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15" r:id="rId1"/>
  </p:sldMasterIdLst>
  <p:notesMasterIdLst>
    <p:notesMasterId r:id="rId14"/>
  </p:notesMasterIdLst>
  <p:handoutMasterIdLst>
    <p:handoutMasterId r:id="rId15"/>
  </p:handoutMasterIdLst>
  <p:sldIdLst>
    <p:sldId id="316" r:id="rId2"/>
    <p:sldId id="315" r:id="rId3"/>
    <p:sldId id="317" r:id="rId4"/>
    <p:sldId id="327" r:id="rId5"/>
    <p:sldId id="336" r:id="rId6"/>
    <p:sldId id="335" r:id="rId7"/>
    <p:sldId id="318" r:id="rId8"/>
    <p:sldId id="320" r:id="rId9"/>
    <p:sldId id="326" r:id="rId10"/>
    <p:sldId id="334" r:id="rId11"/>
    <p:sldId id="324" r:id="rId12"/>
    <p:sldId id="322" r:id="rId13"/>
  </p:sldIdLst>
  <p:sldSz cx="9906000" cy="6858000" type="A4"/>
  <p:notesSz cx="6735763" cy="9866313"/>
  <p:custDataLst>
    <p:tags r:id="rId1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フォーマット" id="{C15D3C56-2D33-4C8B-B9AE-F0F4D88CE269}">
          <p14:sldIdLst>
            <p14:sldId id="316"/>
            <p14:sldId id="315"/>
            <p14:sldId id="317"/>
            <p14:sldId id="327"/>
            <p14:sldId id="336"/>
            <p14:sldId id="335"/>
            <p14:sldId id="318"/>
            <p14:sldId id="320"/>
            <p14:sldId id="326"/>
            <p14:sldId id="334"/>
            <p14:sldId id="324"/>
            <p14:sldId id="322"/>
          </p14:sldIdLst>
        </p14:section>
      </p14:sectionLst>
    </p:ext>
    <p:ext uri="{EFAFB233-063F-42B5-8137-9DF3F51BA10A}">
      <p15:sldGuideLst xmlns:p15="http://schemas.microsoft.com/office/powerpoint/2012/main">
        <p15:guide id="2" pos="3120">
          <p15:clr>
            <a:srgbClr val="A4A3A4"/>
          </p15:clr>
        </p15:guide>
        <p15:guide id="3" orient="horz" pos="3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コドス管理者" initials="コ" lastIdx="1" clrIdx="0">
    <p:extLst>
      <p:ext uri="{19B8F6BF-5375-455C-9EA6-DF929625EA0E}">
        <p15:presenceInfo xmlns:p15="http://schemas.microsoft.com/office/powerpoint/2012/main" userId="S::admin@codoscorp.onmicrosoft.com::da0ca8c4-d698-4293-91c6-cb2cef5b7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FF0"/>
    <a:srgbClr val="E5E5E5"/>
    <a:srgbClr val="83A0D3"/>
    <a:srgbClr val="ACC0E2"/>
    <a:srgbClr val="2D4B7F"/>
    <a:srgbClr val="E7E7E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2420" autoAdjust="0"/>
  </p:normalViewPr>
  <p:slideViewPr>
    <p:cSldViewPr snapToObjects="1" showGuides="1">
      <p:cViewPr varScale="1">
        <p:scale>
          <a:sx n="58" d="100"/>
          <a:sy n="58" d="100"/>
        </p:scale>
        <p:origin x="1092" y="48"/>
      </p:cViewPr>
      <p:guideLst>
        <p:guide pos="3120"/>
        <p:guide orient="horz" pos="346"/>
      </p:guideLst>
    </p:cSldViewPr>
  </p:slideViewPr>
  <p:outlineViewPr>
    <p:cViewPr>
      <p:scale>
        <a:sx n="33" d="100"/>
        <a:sy n="33" d="100"/>
      </p:scale>
      <p:origin x="0" y="-15258"/>
    </p:cViewPr>
  </p:outlineViewPr>
  <p:notesTextViewPr>
    <p:cViewPr>
      <p:scale>
        <a:sx n="100" d="100"/>
        <a:sy n="100" d="100"/>
      </p:scale>
      <p:origin x="0" y="0"/>
    </p:cViewPr>
  </p:notesTextViewPr>
  <p:sorterViewPr>
    <p:cViewPr>
      <p:scale>
        <a:sx n="75" d="100"/>
        <a:sy n="75" d="100"/>
      </p:scale>
      <p:origin x="0" y="0"/>
    </p:cViewPr>
  </p:sorterViewPr>
  <p:notesViewPr>
    <p:cSldViewPr snapToObjects="1" showGuides="1">
      <p:cViewPr varScale="1">
        <p:scale>
          <a:sx n="74" d="100"/>
          <a:sy n="74" d="100"/>
        </p:scale>
        <p:origin x="300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CD0365-DF38-6046-9301-954ABA44AAAD}"/>
              </a:ext>
            </a:extLst>
          </p:cNvPr>
          <p:cNvSpPr>
            <a:spLocks noGrp="1"/>
          </p:cNvSpPr>
          <p:nvPr>
            <p:ph type="hdr" sz="quarter"/>
          </p:nvPr>
        </p:nvSpPr>
        <p:spPr>
          <a:xfrm>
            <a:off x="2" y="2"/>
            <a:ext cx="2918829" cy="495029"/>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B634775-D7A9-0542-ADD4-BA28AD6AB114}"/>
              </a:ext>
            </a:extLst>
          </p:cNvPr>
          <p:cNvSpPr>
            <a:spLocks noGrp="1"/>
          </p:cNvSpPr>
          <p:nvPr>
            <p:ph type="dt" sz="quarter" idx="1"/>
          </p:nvPr>
        </p:nvSpPr>
        <p:spPr>
          <a:xfrm>
            <a:off x="3815376" y="2"/>
            <a:ext cx="2918829" cy="495029"/>
          </a:xfrm>
          <a:prstGeom prst="rect">
            <a:avLst/>
          </a:prstGeom>
        </p:spPr>
        <p:txBody>
          <a:bodyPr vert="horz" lIns="90681" tIns="45341" rIns="90681" bIns="45341" rtlCol="0"/>
          <a:lstStyle>
            <a:lvl1pPr algn="r">
              <a:defRPr sz="1200"/>
            </a:lvl1pPr>
          </a:lstStyle>
          <a:p>
            <a:fld id="{5451D7CC-EF2C-FD46-8E9B-555F408ACD43}" type="datetimeFigureOut">
              <a:rPr kumimoji="1" lang="ja-JP" altLang="en-US" smtClean="0"/>
              <a:t>2025/7/16</a:t>
            </a:fld>
            <a:endParaRPr kumimoji="1" lang="ja-JP" altLang="en-US"/>
          </a:p>
        </p:txBody>
      </p:sp>
      <p:sp>
        <p:nvSpPr>
          <p:cNvPr id="4" name="フッター プレースホルダー 3">
            <a:extLst>
              <a:ext uri="{FF2B5EF4-FFF2-40B4-BE49-F238E27FC236}">
                <a16:creationId xmlns:a16="http://schemas.microsoft.com/office/drawing/2014/main" id="{79A105A2-D089-1A48-829A-82E85E34EE9C}"/>
              </a:ext>
            </a:extLst>
          </p:cNvPr>
          <p:cNvSpPr>
            <a:spLocks noGrp="1"/>
          </p:cNvSpPr>
          <p:nvPr>
            <p:ph type="ftr" sz="quarter" idx="2"/>
          </p:nvPr>
        </p:nvSpPr>
        <p:spPr>
          <a:xfrm>
            <a:off x="2" y="9371288"/>
            <a:ext cx="2918829" cy="495028"/>
          </a:xfrm>
          <a:prstGeom prst="rect">
            <a:avLst/>
          </a:prstGeom>
        </p:spPr>
        <p:txBody>
          <a:bodyPr vert="horz" lIns="90681" tIns="45341" rIns="90681" bIns="4534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EE9F88C-A495-8E4C-91E4-A0448F8E7A49}"/>
              </a:ext>
            </a:extLst>
          </p:cNvPr>
          <p:cNvSpPr>
            <a:spLocks noGrp="1"/>
          </p:cNvSpPr>
          <p:nvPr>
            <p:ph type="sldNum" sz="quarter" idx="3"/>
          </p:nvPr>
        </p:nvSpPr>
        <p:spPr>
          <a:xfrm>
            <a:off x="3815376" y="9371288"/>
            <a:ext cx="2918829" cy="495028"/>
          </a:xfrm>
          <a:prstGeom prst="rect">
            <a:avLst/>
          </a:prstGeom>
        </p:spPr>
        <p:txBody>
          <a:bodyPr vert="horz" lIns="90681" tIns="45341" rIns="90681" bIns="45341" rtlCol="0" anchor="b"/>
          <a:lstStyle>
            <a:lvl1pPr algn="r">
              <a:defRPr sz="1200"/>
            </a:lvl1pPr>
          </a:lstStyle>
          <a:p>
            <a:fld id="{B8E56E7F-BC97-8844-B5AB-A0E20FD94166}" type="slidenum">
              <a:rPr kumimoji="1" lang="ja-JP" altLang="en-US" smtClean="0"/>
              <a:t>‹#›</a:t>
            </a:fld>
            <a:endParaRPr kumimoji="1" lang="ja-JP" altLang="en-US"/>
          </a:p>
        </p:txBody>
      </p:sp>
    </p:spTree>
    <p:extLst>
      <p:ext uri="{BB962C8B-B14F-4D97-AF65-F5344CB8AC3E}">
        <p14:creationId xmlns:p14="http://schemas.microsoft.com/office/powerpoint/2010/main" val="4235008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29" cy="495029"/>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2"/>
            <a:ext cx="2918829" cy="495029"/>
          </a:xfrm>
          <a:prstGeom prst="rect">
            <a:avLst/>
          </a:prstGeom>
        </p:spPr>
        <p:txBody>
          <a:bodyPr vert="horz" lIns="90681" tIns="45341" rIns="90681" bIns="45341" rtlCol="0"/>
          <a:lstStyle>
            <a:lvl1pPr algn="r">
              <a:defRPr sz="1200"/>
            </a:lvl1pPr>
          </a:lstStyle>
          <a:p>
            <a:fld id="{038CA037-5F36-E240-9624-6014F2A8F4EC}" type="datetimeFigureOut">
              <a:rPr kumimoji="1" lang="ja-JP" altLang="en-US" smtClean="0"/>
              <a:t>2025/7/16</a:t>
            </a:fld>
            <a:endParaRPr kumimoji="1" lang="ja-JP" altLang="en-US"/>
          </a:p>
        </p:txBody>
      </p:sp>
      <p:sp>
        <p:nvSpPr>
          <p:cNvPr id="4" name="スライド イメージ プレースホルダー 3"/>
          <p:cNvSpPr>
            <a:spLocks noGrp="1" noRot="1" noChangeAspect="1"/>
          </p:cNvSpPr>
          <p:nvPr>
            <p:ph type="sldImg" idx="2"/>
          </p:nvPr>
        </p:nvSpPr>
        <p:spPr>
          <a:xfrm>
            <a:off x="965200" y="1235075"/>
            <a:ext cx="4805363" cy="3327400"/>
          </a:xfrm>
          <a:prstGeom prst="rect">
            <a:avLst/>
          </a:prstGeom>
          <a:noFill/>
          <a:ln w="12700">
            <a:solidFill>
              <a:prstClr val="black"/>
            </a:solidFill>
          </a:ln>
        </p:spPr>
        <p:txBody>
          <a:bodyPr vert="horz" lIns="90681" tIns="45341" rIns="90681" bIns="45341"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0681" tIns="45341" rIns="90681" bIns="45341"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29" cy="495028"/>
          </a:xfrm>
          <a:prstGeom prst="rect">
            <a:avLst/>
          </a:prstGeom>
        </p:spPr>
        <p:txBody>
          <a:bodyPr vert="horz" lIns="90681" tIns="45341" rIns="90681" bIns="4534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29" cy="495028"/>
          </a:xfrm>
          <a:prstGeom prst="rect">
            <a:avLst/>
          </a:prstGeom>
        </p:spPr>
        <p:txBody>
          <a:bodyPr vert="horz" lIns="90681" tIns="45341" rIns="90681" bIns="45341" rtlCol="0" anchor="b"/>
          <a:lstStyle>
            <a:lvl1pPr algn="r">
              <a:defRPr sz="1200"/>
            </a:lvl1pPr>
          </a:lstStyle>
          <a:p>
            <a:fld id="{17B69022-2E16-7042-BFCB-B914F4A6E3B0}" type="slidenum">
              <a:rPr kumimoji="1" lang="ja-JP" altLang="en-US" smtClean="0"/>
              <a:t>‹#›</a:t>
            </a:fld>
            <a:endParaRPr kumimoji="1" lang="ja-JP" altLang="en-US"/>
          </a:p>
        </p:txBody>
      </p:sp>
    </p:spTree>
    <p:extLst>
      <p:ext uri="{BB962C8B-B14F-4D97-AF65-F5344CB8AC3E}">
        <p14:creationId xmlns:p14="http://schemas.microsoft.com/office/powerpoint/2010/main" val="40201952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5</a:t>
            </a:fld>
            <a:endParaRPr kumimoji="1" lang="ja-JP" altLang="en-US"/>
          </a:p>
        </p:txBody>
      </p:sp>
    </p:spTree>
    <p:extLst>
      <p:ext uri="{BB962C8B-B14F-4D97-AF65-F5344CB8AC3E}">
        <p14:creationId xmlns:p14="http://schemas.microsoft.com/office/powerpoint/2010/main" val="336312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7</a:t>
            </a:fld>
            <a:endParaRPr kumimoji="1" lang="ja-JP" altLang="en-US"/>
          </a:p>
        </p:txBody>
      </p:sp>
    </p:spTree>
    <p:extLst>
      <p:ext uri="{BB962C8B-B14F-4D97-AF65-F5344CB8AC3E}">
        <p14:creationId xmlns:p14="http://schemas.microsoft.com/office/powerpoint/2010/main" val="362629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8</a:t>
            </a:fld>
            <a:endParaRPr kumimoji="1" lang="ja-JP" altLang="en-US"/>
          </a:p>
        </p:txBody>
      </p:sp>
    </p:spTree>
    <p:extLst>
      <p:ext uri="{BB962C8B-B14F-4D97-AF65-F5344CB8AC3E}">
        <p14:creationId xmlns:p14="http://schemas.microsoft.com/office/powerpoint/2010/main" val="163498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9</a:t>
            </a:fld>
            <a:endParaRPr kumimoji="1" lang="ja-JP" altLang="en-US"/>
          </a:p>
        </p:txBody>
      </p:sp>
    </p:spTree>
    <p:extLst>
      <p:ext uri="{BB962C8B-B14F-4D97-AF65-F5344CB8AC3E}">
        <p14:creationId xmlns:p14="http://schemas.microsoft.com/office/powerpoint/2010/main" val="357530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10</a:t>
            </a:fld>
            <a:endParaRPr kumimoji="1" lang="ja-JP" altLang="en-US"/>
          </a:p>
        </p:txBody>
      </p:sp>
    </p:spTree>
    <p:extLst>
      <p:ext uri="{BB962C8B-B14F-4D97-AF65-F5344CB8AC3E}">
        <p14:creationId xmlns:p14="http://schemas.microsoft.com/office/powerpoint/2010/main" val="340110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11</a:t>
            </a:fld>
            <a:endParaRPr kumimoji="1" lang="ja-JP" altLang="en-US"/>
          </a:p>
        </p:txBody>
      </p:sp>
    </p:spTree>
    <p:extLst>
      <p:ext uri="{BB962C8B-B14F-4D97-AF65-F5344CB8AC3E}">
        <p14:creationId xmlns:p14="http://schemas.microsoft.com/office/powerpoint/2010/main" val="3972815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image" Target="../media/image3.jpe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image" Target="../media/image3.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デジタル）">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userDrawn="1">
            <p:custDataLst>
              <p:tags r:id="rId1"/>
            </p:custDataLst>
            <p:extLst>
              <p:ext uri="{D42A27DB-BD31-4B8C-83A1-F6EECF244321}">
                <p14:modId xmlns:p14="http://schemas.microsoft.com/office/powerpoint/2010/main" val="1303490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
          <p:cNvSpPr>
            <a:spLocks noGrp="1"/>
          </p:cNvSpPr>
          <p:nvPr>
            <p:ph type="ctrTitle"/>
          </p:nvPr>
        </p:nvSpPr>
        <p:spPr>
          <a:xfrm>
            <a:off x="492768" y="2986965"/>
            <a:ext cx="6332442" cy="442035"/>
          </a:xfrm>
          <a:noFill/>
        </p:spPr>
        <p:txBody>
          <a:bodyPr vert="horz"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14" name="Subtitle 2"/>
          <p:cNvSpPr>
            <a:spLocks noGrp="1"/>
          </p:cNvSpPr>
          <p:nvPr>
            <p:ph type="subTitle" idx="1" hasCustomPrompt="1"/>
          </p:nvPr>
        </p:nvSpPr>
        <p:spPr>
          <a:xfrm>
            <a:off x="492391" y="686669"/>
            <a:ext cx="6332818"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altLang="ja-JP" dirty="0"/>
          </a:p>
        </p:txBody>
      </p:sp>
      <p:sp>
        <p:nvSpPr>
          <p:cNvPr id="15" name="テキスト プレースホルダー 14">
            <a:extLst>
              <a:ext uri="{FF2B5EF4-FFF2-40B4-BE49-F238E27FC236}">
                <a16:creationId xmlns:a16="http://schemas.microsoft.com/office/drawing/2014/main" id="{FDC760E3-9F01-AD4C-BCF9-E22AE02BF0F0}"/>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sp>
        <p:nvSpPr>
          <p:cNvPr id="16" name="テキスト プレースホルダー 14">
            <a:extLst>
              <a:ext uri="{FF2B5EF4-FFF2-40B4-BE49-F238E27FC236}">
                <a16:creationId xmlns:a16="http://schemas.microsoft.com/office/drawing/2014/main" id="{863F2344-476F-5942-A8C9-BC88457AB2D4}"/>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17" name="テキスト プレースホルダー 4">
            <a:extLst>
              <a:ext uri="{FF2B5EF4-FFF2-40B4-BE49-F238E27FC236}">
                <a16:creationId xmlns:a16="http://schemas.microsoft.com/office/drawing/2014/main" id="{E2E88B4C-DA79-CC41-98E9-9182634B031C}"/>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grpSp>
        <p:nvGrpSpPr>
          <p:cNvPr id="18" name="グループ化 17">
            <a:extLst>
              <a:ext uri="{FF2B5EF4-FFF2-40B4-BE49-F238E27FC236}">
                <a16:creationId xmlns:a16="http://schemas.microsoft.com/office/drawing/2014/main" id="{536CC259-2020-4EC3-B5BE-B978935AF555}"/>
              </a:ext>
            </a:extLst>
          </p:cNvPr>
          <p:cNvGrpSpPr>
            <a:grpSpLocks noChangeAspect="1"/>
          </p:cNvGrpSpPr>
          <p:nvPr userDrawn="1"/>
        </p:nvGrpSpPr>
        <p:grpSpPr>
          <a:xfrm>
            <a:off x="492766" y="6091218"/>
            <a:ext cx="766800" cy="385678"/>
            <a:chOff x="200472" y="6597352"/>
            <a:chExt cx="355987" cy="179051"/>
          </a:xfrm>
        </p:grpSpPr>
        <p:sp>
          <p:nvSpPr>
            <p:cNvPr id="19" name="Freeform 290">
              <a:extLst>
                <a:ext uri="{FF2B5EF4-FFF2-40B4-BE49-F238E27FC236}">
                  <a16:creationId xmlns:a16="http://schemas.microsoft.com/office/drawing/2014/main" id="{B36ABA08-4E13-467F-AD78-99ED871D2895}"/>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20" name="Freeform 291">
              <a:extLst>
                <a:ext uri="{FF2B5EF4-FFF2-40B4-BE49-F238E27FC236}">
                  <a16:creationId xmlns:a16="http://schemas.microsoft.com/office/drawing/2014/main" id="{46B5DD99-F17B-4AA2-8492-07920C2264F9}"/>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grpSp>
      <p:pic>
        <p:nvPicPr>
          <p:cNvPr id="21" name="図 20">
            <a:extLst>
              <a:ext uri="{FF2B5EF4-FFF2-40B4-BE49-F238E27FC236}">
                <a16:creationId xmlns:a16="http://schemas.microsoft.com/office/drawing/2014/main" id="{004D3937-B26B-B51B-B3B0-D5287C4390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788895" y="5732623"/>
            <a:ext cx="2126488" cy="1102868"/>
          </a:xfrm>
          <a:prstGeom prst="rect">
            <a:avLst/>
          </a:prstGeom>
        </p:spPr>
      </p:pic>
      <p:pic>
        <p:nvPicPr>
          <p:cNvPr id="22" name="図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4400" y="0"/>
            <a:ext cx="2974848" cy="6858000"/>
          </a:xfrm>
          <a:prstGeom prst="rect">
            <a:avLst/>
          </a:prstGeom>
        </p:spPr>
      </p:pic>
    </p:spTree>
    <p:extLst>
      <p:ext uri="{BB962C8B-B14F-4D97-AF65-F5344CB8AC3E}">
        <p14:creationId xmlns:p14="http://schemas.microsoft.com/office/powerpoint/2010/main" val="4382114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行タイトル+本文">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extLst>
              <p:ext uri="{D42A27DB-BD31-4B8C-83A1-F6EECF244321}">
                <p14:modId xmlns:p14="http://schemas.microsoft.com/office/powerpoint/2010/main" val="1922395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54" imgH="551" progId="TCLayout.ActiveDocument.1">
                  <p:embed/>
                </p:oleObj>
              </mc:Choice>
              <mc:Fallback>
                <p:oleObj name="think-cellスライド" r:id="rId3" imgW="554" imgH="55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コンテンツ プレースホルダー 3">
            <a:extLst>
              <a:ext uri="{FF2B5EF4-FFF2-40B4-BE49-F238E27FC236}">
                <a16:creationId xmlns:a16="http://schemas.microsoft.com/office/drawing/2014/main" id="{B89C78DF-9F4E-428F-8949-4660E432C58A}"/>
              </a:ext>
            </a:extLst>
          </p:cNvPr>
          <p:cNvSpPr>
            <a:spLocks noGrp="1"/>
          </p:cNvSpPr>
          <p:nvPr>
            <p:ph sz="quarter" idx="10"/>
          </p:nvPr>
        </p:nvSpPr>
        <p:spPr>
          <a:xfrm>
            <a:off x="200025" y="836712"/>
            <a:ext cx="9504000" cy="5616575"/>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3" name="タイトル 2">
            <a:extLst>
              <a:ext uri="{FF2B5EF4-FFF2-40B4-BE49-F238E27FC236}">
                <a16:creationId xmlns:a16="http://schemas.microsoft.com/office/drawing/2014/main" id="{8E5B7E22-4349-4043-8C35-8AA7558D38DE}"/>
              </a:ext>
            </a:extLst>
          </p:cNvPr>
          <p:cNvSpPr>
            <a:spLocks noGrp="1"/>
          </p:cNvSpPr>
          <p:nvPr>
            <p:ph type="title" hasCustomPrompt="1"/>
          </p:nvPr>
        </p:nvSpPr>
        <p:spPr>
          <a:xfrm>
            <a:off x="201000" y="259200"/>
            <a:ext cx="9504000" cy="380480"/>
          </a:xfrm>
          <a:prstGeom prst="rect">
            <a:avLst/>
          </a:prstGeom>
          <a:blipFill>
            <a:blip r:embed="rId5"/>
            <a:stretch>
              <a:fillRect/>
            </a:stretch>
          </a:blipFill>
        </p:spPr>
        <p:txBody>
          <a:bodyPr vert="horz"/>
          <a:lstStyle>
            <a:lvl1pPr>
              <a:defRPr>
                <a:latin typeface="+mj-ea"/>
                <a:ea typeface="+mj-ea"/>
              </a:defRPr>
            </a:lvl1pPr>
          </a:lstStyle>
          <a:p>
            <a:r>
              <a:rPr kumimoji="1" lang="en-US" altLang="ja-JP" dirty="0"/>
              <a:t>1</a:t>
            </a:r>
            <a:r>
              <a:rPr kumimoji="1" lang="ja-JP" altLang="en-US" dirty="0"/>
              <a:t>行レイアウト タイトル</a:t>
            </a:r>
            <a:r>
              <a:rPr lang="en-US" altLang="ja-JP" dirty="0"/>
              <a:t>/</a:t>
            </a:r>
            <a:r>
              <a:rPr lang="ja-JP" altLang="en-US" dirty="0"/>
              <a:t>スライドタイトル</a:t>
            </a:r>
            <a:r>
              <a:rPr kumimoji="1" lang="ja-JP" altLang="en-US" dirty="0"/>
              <a:t>を入力</a:t>
            </a:r>
          </a:p>
        </p:txBody>
      </p:sp>
    </p:spTree>
    <p:extLst>
      <p:ext uri="{BB962C8B-B14F-4D97-AF65-F5344CB8AC3E}">
        <p14:creationId xmlns:p14="http://schemas.microsoft.com/office/powerpoint/2010/main" val="3911159723"/>
      </p:ext>
    </p:extLst>
  </p:cSld>
  <p:clrMapOvr>
    <a:masterClrMapping/>
  </p:clrMapOvr>
  <p:extLst>
    <p:ext uri="{DCECCB84-F9BA-43D5-87BE-67443E8EF086}">
      <p15:sldGuideLst xmlns:p15="http://schemas.microsoft.com/office/powerpoint/2012/main">
        <p15:guide id="3" orient="horz" pos="52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章＋1行タイトル">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277200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61060F-FC44-4428-9038-E62F2290315B}"/>
              </a:ext>
            </a:extLst>
          </p:cNvPr>
          <p:cNvSpPr>
            <a:spLocks noGrp="1"/>
          </p:cNvSpPr>
          <p:nvPr>
            <p:ph type="title" hasCustomPrompt="1"/>
          </p:nvPr>
        </p:nvSpPr>
        <p:spPr>
          <a:xfrm>
            <a:off x="201000" y="259200"/>
            <a:ext cx="9504000" cy="673200"/>
          </a:xfrm>
        </p:spPr>
        <p:txBody>
          <a:bodyPr vert="horz" tIns="324000">
            <a:spAutoFit/>
          </a:bodyPr>
          <a:lstStyle>
            <a:lvl1pPr fontAlgn="ctr">
              <a:defRPr baseline="0">
                <a:latin typeface="+mj-ea"/>
                <a:ea typeface="+mj-ea"/>
              </a:defRPr>
            </a:lvl1pPr>
          </a:lstStyle>
          <a:p>
            <a:r>
              <a:rPr lang="en-US" altLang="ja-JP" dirty="0"/>
              <a:t>1</a:t>
            </a:r>
            <a:r>
              <a:rPr lang="ja-JP" altLang="en-US" dirty="0"/>
              <a:t>行レイアウト タイトル</a:t>
            </a:r>
            <a:r>
              <a:rPr lang="en-US" altLang="ja-JP" dirty="0"/>
              <a:t>/</a:t>
            </a:r>
            <a:r>
              <a:rPr lang="ja-JP" altLang="en-US" dirty="0"/>
              <a:t>スライドタイトルを入力</a:t>
            </a:r>
          </a:p>
        </p:txBody>
      </p:sp>
      <p:sp>
        <p:nvSpPr>
          <p:cNvPr id="20" name="テキスト プレースホルダー 19">
            <a:extLst>
              <a:ext uri="{FF2B5EF4-FFF2-40B4-BE49-F238E27FC236}">
                <a16:creationId xmlns:a16="http://schemas.microsoft.com/office/drawing/2014/main" id="{DED51E40-D439-4365-8632-E8A6FA6535F4}"/>
              </a:ext>
            </a:extLst>
          </p:cNvPr>
          <p:cNvSpPr>
            <a:spLocks noGrp="1"/>
          </p:cNvSpPr>
          <p:nvPr>
            <p:ph type="body" sz="quarter" idx="12"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rPr>
              <a:t>章タイトル</a:t>
            </a:r>
            <a:r>
              <a:rPr kumimoji="1" lang="en-US" altLang="ja-JP" sz="1400" b="1" i="0" kern="1200" baseline="0" dirty="0">
                <a:solidFill>
                  <a:srgbClr val="000F78"/>
                </a:solidFill>
                <a:latin typeface="Yu Gothic UI" panose="020B0500000000000000" pitchFamily="50" charset="-128"/>
                <a:ea typeface="Yu Gothic UI" panose="020B0500000000000000" pitchFamily="50" charset="-128"/>
                <a:cs typeface="+mj-cs"/>
              </a:rPr>
              <a:t>/</a:t>
            </a:r>
            <a:r>
              <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rPr>
              <a:t>スライドタイトルを入力</a:t>
            </a:r>
          </a:p>
        </p:txBody>
      </p:sp>
    </p:spTree>
    <p:extLst>
      <p:ext uri="{BB962C8B-B14F-4D97-AF65-F5344CB8AC3E}">
        <p14:creationId xmlns:p14="http://schemas.microsoft.com/office/powerpoint/2010/main" val="1545910695"/>
      </p:ext>
    </p:extLst>
  </p:cSld>
  <p:clrMapOvr>
    <a:masterClrMapping/>
  </p:clrMapOvr>
  <p:extLst>
    <p:ext uri="{DCECCB84-F9BA-43D5-87BE-67443E8EF086}">
      <p15:sldGuideLst xmlns:p15="http://schemas.microsoft.com/office/powerpoint/2012/main">
        <p15:guide id="1" orient="horz" pos="70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章＋1行タイトル+本文">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191203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61060F-FC44-4428-9038-E62F2290315B}"/>
              </a:ext>
            </a:extLst>
          </p:cNvPr>
          <p:cNvSpPr>
            <a:spLocks noGrp="1"/>
          </p:cNvSpPr>
          <p:nvPr>
            <p:ph type="title" hasCustomPrompt="1"/>
          </p:nvPr>
        </p:nvSpPr>
        <p:spPr>
          <a:xfrm>
            <a:off x="201000" y="259200"/>
            <a:ext cx="9504000" cy="673200"/>
          </a:xfrm>
        </p:spPr>
        <p:txBody>
          <a:bodyPr vert="horz" tIns="324000">
            <a:spAutoFit/>
          </a:bodyPr>
          <a:lstStyle>
            <a:lvl1pPr fontAlgn="ctr">
              <a:defRPr>
                <a:latin typeface="+mj-ea"/>
                <a:ea typeface="+mj-ea"/>
              </a:defRPr>
            </a:lvl1pPr>
          </a:lstStyle>
          <a:p>
            <a:r>
              <a:rPr lang="en-US" altLang="ja-JP" dirty="0"/>
              <a:t>1</a:t>
            </a:r>
            <a:r>
              <a:rPr lang="ja-JP" altLang="en-US" dirty="0"/>
              <a:t>行レイアウト タイトル</a:t>
            </a:r>
            <a:r>
              <a:rPr lang="en-US" altLang="ja-JP" dirty="0"/>
              <a:t>/</a:t>
            </a:r>
            <a:r>
              <a:rPr lang="ja-JP" altLang="en-US" dirty="0"/>
              <a:t>スライドタイトルを入力</a:t>
            </a:r>
          </a:p>
        </p:txBody>
      </p:sp>
      <p:sp>
        <p:nvSpPr>
          <p:cNvPr id="9" name="コンテンツ プレースホルダー 8">
            <a:extLst>
              <a:ext uri="{FF2B5EF4-FFF2-40B4-BE49-F238E27FC236}">
                <a16:creationId xmlns:a16="http://schemas.microsoft.com/office/drawing/2014/main" id="{D8A45075-8F77-4535-9426-4755326A6EDF}"/>
              </a:ext>
            </a:extLst>
          </p:cNvPr>
          <p:cNvSpPr>
            <a:spLocks noGrp="1"/>
          </p:cNvSpPr>
          <p:nvPr>
            <p:ph sz="quarter" idx="10"/>
          </p:nvPr>
        </p:nvSpPr>
        <p:spPr>
          <a:xfrm>
            <a:off x="201000" y="1124744"/>
            <a:ext cx="9502775" cy="5328000"/>
          </a:xfrm>
        </p:spPr>
        <p:txBody>
          <a:bodyPr/>
          <a:lstStyle>
            <a:lvl1pPr fontAlgn="ctr">
              <a:defRPr>
                <a:latin typeface="+mn-ea"/>
                <a:ea typeface="+mn-ea"/>
              </a:defRPr>
            </a:lvl1pPr>
            <a:lvl2pPr fontAlgn="ctr">
              <a:defRPr>
                <a:latin typeface="+mn-ea"/>
                <a:ea typeface="+mn-ea"/>
              </a:defRPr>
            </a:lvl2pPr>
            <a:lvl3pPr fontAlgn="ctr">
              <a:defRPr>
                <a:latin typeface="+mn-ea"/>
                <a:ea typeface="+mn-ea"/>
              </a:defRPr>
            </a:lvl3pPr>
            <a:lvl4pPr fontAlgn="ctr">
              <a:defRPr>
                <a:latin typeface="+mn-ea"/>
                <a:ea typeface="+mn-ea"/>
              </a:defRPr>
            </a:lvl4pPr>
            <a:lvl5pPr fontAlgn="ctr">
              <a:defRPr>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20" name="テキスト プレースホルダー 19">
            <a:extLst>
              <a:ext uri="{FF2B5EF4-FFF2-40B4-BE49-F238E27FC236}">
                <a16:creationId xmlns:a16="http://schemas.microsoft.com/office/drawing/2014/main" id="{DED51E40-D439-4365-8632-E8A6FA6535F4}"/>
              </a:ext>
            </a:extLst>
          </p:cNvPr>
          <p:cNvSpPr>
            <a:spLocks noGrp="1"/>
          </p:cNvSpPr>
          <p:nvPr>
            <p:ph type="body" sz="quarter" idx="12"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Tree>
    <p:extLst>
      <p:ext uri="{BB962C8B-B14F-4D97-AF65-F5344CB8AC3E}">
        <p14:creationId xmlns:p14="http://schemas.microsoft.com/office/powerpoint/2010/main" val="1773596125"/>
      </p:ext>
    </p:extLst>
  </p:cSld>
  <p:clrMapOvr>
    <a:masterClrMapping/>
  </p:clrMapOvr>
  <p:extLst>
    <p:ext uri="{DCECCB84-F9BA-43D5-87BE-67443E8EF086}">
      <p15:sldGuideLst xmlns:p15="http://schemas.microsoft.com/office/powerpoint/2012/main">
        <p15:guide id="1" orient="horz" pos="70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章＋2行タイトル">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925717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61060F-FC44-4428-9038-E62F2290315B}"/>
              </a:ext>
            </a:extLst>
          </p:cNvPr>
          <p:cNvSpPr>
            <a:spLocks noGrp="1"/>
          </p:cNvSpPr>
          <p:nvPr>
            <p:ph type="title" hasCustomPrompt="1"/>
          </p:nvPr>
        </p:nvSpPr>
        <p:spPr>
          <a:xfrm>
            <a:off x="201000" y="259200"/>
            <a:ext cx="9504000" cy="979200"/>
          </a:xfrm>
        </p:spPr>
        <p:txBody>
          <a:bodyPr vert="horz" tIns="324000">
            <a:spAutoFit/>
          </a:bodyPr>
          <a:lstStyle>
            <a:lvl1pPr fontAlgn="ctr">
              <a:spcBef>
                <a:spcPct val="0"/>
              </a:spcBef>
              <a:defRPr baseline="0">
                <a:latin typeface="+mj-ea"/>
                <a:ea typeface="+mj-ea"/>
              </a:defRPr>
            </a:lvl1pPr>
          </a:lstStyle>
          <a:p>
            <a:pPr lvl="0">
              <a:spcBef>
                <a:spcPct val="0"/>
              </a:spcBef>
            </a:pPr>
            <a:r>
              <a:rPr kumimoji="1" lang="en-US" altLang="ja-JP" dirty="0"/>
              <a:t>2</a:t>
            </a:r>
            <a:r>
              <a:rPr kumimoji="1" lang="ja-JP" altLang="en-US" dirty="0"/>
              <a:t>行レイアウト タイトル</a:t>
            </a:r>
            <a:r>
              <a:rPr lang="en-US" altLang="ja-JP" dirty="0"/>
              <a:t>/</a:t>
            </a:r>
            <a:br>
              <a:rPr lang="en-US" altLang="ja-JP" dirty="0"/>
            </a:br>
            <a:r>
              <a:rPr lang="ja-JP" altLang="en-US" dirty="0"/>
              <a:t>スライドタイトル</a:t>
            </a:r>
            <a:r>
              <a:rPr kumimoji="1" lang="ja-JP" altLang="en-US" dirty="0"/>
              <a:t>を入力</a:t>
            </a:r>
          </a:p>
        </p:txBody>
      </p:sp>
      <p:sp>
        <p:nvSpPr>
          <p:cNvPr id="20" name="テキスト プレースホルダー 19">
            <a:extLst>
              <a:ext uri="{FF2B5EF4-FFF2-40B4-BE49-F238E27FC236}">
                <a16:creationId xmlns:a16="http://schemas.microsoft.com/office/drawing/2014/main" id="{DED51E40-D439-4365-8632-E8A6FA6535F4}"/>
              </a:ext>
            </a:extLst>
          </p:cNvPr>
          <p:cNvSpPr>
            <a:spLocks noGrp="1"/>
          </p:cNvSpPr>
          <p:nvPr>
            <p:ph type="body" sz="quarter" idx="12"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Tree>
    <p:extLst>
      <p:ext uri="{BB962C8B-B14F-4D97-AF65-F5344CB8AC3E}">
        <p14:creationId xmlns:p14="http://schemas.microsoft.com/office/powerpoint/2010/main" val="659205950"/>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章＋2行タイトル+本文">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204906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61060F-FC44-4428-9038-E62F2290315B}"/>
              </a:ext>
            </a:extLst>
          </p:cNvPr>
          <p:cNvSpPr>
            <a:spLocks noGrp="1"/>
          </p:cNvSpPr>
          <p:nvPr>
            <p:ph type="title" hasCustomPrompt="1"/>
          </p:nvPr>
        </p:nvSpPr>
        <p:spPr>
          <a:xfrm>
            <a:off x="201000" y="259200"/>
            <a:ext cx="9504000" cy="979200"/>
          </a:xfrm>
        </p:spPr>
        <p:txBody>
          <a:bodyPr vert="horz" tIns="324000">
            <a:spAutoFit/>
          </a:bodyPr>
          <a:lstStyle>
            <a:lvl1pPr fontAlgn="ctr">
              <a:spcBef>
                <a:spcPct val="0"/>
              </a:spcBef>
              <a:defRPr>
                <a:latin typeface="+mj-ea"/>
                <a:ea typeface="+mj-ea"/>
              </a:defRPr>
            </a:lvl1pPr>
          </a:lstStyle>
          <a:p>
            <a:pPr lvl="0">
              <a:spcBef>
                <a:spcPct val="0"/>
              </a:spcBef>
            </a:pPr>
            <a:r>
              <a:rPr kumimoji="1" lang="en-US" altLang="ja-JP" dirty="0"/>
              <a:t>2</a:t>
            </a:r>
            <a:r>
              <a:rPr kumimoji="1" lang="ja-JP" altLang="en-US" dirty="0"/>
              <a:t>行レイアウト タイトル</a:t>
            </a:r>
            <a:r>
              <a:rPr lang="en-US" altLang="ja-JP" dirty="0"/>
              <a:t>/</a:t>
            </a:r>
            <a:br>
              <a:rPr lang="en-US" altLang="ja-JP" dirty="0"/>
            </a:br>
            <a:r>
              <a:rPr lang="ja-JP" altLang="en-US" dirty="0"/>
              <a:t>スライドタイトル</a:t>
            </a:r>
            <a:r>
              <a:rPr kumimoji="1" lang="ja-JP" altLang="en-US" dirty="0"/>
              <a:t>を入力</a:t>
            </a:r>
          </a:p>
        </p:txBody>
      </p:sp>
      <p:sp>
        <p:nvSpPr>
          <p:cNvPr id="9" name="コンテンツ プレースホルダー 8">
            <a:extLst>
              <a:ext uri="{FF2B5EF4-FFF2-40B4-BE49-F238E27FC236}">
                <a16:creationId xmlns:a16="http://schemas.microsoft.com/office/drawing/2014/main" id="{D8A45075-8F77-4535-9426-4755326A6EDF}"/>
              </a:ext>
            </a:extLst>
          </p:cNvPr>
          <p:cNvSpPr>
            <a:spLocks noGrp="1"/>
          </p:cNvSpPr>
          <p:nvPr>
            <p:ph sz="quarter" idx="10"/>
          </p:nvPr>
        </p:nvSpPr>
        <p:spPr>
          <a:xfrm>
            <a:off x="201000" y="1485336"/>
            <a:ext cx="9502775" cy="4968000"/>
          </a:xfrm>
        </p:spPr>
        <p:txBody>
          <a:bodyPr/>
          <a:lstStyle>
            <a:lvl1pPr fontAlgn="ctr">
              <a:defRPr>
                <a:latin typeface="+mn-ea"/>
                <a:ea typeface="+mn-ea"/>
              </a:defRPr>
            </a:lvl1pPr>
            <a:lvl2pPr fontAlgn="ctr">
              <a:defRPr>
                <a:latin typeface="+mn-ea"/>
                <a:ea typeface="+mn-ea"/>
              </a:defRPr>
            </a:lvl2pPr>
            <a:lvl3pPr fontAlgn="ctr">
              <a:defRPr>
                <a:latin typeface="+mn-ea"/>
                <a:ea typeface="+mn-ea"/>
              </a:defRPr>
            </a:lvl3pPr>
            <a:lvl4pPr fontAlgn="ctr">
              <a:defRPr>
                <a:latin typeface="+mn-ea"/>
                <a:ea typeface="+mn-ea"/>
              </a:defRPr>
            </a:lvl4pPr>
            <a:lvl5pPr fontAlgn="ctr">
              <a:defRPr>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20" name="テキスト プレースホルダー 19">
            <a:extLst>
              <a:ext uri="{FF2B5EF4-FFF2-40B4-BE49-F238E27FC236}">
                <a16:creationId xmlns:a16="http://schemas.microsoft.com/office/drawing/2014/main" id="{DED51E40-D439-4365-8632-E8A6FA6535F4}"/>
              </a:ext>
            </a:extLst>
          </p:cNvPr>
          <p:cNvSpPr>
            <a:spLocks noGrp="1"/>
          </p:cNvSpPr>
          <p:nvPr>
            <p:ph type="body" sz="quarter" idx="12"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Tree>
    <p:extLst>
      <p:ext uri="{BB962C8B-B14F-4D97-AF65-F5344CB8AC3E}">
        <p14:creationId xmlns:p14="http://schemas.microsoft.com/office/powerpoint/2010/main" val="400108200"/>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プロフィール">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104497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FBE7747-457A-47B4-8D78-525F18385533}"/>
              </a:ext>
            </a:extLst>
          </p:cNvPr>
          <p:cNvSpPr>
            <a:spLocks noGrp="1"/>
          </p:cNvSpPr>
          <p:nvPr>
            <p:ph type="title"/>
          </p:nvPr>
        </p:nvSpPr>
        <p:spPr>
          <a:xfrm>
            <a:off x="201000" y="259200"/>
            <a:ext cx="9504000" cy="380480"/>
          </a:xfrm>
        </p:spPr>
        <p:txBody>
          <a:bodyPr vert="horz" tIns="36000"/>
          <a:lstStyle>
            <a:lvl1pPr>
              <a:defRPr>
                <a:latin typeface="+mj-ea"/>
                <a:ea typeface="+mj-ea"/>
              </a:defRPr>
            </a:lvl1pPr>
          </a:lstStyle>
          <a:p>
            <a:r>
              <a:rPr kumimoji="1" lang="ja-JP" altLang="en-US"/>
              <a:t>マスター タイトルの書式設定</a:t>
            </a:r>
            <a:endParaRPr kumimoji="1" lang="ja-JP" altLang="en-US" dirty="0"/>
          </a:p>
        </p:txBody>
      </p:sp>
      <p:sp>
        <p:nvSpPr>
          <p:cNvPr id="25" name="テキスト ボックス 24">
            <a:extLst>
              <a:ext uri="{FF2B5EF4-FFF2-40B4-BE49-F238E27FC236}">
                <a16:creationId xmlns:a16="http://schemas.microsoft.com/office/drawing/2014/main" id="{EEAAFBC8-E7D9-4A89-B3EF-E866F293A9A1}"/>
              </a:ext>
            </a:extLst>
          </p:cNvPr>
          <p:cNvSpPr txBox="1"/>
          <p:nvPr userDrawn="1"/>
        </p:nvSpPr>
        <p:spPr>
          <a:xfrm>
            <a:off x="200026" y="1131885"/>
            <a:ext cx="630434" cy="279756"/>
          </a:xfrm>
          <a:prstGeom prst="rect">
            <a:avLst/>
          </a:prstGeom>
          <a:noFill/>
        </p:spPr>
        <p:txBody>
          <a:bodyPr wrap="none" lIns="90000" tIns="0" rIns="90000" bIns="0" rtlCol="0">
            <a:noAutofit/>
          </a:bodyPr>
          <a:lstStyle/>
          <a:p>
            <a:pPr algn="l" fontAlgn="ctr">
              <a:lnSpc>
                <a:spcPct val="100000"/>
              </a:lnSpc>
            </a:pPr>
            <a:r>
              <a:rPr lang="ja-JP" altLang="en-US" sz="1600" b="1" dirty="0">
                <a:solidFill>
                  <a:srgbClr val="000F78"/>
                </a:solidFill>
                <a:latin typeface="+mn-ea"/>
                <a:ea typeface="+mn-ea"/>
              </a:rPr>
              <a:t>経歴</a:t>
            </a:r>
          </a:p>
        </p:txBody>
      </p:sp>
      <p:sp>
        <p:nvSpPr>
          <p:cNvPr id="26" name="テキスト ボックス 25">
            <a:extLst>
              <a:ext uri="{FF2B5EF4-FFF2-40B4-BE49-F238E27FC236}">
                <a16:creationId xmlns:a16="http://schemas.microsoft.com/office/drawing/2014/main" id="{5DD26883-9F47-4771-B812-9FFEC4043CA7}"/>
              </a:ext>
            </a:extLst>
          </p:cNvPr>
          <p:cNvSpPr txBox="1"/>
          <p:nvPr userDrawn="1"/>
        </p:nvSpPr>
        <p:spPr>
          <a:xfrm>
            <a:off x="4521000" y="1131885"/>
            <a:ext cx="1407646" cy="280587"/>
          </a:xfrm>
          <a:prstGeom prst="rect">
            <a:avLst/>
          </a:prstGeom>
          <a:noFill/>
        </p:spPr>
        <p:txBody>
          <a:bodyPr wrap="none" lIns="90000" tIns="0" rIns="0" bIns="0" rtlCol="0">
            <a:noAutofit/>
          </a:bodyPr>
          <a:lstStyle/>
          <a:p>
            <a:pPr algn="l" fontAlgn="ctr">
              <a:lnSpc>
                <a:spcPct val="100000"/>
              </a:lnSpc>
            </a:pPr>
            <a:r>
              <a:rPr lang="ja-JP" altLang="en-US" sz="1600" b="1" dirty="0">
                <a:solidFill>
                  <a:srgbClr val="000F78"/>
                </a:solidFill>
                <a:latin typeface="+mn-ea"/>
                <a:ea typeface="+mn-ea"/>
              </a:rPr>
              <a:t>主要プロジェクト</a:t>
            </a:r>
          </a:p>
        </p:txBody>
      </p:sp>
      <p:cxnSp>
        <p:nvCxnSpPr>
          <p:cNvPr id="27" name="直線コネクタ 26">
            <a:extLst>
              <a:ext uri="{FF2B5EF4-FFF2-40B4-BE49-F238E27FC236}">
                <a16:creationId xmlns:a16="http://schemas.microsoft.com/office/drawing/2014/main" id="{0692F409-148C-4ECA-8461-74E337BDD83A}"/>
              </a:ext>
            </a:extLst>
          </p:cNvPr>
          <p:cNvCxnSpPr>
            <a:cxnSpLocks/>
          </p:cNvCxnSpPr>
          <p:nvPr userDrawn="1"/>
        </p:nvCxnSpPr>
        <p:spPr>
          <a:xfrm>
            <a:off x="4376936" y="1125187"/>
            <a:ext cx="0" cy="5328000"/>
          </a:xfrm>
          <a:prstGeom prst="line">
            <a:avLst/>
          </a:prstGeom>
          <a:ln w="3175">
            <a:solidFill>
              <a:srgbClr val="000F78"/>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1D5F7FB-D5C9-442A-A715-816C7DB310A8}"/>
              </a:ext>
            </a:extLst>
          </p:cNvPr>
          <p:cNvSpPr txBox="1"/>
          <p:nvPr userDrawn="1"/>
        </p:nvSpPr>
        <p:spPr>
          <a:xfrm>
            <a:off x="200472" y="3594302"/>
            <a:ext cx="572593" cy="266746"/>
          </a:xfrm>
          <a:prstGeom prst="rect">
            <a:avLst/>
          </a:prstGeom>
          <a:noFill/>
        </p:spPr>
        <p:txBody>
          <a:bodyPr wrap="none" lIns="90000" tIns="0" rIns="90000" bIns="0" rtlCol="0">
            <a:noAutofit/>
          </a:bodyPr>
          <a:lstStyle/>
          <a:p>
            <a:pPr algn="l" fontAlgn="ctr">
              <a:lnSpc>
                <a:spcPct val="100000"/>
              </a:lnSpc>
            </a:pPr>
            <a:r>
              <a:rPr lang="ja-JP" altLang="en-US" sz="1600" b="1" dirty="0">
                <a:solidFill>
                  <a:srgbClr val="000F78"/>
                </a:solidFill>
                <a:latin typeface="+mn-ea"/>
                <a:ea typeface="+mn-ea"/>
              </a:rPr>
              <a:t>専門</a:t>
            </a:r>
          </a:p>
        </p:txBody>
      </p:sp>
      <p:cxnSp>
        <p:nvCxnSpPr>
          <p:cNvPr id="29" name="直線コネクタ 28">
            <a:extLst>
              <a:ext uri="{FF2B5EF4-FFF2-40B4-BE49-F238E27FC236}">
                <a16:creationId xmlns:a16="http://schemas.microsoft.com/office/drawing/2014/main" id="{2DC8E470-EBB0-4A37-855C-C3912B29471A}"/>
              </a:ext>
            </a:extLst>
          </p:cNvPr>
          <p:cNvCxnSpPr>
            <a:cxnSpLocks/>
          </p:cNvCxnSpPr>
          <p:nvPr userDrawn="1"/>
        </p:nvCxnSpPr>
        <p:spPr>
          <a:xfrm>
            <a:off x="272480" y="3429000"/>
            <a:ext cx="3887546" cy="0"/>
          </a:xfrm>
          <a:prstGeom prst="line">
            <a:avLst/>
          </a:prstGeom>
          <a:ln w="3175">
            <a:solidFill>
              <a:srgbClr val="000F78"/>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 20"/>
          <p:cNvSpPr>
            <a:spLocks noGrp="1"/>
          </p:cNvSpPr>
          <p:nvPr>
            <p:ph type="body" sz="quarter" idx="14"/>
          </p:nvPr>
        </p:nvSpPr>
        <p:spPr>
          <a:xfrm>
            <a:off x="200026" y="1412776"/>
            <a:ext cx="3960000" cy="1872208"/>
          </a:xfrm>
          <a:prstGeom prst="rect">
            <a:avLst/>
          </a:prstGeom>
        </p:spPr>
        <p:txBody>
          <a:bodyPr lIns="90000"/>
          <a:lstStyle>
            <a:lvl1pPr marL="187200" indent="-187200" fontAlgn="ctr">
              <a:tabLst>
                <a:tab pos="1077913" algn="l"/>
              </a:tabLst>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13" name="テキスト プレースホルダ 20"/>
          <p:cNvSpPr>
            <a:spLocks noGrp="1"/>
          </p:cNvSpPr>
          <p:nvPr>
            <p:ph type="body" sz="quarter" idx="15"/>
          </p:nvPr>
        </p:nvSpPr>
        <p:spPr>
          <a:xfrm>
            <a:off x="200026" y="3861048"/>
            <a:ext cx="3960000" cy="2592140"/>
          </a:xfrm>
          <a:prstGeom prst="rect">
            <a:avLst/>
          </a:prstGeom>
        </p:spPr>
        <p:txBody>
          <a:bodyPr lIns="90000" rIns="0"/>
          <a:lstStyle>
            <a:lvl1pPr marL="187200" indent="-187200" fontAlgn="ctr">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14" name="テキスト プレースホルダ 20"/>
          <p:cNvSpPr>
            <a:spLocks noGrp="1"/>
          </p:cNvSpPr>
          <p:nvPr>
            <p:ph type="body" sz="quarter" idx="16"/>
          </p:nvPr>
        </p:nvSpPr>
        <p:spPr>
          <a:xfrm>
            <a:off x="4521000" y="1412776"/>
            <a:ext cx="5184000" cy="5040412"/>
          </a:xfrm>
          <a:prstGeom prst="rect">
            <a:avLst/>
          </a:prstGeom>
        </p:spPr>
        <p:txBody>
          <a:bodyPr lIns="90000"/>
          <a:lstStyle>
            <a:lvl1pPr marL="187200" indent="-187200" fontAlgn="ctr">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Tree>
    <p:extLst>
      <p:ext uri="{BB962C8B-B14F-4D97-AF65-F5344CB8AC3E}">
        <p14:creationId xmlns:p14="http://schemas.microsoft.com/office/powerpoint/2010/main" val="2294499567"/>
      </p:ext>
    </p:extLst>
  </p:cSld>
  <p:clrMapOvr>
    <a:masterClrMapping/>
  </p:clrMapOvr>
  <p:extLst>
    <p:ext uri="{DCECCB84-F9BA-43D5-87BE-67443E8EF086}">
      <p15:sldGuideLst xmlns:p15="http://schemas.microsoft.com/office/powerpoint/2012/main">
        <p15:guide id="2" pos="126">
          <p15:clr>
            <a:srgbClr val="FBAE40"/>
          </p15:clr>
        </p15:guide>
        <p15:guide id="3" pos="2848">
          <p15:clr>
            <a:srgbClr val="FBAE40"/>
          </p15:clr>
        </p15:guide>
        <p15:guide id="4" pos="2621">
          <p15:clr>
            <a:srgbClr val="FBAE40"/>
          </p15:clr>
        </p15:guide>
        <p15:guide id="5" orient="horz" pos="2160">
          <p15:clr>
            <a:srgbClr val="FBAE40"/>
          </p15:clr>
        </p15:guide>
        <p15:guide id="6" orient="horz" pos="709">
          <p15:clr>
            <a:srgbClr val="FBAE40"/>
          </p15:clr>
        </p15:guide>
        <p15:guide id="7" pos="2757">
          <p15:clr>
            <a:srgbClr val="FBAE40"/>
          </p15:clr>
        </p15:guide>
        <p15:guide id="8" pos="1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プロフィール（章あり）">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216672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12">
            <a:extLst>
              <a:ext uri="{FF2B5EF4-FFF2-40B4-BE49-F238E27FC236}">
                <a16:creationId xmlns:a16="http://schemas.microsoft.com/office/drawing/2014/main" id="{54A96962-01C7-4CDE-BCC8-C65E26A9A134}"/>
              </a:ext>
            </a:extLst>
          </p:cNvPr>
          <p:cNvSpPr>
            <a:spLocks noGrp="1"/>
          </p:cNvSpPr>
          <p:nvPr>
            <p:ph type="title"/>
          </p:nvPr>
        </p:nvSpPr>
        <p:spPr>
          <a:xfrm>
            <a:off x="201000" y="259200"/>
            <a:ext cx="9504000" cy="671292"/>
          </a:xfrm>
        </p:spPr>
        <p:txBody>
          <a:bodyPr vert="horz" tIns="324000"/>
          <a:lstStyle>
            <a:lvl1pPr>
              <a:defRPr>
                <a:latin typeface="+mj-ea"/>
                <a:ea typeface="+mj-ea"/>
              </a:defRPr>
            </a:lvl1pPr>
          </a:lstStyle>
          <a:p>
            <a:r>
              <a:rPr kumimoji="1" lang="ja-JP" altLang="en-US"/>
              <a:t>マスター タイトルの書式設定</a:t>
            </a:r>
            <a:endParaRPr kumimoji="1" lang="ja-JP" altLang="en-US" dirty="0"/>
          </a:p>
        </p:txBody>
      </p:sp>
      <p:sp>
        <p:nvSpPr>
          <p:cNvPr id="14" name="テキスト プレースホルダー 19">
            <a:extLst>
              <a:ext uri="{FF2B5EF4-FFF2-40B4-BE49-F238E27FC236}">
                <a16:creationId xmlns:a16="http://schemas.microsoft.com/office/drawing/2014/main" id="{2553E7DF-AEA8-49DF-9D59-F29EB73B8959}"/>
              </a:ext>
            </a:extLst>
          </p:cNvPr>
          <p:cNvSpPr>
            <a:spLocks noGrp="1"/>
          </p:cNvSpPr>
          <p:nvPr>
            <p:ph type="body" sz="quarter" idx="20"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
        <p:nvSpPr>
          <p:cNvPr id="23" name="テキスト ボックス 22">
            <a:extLst>
              <a:ext uri="{FF2B5EF4-FFF2-40B4-BE49-F238E27FC236}">
                <a16:creationId xmlns:a16="http://schemas.microsoft.com/office/drawing/2014/main" id="{D7A95318-A8BD-4903-B279-AF9CDB5697B3}"/>
              </a:ext>
            </a:extLst>
          </p:cNvPr>
          <p:cNvSpPr txBox="1"/>
          <p:nvPr userDrawn="1"/>
        </p:nvSpPr>
        <p:spPr>
          <a:xfrm>
            <a:off x="200026" y="1132716"/>
            <a:ext cx="630434" cy="279756"/>
          </a:xfrm>
          <a:prstGeom prst="rect">
            <a:avLst/>
          </a:prstGeom>
          <a:noFill/>
        </p:spPr>
        <p:txBody>
          <a:bodyPr wrap="none" lIns="90000" tIns="0" rIns="90000" bIns="0" rtlCol="0">
            <a:noAutofit/>
          </a:bodyPr>
          <a:lstStyle/>
          <a:p>
            <a:pPr algn="l" fontAlgn="ctr">
              <a:lnSpc>
                <a:spcPct val="100000"/>
              </a:lnSpc>
            </a:pPr>
            <a:r>
              <a:rPr lang="ja-JP" altLang="en-US" sz="1600" b="1" dirty="0">
                <a:solidFill>
                  <a:srgbClr val="000F78"/>
                </a:solidFill>
                <a:latin typeface="+mn-ea"/>
                <a:ea typeface="+mn-ea"/>
              </a:rPr>
              <a:t>経歴</a:t>
            </a:r>
          </a:p>
        </p:txBody>
      </p:sp>
      <p:sp>
        <p:nvSpPr>
          <p:cNvPr id="24" name="テキスト ボックス 23">
            <a:extLst>
              <a:ext uri="{FF2B5EF4-FFF2-40B4-BE49-F238E27FC236}">
                <a16:creationId xmlns:a16="http://schemas.microsoft.com/office/drawing/2014/main" id="{E96DC105-3612-45FB-8BFC-2C6F9403A975}"/>
              </a:ext>
            </a:extLst>
          </p:cNvPr>
          <p:cNvSpPr txBox="1"/>
          <p:nvPr userDrawn="1"/>
        </p:nvSpPr>
        <p:spPr>
          <a:xfrm>
            <a:off x="4521000" y="1131885"/>
            <a:ext cx="1407646" cy="280587"/>
          </a:xfrm>
          <a:prstGeom prst="rect">
            <a:avLst/>
          </a:prstGeom>
          <a:noFill/>
        </p:spPr>
        <p:txBody>
          <a:bodyPr wrap="none" lIns="90000" tIns="0" rIns="0" bIns="0" rtlCol="0">
            <a:noAutofit/>
          </a:bodyPr>
          <a:lstStyle/>
          <a:p>
            <a:pPr algn="l" fontAlgn="ctr">
              <a:lnSpc>
                <a:spcPct val="100000"/>
              </a:lnSpc>
            </a:pPr>
            <a:r>
              <a:rPr lang="ja-JP" altLang="en-US" sz="1600" b="1" dirty="0">
                <a:solidFill>
                  <a:srgbClr val="000F78"/>
                </a:solidFill>
                <a:latin typeface="+mn-ea"/>
                <a:ea typeface="+mn-ea"/>
              </a:rPr>
              <a:t>主要プロジェクト</a:t>
            </a:r>
          </a:p>
        </p:txBody>
      </p:sp>
      <p:cxnSp>
        <p:nvCxnSpPr>
          <p:cNvPr id="25" name="直線コネクタ 24">
            <a:extLst>
              <a:ext uri="{FF2B5EF4-FFF2-40B4-BE49-F238E27FC236}">
                <a16:creationId xmlns:a16="http://schemas.microsoft.com/office/drawing/2014/main" id="{7CA3323B-AF9B-4AF1-BE27-65FB15FB99A4}"/>
              </a:ext>
            </a:extLst>
          </p:cNvPr>
          <p:cNvCxnSpPr>
            <a:cxnSpLocks/>
          </p:cNvCxnSpPr>
          <p:nvPr userDrawn="1"/>
        </p:nvCxnSpPr>
        <p:spPr>
          <a:xfrm>
            <a:off x="4376936" y="1125187"/>
            <a:ext cx="0" cy="5328000"/>
          </a:xfrm>
          <a:prstGeom prst="line">
            <a:avLst/>
          </a:prstGeom>
          <a:ln w="3175">
            <a:solidFill>
              <a:srgbClr val="000F78"/>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EA90D61-2335-40F0-A9AF-1BFBC8DDDD46}"/>
              </a:ext>
            </a:extLst>
          </p:cNvPr>
          <p:cNvSpPr txBox="1"/>
          <p:nvPr userDrawn="1"/>
        </p:nvSpPr>
        <p:spPr>
          <a:xfrm>
            <a:off x="200472" y="3594302"/>
            <a:ext cx="572593" cy="266746"/>
          </a:xfrm>
          <a:prstGeom prst="rect">
            <a:avLst/>
          </a:prstGeom>
          <a:noFill/>
        </p:spPr>
        <p:txBody>
          <a:bodyPr wrap="none" lIns="90000" tIns="0" rIns="90000" bIns="0" rtlCol="0">
            <a:noAutofit/>
          </a:bodyPr>
          <a:lstStyle/>
          <a:p>
            <a:pPr algn="l" fontAlgn="ctr">
              <a:lnSpc>
                <a:spcPct val="100000"/>
              </a:lnSpc>
            </a:pPr>
            <a:r>
              <a:rPr lang="ja-JP" altLang="en-US" sz="1600" b="1" dirty="0">
                <a:solidFill>
                  <a:srgbClr val="000F78"/>
                </a:solidFill>
                <a:latin typeface="+mn-ea"/>
                <a:ea typeface="+mn-ea"/>
              </a:rPr>
              <a:t>専門</a:t>
            </a:r>
          </a:p>
        </p:txBody>
      </p:sp>
      <p:cxnSp>
        <p:nvCxnSpPr>
          <p:cNvPr id="27" name="直線コネクタ 26">
            <a:extLst>
              <a:ext uri="{FF2B5EF4-FFF2-40B4-BE49-F238E27FC236}">
                <a16:creationId xmlns:a16="http://schemas.microsoft.com/office/drawing/2014/main" id="{D183AE00-A38E-4339-B2DE-ADC882984879}"/>
              </a:ext>
            </a:extLst>
          </p:cNvPr>
          <p:cNvCxnSpPr>
            <a:cxnSpLocks/>
          </p:cNvCxnSpPr>
          <p:nvPr userDrawn="1"/>
        </p:nvCxnSpPr>
        <p:spPr>
          <a:xfrm>
            <a:off x="272480" y="3429000"/>
            <a:ext cx="3887546" cy="0"/>
          </a:xfrm>
          <a:prstGeom prst="line">
            <a:avLst/>
          </a:prstGeom>
          <a:ln w="3175">
            <a:solidFill>
              <a:srgbClr val="000F78"/>
            </a:solidFill>
          </a:ln>
        </p:spPr>
        <p:style>
          <a:lnRef idx="1">
            <a:schemeClr val="accent1"/>
          </a:lnRef>
          <a:fillRef idx="0">
            <a:schemeClr val="accent1"/>
          </a:fillRef>
          <a:effectRef idx="0">
            <a:schemeClr val="accent1"/>
          </a:effectRef>
          <a:fontRef idx="minor">
            <a:schemeClr val="tx1"/>
          </a:fontRef>
        </p:style>
      </p:cxnSp>
      <p:sp>
        <p:nvSpPr>
          <p:cNvPr id="28" name="テキスト プレースホルダ 20"/>
          <p:cNvSpPr>
            <a:spLocks noGrp="1"/>
          </p:cNvSpPr>
          <p:nvPr>
            <p:ph type="body" sz="quarter" idx="14"/>
          </p:nvPr>
        </p:nvSpPr>
        <p:spPr>
          <a:xfrm>
            <a:off x="200026" y="1412776"/>
            <a:ext cx="3960000" cy="1872208"/>
          </a:xfrm>
          <a:prstGeom prst="rect">
            <a:avLst/>
          </a:prstGeom>
        </p:spPr>
        <p:txBody>
          <a:bodyPr lIns="90000"/>
          <a:lstStyle>
            <a:lvl1pPr marL="187200" indent="-187200" fontAlgn="ctr">
              <a:tabLst>
                <a:tab pos="1077913" algn="l"/>
              </a:tabLst>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29" name="テキスト プレースホルダ 20"/>
          <p:cNvSpPr>
            <a:spLocks noGrp="1"/>
          </p:cNvSpPr>
          <p:nvPr>
            <p:ph type="body" sz="quarter" idx="15"/>
          </p:nvPr>
        </p:nvSpPr>
        <p:spPr>
          <a:xfrm>
            <a:off x="200026" y="3861048"/>
            <a:ext cx="3960000" cy="2592140"/>
          </a:xfrm>
          <a:prstGeom prst="rect">
            <a:avLst/>
          </a:prstGeom>
        </p:spPr>
        <p:txBody>
          <a:bodyPr lIns="90000" rIns="0"/>
          <a:lstStyle>
            <a:lvl1pPr marL="187200" indent="-187200" fontAlgn="ctr">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30" name="テキスト プレースホルダ 20"/>
          <p:cNvSpPr>
            <a:spLocks noGrp="1"/>
          </p:cNvSpPr>
          <p:nvPr>
            <p:ph type="body" sz="quarter" idx="16"/>
          </p:nvPr>
        </p:nvSpPr>
        <p:spPr>
          <a:xfrm>
            <a:off x="4521000" y="1412776"/>
            <a:ext cx="5184000" cy="5040412"/>
          </a:xfrm>
          <a:prstGeom prst="rect">
            <a:avLst/>
          </a:prstGeom>
        </p:spPr>
        <p:txBody>
          <a:bodyPr lIns="90000"/>
          <a:lstStyle>
            <a:lvl1pPr marL="187200" indent="-187200" fontAlgn="ctr">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Tree>
    <p:extLst>
      <p:ext uri="{BB962C8B-B14F-4D97-AF65-F5344CB8AC3E}">
        <p14:creationId xmlns:p14="http://schemas.microsoft.com/office/powerpoint/2010/main" val="2972796588"/>
      </p:ext>
    </p:extLst>
  </p:cSld>
  <p:clrMapOvr>
    <a:masterClrMapping/>
  </p:clrMapOvr>
  <p:extLst>
    <p:ext uri="{DCECCB84-F9BA-43D5-87BE-67443E8EF086}">
      <p15:sldGuideLst xmlns:p15="http://schemas.microsoft.com/office/powerpoint/2012/main">
        <p15:guide id="2" pos="126">
          <p15:clr>
            <a:srgbClr val="FBAE40"/>
          </p15:clr>
        </p15:guide>
        <p15:guide id="3" pos="2848">
          <p15:clr>
            <a:srgbClr val="FBAE40"/>
          </p15:clr>
        </p15:guide>
        <p15:guide id="4" pos="2621">
          <p15:clr>
            <a:srgbClr val="FBAE40"/>
          </p15:clr>
        </p15:guide>
        <p15:guide id="5" orient="horz" pos="2160">
          <p15:clr>
            <a:srgbClr val="FBAE40"/>
          </p15:clr>
        </p15:guide>
        <p15:guide id="6" orient="horz" pos="709">
          <p15:clr>
            <a:srgbClr val="FBAE40"/>
          </p15:clr>
        </p15:guide>
        <p15:guide id="7" pos="2757">
          <p15:clr>
            <a:srgbClr val="FBAE40"/>
          </p15:clr>
        </p15:guide>
        <p15:guide id="8" pos="1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プロフィール 移動可">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237175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FBE7747-457A-47B4-8D78-525F18385533}"/>
              </a:ext>
            </a:extLst>
          </p:cNvPr>
          <p:cNvSpPr>
            <a:spLocks noGrp="1"/>
          </p:cNvSpPr>
          <p:nvPr>
            <p:ph type="title"/>
          </p:nvPr>
        </p:nvSpPr>
        <p:spPr>
          <a:xfrm>
            <a:off x="201000" y="259200"/>
            <a:ext cx="9504000" cy="380480"/>
          </a:xfrm>
        </p:spPr>
        <p:txBody>
          <a:bodyPr vert="horz" tIns="36000"/>
          <a:lstStyle>
            <a:lvl1pPr>
              <a:defRPr>
                <a:latin typeface="+mj-ea"/>
                <a:ea typeface="+mj-ea"/>
              </a:defRPr>
            </a:lvl1pPr>
          </a:lstStyle>
          <a:p>
            <a:r>
              <a:rPr kumimoji="1" lang="ja-JP" altLang="en-US"/>
              <a:t>マスター タイトルの書式設定</a:t>
            </a:r>
            <a:endParaRPr kumimoji="1" lang="ja-JP" altLang="en-US" dirty="0"/>
          </a:p>
        </p:txBody>
      </p:sp>
      <p:sp>
        <p:nvSpPr>
          <p:cNvPr id="19" name="テキスト プレースホルダ 20"/>
          <p:cNvSpPr>
            <a:spLocks noGrp="1"/>
          </p:cNvSpPr>
          <p:nvPr>
            <p:ph type="body" sz="quarter" idx="14" hasCustomPrompt="1"/>
          </p:nvPr>
        </p:nvSpPr>
        <p:spPr>
          <a:xfrm>
            <a:off x="201614" y="1130400"/>
            <a:ext cx="3960000" cy="2159446"/>
          </a:xfrm>
          <a:prstGeom prst="callout1">
            <a:avLst>
              <a:gd name="adj1" fmla="val 106472"/>
              <a:gd name="adj2" fmla="val 1730"/>
              <a:gd name="adj3" fmla="val 106411"/>
              <a:gd name="adj4" fmla="val 100056"/>
            </a:avLst>
          </a:prstGeom>
          <a:ln w="3175">
            <a:solidFill>
              <a:srgbClr val="000F78"/>
            </a:solidFill>
          </a:ln>
        </p:spPr>
        <p:txBody>
          <a:bodyPr lIns="90000" tIns="0" rIns="0"/>
          <a:lstStyle>
            <a:lvl1pPr marL="187200" marR="0" indent="-187200" algn="l" defTabSz="914400" rtl="0" eaLnBrk="1" fontAlgn="ctr" latinLnBrk="0" hangingPunct="1">
              <a:lnSpc>
                <a:spcPct val="100000"/>
              </a:lnSpc>
              <a:spcBef>
                <a:spcPts val="576"/>
              </a:spcBef>
              <a:spcAft>
                <a:spcPts val="0"/>
              </a:spcAft>
              <a:buClr>
                <a:srgbClr val="000F78"/>
              </a:buClr>
              <a:buSzTx/>
              <a:buFont typeface="Wingdings" panose="05000000000000000000" pitchFamily="2" charset="2"/>
              <a:buChar char="n"/>
              <a:tabLst>
                <a:tab pos="1077913" algn="l"/>
              </a:tabLst>
              <a:defRPr sz="1200">
                <a:latin typeface="+mn-ea"/>
                <a:ea typeface="+mn-ea"/>
              </a:defRPr>
            </a:lvl1pPr>
            <a:lvl2pPr marL="357188" indent="-176400" fontAlgn="ctr">
              <a:defRPr sz="900">
                <a:latin typeface="+mn-ea"/>
                <a:ea typeface="+mn-ea"/>
              </a:defRPr>
            </a:lvl2pPr>
            <a:lvl3pPr marL="507600" marR="0" indent="-118800" algn="l" defTabSz="914400" rtl="0" eaLnBrk="1" fontAlgn="ctr" latinLnBrk="0" hangingPunct="1">
              <a:lnSpc>
                <a:spcPct val="100000"/>
              </a:lnSpc>
              <a:spcBef>
                <a:spcPts val="504"/>
              </a:spcBef>
              <a:spcAft>
                <a:spcPts val="0"/>
              </a:spcAft>
              <a:buClr>
                <a:srgbClr val="000F78"/>
              </a:buClr>
              <a:buSzTx/>
              <a:buFont typeface="Arial" panose="020B0604020202020204" pitchFamily="34" charset="0"/>
              <a:buChar char="•"/>
              <a:tabLst/>
              <a:defRPr sz="900">
                <a:latin typeface="+mn-ea"/>
                <a:ea typeface="+mn-ea"/>
              </a:defRPr>
            </a:lvl3pPr>
            <a:lvl4pPr marL="0" indent="0" fontAlgn="ctr">
              <a:buNone/>
              <a:defRPr sz="1600" b="1">
                <a:solidFill>
                  <a:srgbClr val="000F78"/>
                </a:solidFill>
                <a:latin typeface="+mn-ea"/>
                <a:ea typeface="+mn-ea"/>
              </a:defRPr>
            </a:lvl4pPr>
            <a:lvl5pPr>
              <a:defRPr sz="1200"/>
            </a:lvl5pPr>
          </a:lstStyle>
          <a:p>
            <a:pPr lvl="3"/>
            <a:r>
              <a:rPr kumimoji="1" lang="ja-JP" altLang="en-US" dirty="0"/>
              <a:t>経歴</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endParaRPr kumimoji="1" lang="en-US" altLang="ja-JP" dirty="0"/>
          </a:p>
        </p:txBody>
      </p:sp>
      <p:sp>
        <p:nvSpPr>
          <p:cNvPr id="20" name="テキスト プレースホルダ 20"/>
          <p:cNvSpPr>
            <a:spLocks noGrp="1"/>
          </p:cNvSpPr>
          <p:nvPr>
            <p:ph type="body" sz="quarter" idx="15" hasCustomPrompt="1"/>
          </p:nvPr>
        </p:nvSpPr>
        <p:spPr>
          <a:xfrm>
            <a:off x="201614" y="3592801"/>
            <a:ext cx="3960000" cy="2860388"/>
          </a:xfrm>
          <a:prstGeom prst="rect">
            <a:avLst/>
          </a:prstGeom>
        </p:spPr>
        <p:txBody>
          <a:bodyPr lIns="90000" tIns="0" rIns="0"/>
          <a:lstStyle>
            <a:lvl1pPr marL="187200" indent="-187200" fontAlgn="ctr">
              <a:defRPr sz="1200">
                <a:latin typeface="Yu Gothic UI" panose="020B0500000000000000" pitchFamily="50" charset="-128"/>
                <a:ea typeface="Yu Gothic UI" panose="020B0500000000000000" pitchFamily="50" charset="-128"/>
              </a:defRPr>
            </a:lvl1pPr>
            <a:lvl2pPr marL="357188" marR="0" indent="-177800" algn="l" defTabSz="914400" rtl="0" eaLnBrk="1" fontAlgn="ctr" latinLnBrk="0" hangingPunct="1">
              <a:lnSpc>
                <a:spcPct val="100000"/>
              </a:lnSpc>
              <a:spcBef>
                <a:spcPts val="504"/>
              </a:spcBef>
              <a:spcAft>
                <a:spcPts val="0"/>
              </a:spcAft>
              <a:buClr>
                <a:srgbClr val="000F78"/>
              </a:buClr>
              <a:buSzTx/>
              <a:buFont typeface="Wingdings" panose="05000000000000000000" pitchFamily="2" charset="2"/>
              <a:buChar char="l"/>
              <a:tabLst/>
              <a:defRPr sz="900">
                <a:latin typeface="Yu Gothic UI" panose="020B0500000000000000" pitchFamily="50" charset="-128"/>
                <a:ea typeface="Yu Gothic UI" panose="020B0500000000000000" pitchFamily="50" charset="-128"/>
              </a:defRPr>
            </a:lvl2pPr>
            <a:lvl3pPr marL="507600" indent="-118800" fontAlgn="ctr">
              <a:spcBef>
                <a:spcPts val="504"/>
              </a:spcBef>
              <a:buFont typeface="Arial" panose="020B0604020202020204" pitchFamily="34" charset="0"/>
              <a:buChar char="•"/>
              <a:defRPr sz="900">
                <a:latin typeface="+mj-ea"/>
                <a:ea typeface="+mj-ea"/>
              </a:defRPr>
            </a:lvl3pPr>
            <a:lvl4pPr marL="0" indent="0" fontAlgn="ctr">
              <a:buNone/>
              <a:defRPr sz="1600" b="1">
                <a:solidFill>
                  <a:srgbClr val="000F78"/>
                </a:solidFill>
                <a:latin typeface="+mn-ea"/>
                <a:ea typeface="+mn-ea"/>
              </a:defRPr>
            </a:lvl4pPr>
            <a:lvl5pPr>
              <a:defRPr sz="1200"/>
            </a:lvl5pPr>
          </a:lstStyle>
          <a:p>
            <a:pPr lvl="3"/>
            <a:r>
              <a:rPr kumimoji="1" lang="ja-JP" altLang="en-US" dirty="0"/>
              <a:t>専門</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endParaRPr kumimoji="1" lang="en-US" altLang="ja-JP" dirty="0"/>
          </a:p>
        </p:txBody>
      </p:sp>
      <p:sp>
        <p:nvSpPr>
          <p:cNvPr id="21" name="テキスト プレースホルダ 20"/>
          <p:cNvSpPr>
            <a:spLocks noGrp="1"/>
          </p:cNvSpPr>
          <p:nvPr>
            <p:ph type="body" sz="quarter" idx="16" hasCustomPrompt="1"/>
          </p:nvPr>
        </p:nvSpPr>
        <p:spPr>
          <a:xfrm>
            <a:off x="4521975" y="1130400"/>
            <a:ext cx="5184000" cy="5322788"/>
          </a:xfrm>
          <a:prstGeom prst="callout1">
            <a:avLst>
              <a:gd name="adj1" fmla="val -18"/>
              <a:gd name="adj2" fmla="val -2797"/>
              <a:gd name="adj3" fmla="val 100131"/>
              <a:gd name="adj4" fmla="val -2752"/>
            </a:avLst>
          </a:prstGeom>
          <a:ln w="3175">
            <a:solidFill>
              <a:srgbClr val="000F78"/>
            </a:solidFill>
          </a:ln>
        </p:spPr>
        <p:txBody>
          <a:bodyPr lIns="90000" tIns="0" rIns="0"/>
          <a:lstStyle>
            <a:lvl1pPr marL="187200" indent="-187200" fontAlgn="ctr">
              <a:spcBef>
                <a:spcPts val="576"/>
              </a:spcBef>
              <a:defRPr sz="1200">
                <a:latin typeface="Yu Gothic UI" panose="020B0500000000000000" pitchFamily="50" charset="-128"/>
                <a:ea typeface="Yu Gothic UI" panose="020B0500000000000000" pitchFamily="50" charset="-128"/>
              </a:defRPr>
            </a:lvl1pPr>
            <a:lvl2pPr marL="357188" indent="-177800" fontAlgn="ctr">
              <a:defRPr sz="900">
                <a:latin typeface="Yu Gothic UI" panose="020B0500000000000000" pitchFamily="50" charset="-128"/>
                <a:ea typeface="Yu Gothic UI" panose="020B0500000000000000" pitchFamily="50" charset="-128"/>
              </a:defRPr>
            </a:lvl2pPr>
            <a:lvl3pPr marL="507600" indent="-118800" fontAlgn="ctr">
              <a:spcBef>
                <a:spcPts val="504"/>
              </a:spcBef>
              <a:buFont typeface="Arial" panose="020B0604020202020204" pitchFamily="34" charset="0"/>
              <a:buChar char="•"/>
              <a:defRPr sz="900">
                <a:latin typeface="+mj-ea"/>
                <a:ea typeface="+mj-ea"/>
              </a:defRPr>
            </a:lvl3pPr>
            <a:lvl4pPr marL="0" indent="0" fontAlgn="ctr">
              <a:spcBef>
                <a:spcPts val="216"/>
              </a:spcBef>
              <a:buNone/>
              <a:defRPr sz="1600" b="1">
                <a:solidFill>
                  <a:srgbClr val="000F78"/>
                </a:solidFill>
                <a:latin typeface="+mn-ea"/>
                <a:ea typeface="+mn-ea"/>
              </a:defRPr>
            </a:lvl4pPr>
            <a:lvl5pPr>
              <a:defRPr sz="1200"/>
            </a:lvl5pPr>
          </a:lstStyle>
          <a:p>
            <a:pPr lvl="3"/>
            <a:r>
              <a:rPr kumimoji="1" lang="ja-JP" altLang="en-US" dirty="0"/>
              <a:t>主要プロジェクト</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962671168"/>
      </p:ext>
    </p:extLst>
  </p:cSld>
  <p:clrMapOvr>
    <a:masterClrMapping/>
  </p:clrMapOvr>
  <p:extLst>
    <p:ext uri="{DCECCB84-F9BA-43D5-87BE-67443E8EF086}">
      <p15:sldGuideLst xmlns:p15="http://schemas.microsoft.com/office/powerpoint/2012/main">
        <p15:guide id="2" pos="126">
          <p15:clr>
            <a:srgbClr val="FBAE40"/>
          </p15:clr>
        </p15:guide>
        <p15:guide id="3" pos="2848">
          <p15:clr>
            <a:srgbClr val="FBAE40"/>
          </p15:clr>
        </p15:guide>
        <p15:guide id="4" pos="2621">
          <p15:clr>
            <a:srgbClr val="FBAE40"/>
          </p15:clr>
        </p15:guide>
        <p15:guide id="5" orient="horz" pos="2160">
          <p15:clr>
            <a:srgbClr val="FBAE40"/>
          </p15:clr>
        </p15:guide>
        <p15:guide id="6" orient="horz" pos="709">
          <p15:clr>
            <a:srgbClr val="FBAE40"/>
          </p15:clr>
        </p15:guide>
        <p15:guide id="7" pos="2757">
          <p15:clr>
            <a:srgbClr val="FBAE40"/>
          </p15:clr>
        </p15:guide>
        <p15:guide id="8" pos="1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プロフィール（章あり）移動可">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2635654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12">
            <a:extLst>
              <a:ext uri="{FF2B5EF4-FFF2-40B4-BE49-F238E27FC236}">
                <a16:creationId xmlns:a16="http://schemas.microsoft.com/office/drawing/2014/main" id="{54A96962-01C7-4CDE-BCC8-C65E26A9A134}"/>
              </a:ext>
            </a:extLst>
          </p:cNvPr>
          <p:cNvSpPr>
            <a:spLocks noGrp="1"/>
          </p:cNvSpPr>
          <p:nvPr>
            <p:ph type="title"/>
          </p:nvPr>
        </p:nvSpPr>
        <p:spPr>
          <a:xfrm>
            <a:off x="201000" y="259200"/>
            <a:ext cx="9504000" cy="671292"/>
          </a:xfrm>
        </p:spPr>
        <p:txBody>
          <a:bodyPr vert="horz" tIns="324000"/>
          <a:lstStyle>
            <a:lvl1pPr>
              <a:defRPr>
                <a:latin typeface="+mj-ea"/>
                <a:ea typeface="+mj-ea"/>
              </a:defRPr>
            </a:lvl1pPr>
          </a:lstStyle>
          <a:p>
            <a:r>
              <a:rPr kumimoji="1" lang="ja-JP" altLang="en-US"/>
              <a:t>マスター タイトルの書式設定</a:t>
            </a:r>
            <a:endParaRPr kumimoji="1" lang="ja-JP" altLang="en-US" dirty="0"/>
          </a:p>
        </p:txBody>
      </p:sp>
      <p:sp>
        <p:nvSpPr>
          <p:cNvPr id="14" name="テキスト プレースホルダー 19">
            <a:extLst>
              <a:ext uri="{FF2B5EF4-FFF2-40B4-BE49-F238E27FC236}">
                <a16:creationId xmlns:a16="http://schemas.microsoft.com/office/drawing/2014/main" id="{2553E7DF-AEA8-49DF-9D59-F29EB73B8959}"/>
              </a:ext>
            </a:extLst>
          </p:cNvPr>
          <p:cNvSpPr>
            <a:spLocks noGrp="1"/>
          </p:cNvSpPr>
          <p:nvPr>
            <p:ph type="body" sz="quarter" idx="20"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
        <p:nvSpPr>
          <p:cNvPr id="21" name="テキスト プレースホルダ 20"/>
          <p:cNvSpPr>
            <a:spLocks noGrp="1"/>
          </p:cNvSpPr>
          <p:nvPr>
            <p:ph type="body" sz="quarter" idx="14" hasCustomPrompt="1"/>
          </p:nvPr>
        </p:nvSpPr>
        <p:spPr>
          <a:xfrm>
            <a:off x="201614" y="1130400"/>
            <a:ext cx="3960000" cy="2159446"/>
          </a:xfrm>
          <a:prstGeom prst="callout1">
            <a:avLst>
              <a:gd name="adj1" fmla="val 106472"/>
              <a:gd name="adj2" fmla="val 1730"/>
              <a:gd name="adj3" fmla="val 106411"/>
              <a:gd name="adj4" fmla="val 100056"/>
            </a:avLst>
          </a:prstGeom>
          <a:ln w="3175">
            <a:solidFill>
              <a:srgbClr val="000F78"/>
            </a:solidFill>
          </a:ln>
        </p:spPr>
        <p:txBody>
          <a:bodyPr lIns="90000" tIns="0" rIns="0"/>
          <a:lstStyle>
            <a:lvl1pPr marL="187200" marR="0" indent="-187200" algn="l" defTabSz="914400" rtl="0" eaLnBrk="1" fontAlgn="ctr" latinLnBrk="0" hangingPunct="1">
              <a:lnSpc>
                <a:spcPct val="100000"/>
              </a:lnSpc>
              <a:spcBef>
                <a:spcPts val="576"/>
              </a:spcBef>
              <a:spcAft>
                <a:spcPts val="0"/>
              </a:spcAft>
              <a:buClr>
                <a:srgbClr val="000F78"/>
              </a:buClr>
              <a:buSzTx/>
              <a:buFont typeface="Wingdings" panose="05000000000000000000" pitchFamily="2" charset="2"/>
              <a:buChar char="n"/>
              <a:tabLst>
                <a:tab pos="1077913" algn="l"/>
              </a:tabLst>
              <a:defRPr sz="1200">
                <a:latin typeface="+mn-ea"/>
                <a:ea typeface="+mn-ea"/>
              </a:defRPr>
            </a:lvl1pPr>
            <a:lvl2pPr marL="357188" indent="-176400" fontAlgn="ctr">
              <a:defRPr sz="900">
                <a:latin typeface="+mn-ea"/>
                <a:ea typeface="+mn-ea"/>
              </a:defRPr>
            </a:lvl2pPr>
            <a:lvl3pPr marL="507600" marR="0" indent="-118800" algn="l" defTabSz="914400" rtl="0" eaLnBrk="1" fontAlgn="ctr" latinLnBrk="0" hangingPunct="1">
              <a:lnSpc>
                <a:spcPct val="100000"/>
              </a:lnSpc>
              <a:spcBef>
                <a:spcPts val="504"/>
              </a:spcBef>
              <a:spcAft>
                <a:spcPts val="0"/>
              </a:spcAft>
              <a:buClr>
                <a:srgbClr val="000F78"/>
              </a:buClr>
              <a:buSzTx/>
              <a:buFont typeface="Arial" panose="020B0604020202020204" pitchFamily="34" charset="0"/>
              <a:buChar char="•"/>
              <a:tabLst/>
              <a:defRPr sz="900">
                <a:latin typeface="+mn-ea"/>
                <a:ea typeface="+mn-ea"/>
              </a:defRPr>
            </a:lvl3pPr>
            <a:lvl4pPr marL="0" indent="0" fontAlgn="ctr">
              <a:buNone/>
              <a:defRPr sz="1600" b="1">
                <a:solidFill>
                  <a:srgbClr val="000F78"/>
                </a:solidFill>
                <a:latin typeface="+mn-ea"/>
                <a:ea typeface="+mn-ea"/>
              </a:defRPr>
            </a:lvl4pPr>
            <a:lvl5pPr>
              <a:defRPr sz="1200"/>
            </a:lvl5pPr>
          </a:lstStyle>
          <a:p>
            <a:pPr lvl="3"/>
            <a:r>
              <a:rPr kumimoji="1" lang="ja-JP" altLang="en-US" dirty="0"/>
              <a:t>経歴</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endParaRPr kumimoji="1" lang="en-US" altLang="ja-JP" dirty="0"/>
          </a:p>
        </p:txBody>
      </p:sp>
      <p:sp>
        <p:nvSpPr>
          <p:cNvPr id="22" name="テキスト プレースホルダ 20"/>
          <p:cNvSpPr>
            <a:spLocks noGrp="1"/>
          </p:cNvSpPr>
          <p:nvPr>
            <p:ph type="body" sz="quarter" idx="15" hasCustomPrompt="1"/>
          </p:nvPr>
        </p:nvSpPr>
        <p:spPr>
          <a:xfrm>
            <a:off x="201614" y="3592801"/>
            <a:ext cx="3960000" cy="2860388"/>
          </a:xfrm>
          <a:prstGeom prst="rect">
            <a:avLst/>
          </a:prstGeom>
        </p:spPr>
        <p:txBody>
          <a:bodyPr lIns="90000" tIns="0" rIns="0"/>
          <a:lstStyle>
            <a:lvl1pPr marL="187200" indent="-187200" fontAlgn="ctr">
              <a:defRPr sz="1200">
                <a:latin typeface="Yu Gothic UI" panose="020B0500000000000000" pitchFamily="50" charset="-128"/>
                <a:ea typeface="Yu Gothic UI" panose="020B0500000000000000" pitchFamily="50" charset="-128"/>
              </a:defRPr>
            </a:lvl1pPr>
            <a:lvl2pPr marL="357188" marR="0" indent="-177800" algn="l" defTabSz="914400" rtl="0" eaLnBrk="1" fontAlgn="ctr" latinLnBrk="0" hangingPunct="1">
              <a:lnSpc>
                <a:spcPct val="100000"/>
              </a:lnSpc>
              <a:spcBef>
                <a:spcPts val="504"/>
              </a:spcBef>
              <a:spcAft>
                <a:spcPts val="0"/>
              </a:spcAft>
              <a:buClr>
                <a:srgbClr val="000F78"/>
              </a:buClr>
              <a:buSzTx/>
              <a:buFont typeface="Wingdings" panose="05000000000000000000" pitchFamily="2" charset="2"/>
              <a:buChar char="l"/>
              <a:tabLst/>
              <a:defRPr sz="900">
                <a:latin typeface="Yu Gothic UI" panose="020B0500000000000000" pitchFamily="50" charset="-128"/>
                <a:ea typeface="Yu Gothic UI" panose="020B0500000000000000" pitchFamily="50" charset="-128"/>
              </a:defRPr>
            </a:lvl2pPr>
            <a:lvl3pPr marL="507600" indent="-118800" fontAlgn="ctr">
              <a:spcBef>
                <a:spcPts val="504"/>
              </a:spcBef>
              <a:buFont typeface="Arial" panose="020B0604020202020204" pitchFamily="34" charset="0"/>
              <a:buChar char="•"/>
              <a:defRPr sz="900">
                <a:latin typeface="+mj-ea"/>
                <a:ea typeface="+mj-ea"/>
              </a:defRPr>
            </a:lvl3pPr>
            <a:lvl4pPr marL="0" indent="0" fontAlgn="ctr">
              <a:buNone/>
              <a:defRPr sz="1600" b="1">
                <a:solidFill>
                  <a:srgbClr val="000F78"/>
                </a:solidFill>
                <a:latin typeface="+mn-ea"/>
                <a:ea typeface="+mn-ea"/>
              </a:defRPr>
            </a:lvl4pPr>
            <a:lvl5pPr>
              <a:defRPr sz="1200"/>
            </a:lvl5pPr>
          </a:lstStyle>
          <a:p>
            <a:pPr lvl="3"/>
            <a:r>
              <a:rPr kumimoji="1" lang="ja-JP" altLang="en-US" dirty="0"/>
              <a:t>専門</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endParaRPr kumimoji="1" lang="en-US" altLang="ja-JP" dirty="0"/>
          </a:p>
        </p:txBody>
      </p:sp>
      <p:sp>
        <p:nvSpPr>
          <p:cNvPr id="23" name="テキスト プレースホルダ 20"/>
          <p:cNvSpPr>
            <a:spLocks noGrp="1"/>
          </p:cNvSpPr>
          <p:nvPr>
            <p:ph type="body" sz="quarter" idx="16" hasCustomPrompt="1"/>
          </p:nvPr>
        </p:nvSpPr>
        <p:spPr>
          <a:xfrm>
            <a:off x="4521975" y="1130400"/>
            <a:ext cx="5184000" cy="5322788"/>
          </a:xfrm>
          <a:prstGeom prst="callout1">
            <a:avLst>
              <a:gd name="adj1" fmla="val -18"/>
              <a:gd name="adj2" fmla="val -2797"/>
              <a:gd name="adj3" fmla="val 100131"/>
              <a:gd name="adj4" fmla="val -2752"/>
            </a:avLst>
          </a:prstGeom>
          <a:ln w="3175">
            <a:solidFill>
              <a:srgbClr val="000F78"/>
            </a:solidFill>
          </a:ln>
        </p:spPr>
        <p:txBody>
          <a:bodyPr lIns="90000" tIns="0" rIns="0"/>
          <a:lstStyle>
            <a:lvl1pPr marL="187200" indent="-187200" fontAlgn="ctr">
              <a:defRPr sz="1200">
                <a:latin typeface="Yu Gothic UI" panose="020B0500000000000000" pitchFamily="50" charset="-128"/>
                <a:ea typeface="Yu Gothic UI" panose="020B0500000000000000" pitchFamily="50" charset="-128"/>
              </a:defRPr>
            </a:lvl1pPr>
            <a:lvl2pPr marL="357188" indent="-177800" fontAlgn="ctr">
              <a:defRPr sz="900">
                <a:latin typeface="Yu Gothic UI" panose="020B0500000000000000" pitchFamily="50" charset="-128"/>
                <a:ea typeface="Yu Gothic UI" panose="020B0500000000000000" pitchFamily="50" charset="-128"/>
              </a:defRPr>
            </a:lvl2pPr>
            <a:lvl3pPr marL="507600" indent="-118800" fontAlgn="ctr">
              <a:spcBef>
                <a:spcPts val="504"/>
              </a:spcBef>
              <a:buFont typeface="Arial" panose="020B0604020202020204" pitchFamily="34" charset="0"/>
              <a:buChar char="•"/>
              <a:defRPr sz="900">
                <a:latin typeface="+mj-ea"/>
                <a:ea typeface="+mj-ea"/>
              </a:defRPr>
            </a:lvl3pPr>
            <a:lvl4pPr marL="0" indent="0" fontAlgn="ctr">
              <a:spcBef>
                <a:spcPts val="216"/>
              </a:spcBef>
              <a:buNone/>
              <a:defRPr sz="1600" b="1">
                <a:solidFill>
                  <a:srgbClr val="000F78"/>
                </a:solidFill>
                <a:latin typeface="+mn-ea"/>
                <a:ea typeface="+mn-ea"/>
              </a:defRPr>
            </a:lvl4pPr>
            <a:lvl5pPr>
              <a:defRPr sz="1200"/>
            </a:lvl5pPr>
          </a:lstStyle>
          <a:p>
            <a:pPr lvl="3"/>
            <a:r>
              <a:rPr kumimoji="1" lang="ja-JP" altLang="en-US" dirty="0"/>
              <a:t>主要プロジェクト</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3786969750"/>
      </p:ext>
    </p:extLst>
  </p:cSld>
  <p:clrMapOvr>
    <a:masterClrMapping/>
  </p:clrMapOvr>
  <p:extLst>
    <p:ext uri="{DCECCB84-F9BA-43D5-87BE-67443E8EF086}">
      <p15:sldGuideLst xmlns:p15="http://schemas.microsoft.com/office/powerpoint/2012/main">
        <p15:guide id="2" pos="126">
          <p15:clr>
            <a:srgbClr val="FBAE40"/>
          </p15:clr>
        </p15:guide>
        <p15:guide id="3" pos="2848">
          <p15:clr>
            <a:srgbClr val="FBAE40"/>
          </p15:clr>
        </p15:guide>
        <p15:guide id="4" pos="2621">
          <p15:clr>
            <a:srgbClr val="FBAE40"/>
          </p15:clr>
        </p15:guide>
        <p15:guide id="5" orient="horz" pos="2160">
          <p15:clr>
            <a:srgbClr val="FBAE40"/>
          </p15:clr>
        </p15:guide>
        <p15:guide id="6" orient="horz" pos="709">
          <p15:clr>
            <a:srgbClr val="FBAE40"/>
          </p15:clr>
        </p15:guide>
        <p15:guide id="7" pos="2757">
          <p15:clr>
            <a:srgbClr val="FBAE40"/>
          </p15:clr>
        </p15:guide>
        <p15:guide id="8" pos="17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67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表紙（創発する社会1）">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897814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6" name="テキスト プレースホルダー 14">
            <a:extLst>
              <a:ext uri="{FF2B5EF4-FFF2-40B4-BE49-F238E27FC236}">
                <a16:creationId xmlns:a16="http://schemas.microsoft.com/office/drawing/2014/main" id="{FDC760E3-9F01-AD4C-BCF9-E22AE02BF0F0}"/>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grpSp>
        <p:nvGrpSpPr>
          <p:cNvPr id="47" name="グループ化 46">
            <a:extLst>
              <a:ext uri="{FF2B5EF4-FFF2-40B4-BE49-F238E27FC236}">
                <a16:creationId xmlns:a16="http://schemas.microsoft.com/office/drawing/2014/main" id="{536CC259-2020-4EC3-B5BE-B978935AF555}"/>
              </a:ext>
            </a:extLst>
          </p:cNvPr>
          <p:cNvGrpSpPr>
            <a:grpSpLocks noChangeAspect="1"/>
          </p:cNvGrpSpPr>
          <p:nvPr userDrawn="1"/>
        </p:nvGrpSpPr>
        <p:grpSpPr>
          <a:xfrm>
            <a:off x="492766" y="6091218"/>
            <a:ext cx="766800" cy="385678"/>
            <a:chOff x="200472" y="6597352"/>
            <a:chExt cx="355987" cy="179051"/>
          </a:xfrm>
        </p:grpSpPr>
        <p:sp>
          <p:nvSpPr>
            <p:cNvPr id="48" name="Freeform 290">
              <a:extLst>
                <a:ext uri="{FF2B5EF4-FFF2-40B4-BE49-F238E27FC236}">
                  <a16:creationId xmlns:a16="http://schemas.microsoft.com/office/drawing/2014/main" id="{B36ABA08-4E13-467F-AD78-99ED871D2895}"/>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latin typeface="+mn-ea"/>
                <a:ea typeface="+mn-ea"/>
              </a:endParaRPr>
            </a:p>
          </p:txBody>
        </p:sp>
        <p:sp>
          <p:nvSpPr>
            <p:cNvPr id="49" name="Freeform 291">
              <a:extLst>
                <a:ext uri="{FF2B5EF4-FFF2-40B4-BE49-F238E27FC236}">
                  <a16:creationId xmlns:a16="http://schemas.microsoft.com/office/drawing/2014/main" id="{46B5DD99-F17B-4AA2-8492-07920C2264F9}"/>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latin typeface="+mn-ea"/>
                <a:ea typeface="+mn-ea"/>
              </a:endParaRPr>
            </a:p>
          </p:txBody>
        </p:sp>
      </p:grpSp>
      <p:pic>
        <p:nvPicPr>
          <p:cNvPr id="50" name="図 49">
            <a:extLst>
              <a:ext uri="{FF2B5EF4-FFF2-40B4-BE49-F238E27FC236}">
                <a16:creationId xmlns:a16="http://schemas.microsoft.com/office/drawing/2014/main" id="{004D3937-B26B-B51B-B3B0-D5287C4390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788895" y="5732623"/>
            <a:ext cx="2126488" cy="1102868"/>
          </a:xfrm>
          <a:prstGeom prst="rect">
            <a:avLst/>
          </a:prstGeom>
        </p:spPr>
      </p:pic>
      <p:sp>
        <p:nvSpPr>
          <p:cNvPr id="51" name="Title 1">
            <a:extLst>
              <a:ext uri="{FF2B5EF4-FFF2-40B4-BE49-F238E27FC236}">
                <a16:creationId xmlns:a16="http://schemas.microsoft.com/office/drawing/2014/main" id="{C37C15CF-BEAF-5829-5EF7-87FD3E561FB2}"/>
              </a:ext>
            </a:extLst>
          </p:cNvPr>
          <p:cNvSpPr>
            <a:spLocks noGrp="1"/>
          </p:cNvSpPr>
          <p:nvPr>
            <p:ph type="ctrTitle"/>
          </p:nvPr>
        </p:nvSpPr>
        <p:spPr>
          <a:xfrm>
            <a:off x="492768" y="2986965"/>
            <a:ext cx="6332442" cy="442035"/>
          </a:xfrm>
          <a:noFill/>
        </p:spPr>
        <p:txBody>
          <a:bodyPr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52" name="テキスト プレースホルダー 14">
            <a:extLst>
              <a:ext uri="{FF2B5EF4-FFF2-40B4-BE49-F238E27FC236}">
                <a16:creationId xmlns:a16="http://schemas.microsoft.com/office/drawing/2014/main" id="{90FA0756-796A-C11D-07D9-87E1B6A23AC8}"/>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53" name="テキスト プレースホルダー 4">
            <a:extLst>
              <a:ext uri="{FF2B5EF4-FFF2-40B4-BE49-F238E27FC236}">
                <a16:creationId xmlns:a16="http://schemas.microsoft.com/office/drawing/2014/main" id="{7AF512AC-D7A5-2355-E4B1-B48DC5E61C5D}"/>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pic>
        <p:nvPicPr>
          <p:cNvPr id="54" name="図 5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4400" y="0"/>
            <a:ext cx="2963484" cy="6858000"/>
          </a:xfrm>
          <a:prstGeom prst="rect">
            <a:avLst/>
          </a:prstGeom>
        </p:spPr>
      </p:pic>
      <p:sp>
        <p:nvSpPr>
          <p:cNvPr id="13" name="Subtitle 2"/>
          <p:cNvSpPr>
            <a:spLocks noGrp="1"/>
          </p:cNvSpPr>
          <p:nvPr>
            <p:ph type="subTitle" idx="1" hasCustomPrompt="1"/>
          </p:nvPr>
        </p:nvSpPr>
        <p:spPr>
          <a:xfrm>
            <a:off x="492391" y="686669"/>
            <a:ext cx="6332818"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dirty="0"/>
          </a:p>
        </p:txBody>
      </p:sp>
    </p:spTree>
    <p:extLst>
      <p:ext uri="{BB962C8B-B14F-4D97-AF65-F5344CB8AC3E}">
        <p14:creationId xmlns:p14="http://schemas.microsoft.com/office/powerpoint/2010/main" val="3073033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裏表紙">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8579C954-6CF1-F280-36DD-2349B0D9F4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48840" y="1981200"/>
            <a:ext cx="5608320" cy="2895600"/>
          </a:xfrm>
          <a:prstGeom prst="rect">
            <a:avLst/>
          </a:prstGeom>
        </p:spPr>
      </p:pic>
    </p:spTree>
    <p:extLst>
      <p:ext uri="{BB962C8B-B14F-4D97-AF65-F5344CB8AC3E}">
        <p14:creationId xmlns:p14="http://schemas.microsoft.com/office/powerpoint/2010/main" val="41155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創発する社会2）">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userDrawn="1">
            <p:custDataLst>
              <p:tags r:id="rId1"/>
            </p:custDataLst>
            <p:extLst>
              <p:ext uri="{D42A27DB-BD31-4B8C-83A1-F6EECF244321}">
                <p14:modId xmlns:p14="http://schemas.microsoft.com/office/powerpoint/2010/main" val="326777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7" name="グループ化 46">
            <a:extLst>
              <a:ext uri="{FF2B5EF4-FFF2-40B4-BE49-F238E27FC236}">
                <a16:creationId xmlns:a16="http://schemas.microsoft.com/office/drawing/2014/main" id="{536CC259-2020-4EC3-B5BE-B978935AF555}"/>
              </a:ext>
            </a:extLst>
          </p:cNvPr>
          <p:cNvGrpSpPr>
            <a:grpSpLocks noChangeAspect="1"/>
          </p:cNvGrpSpPr>
          <p:nvPr userDrawn="1"/>
        </p:nvGrpSpPr>
        <p:grpSpPr>
          <a:xfrm>
            <a:off x="492766" y="6091218"/>
            <a:ext cx="766800" cy="385678"/>
            <a:chOff x="200472" y="6597352"/>
            <a:chExt cx="355987" cy="179051"/>
          </a:xfrm>
        </p:grpSpPr>
        <p:sp>
          <p:nvSpPr>
            <p:cNvPr id="48" name="Freeform 290">
              <a:extLst>
                <a:ext uri="{FF2B5EF4-FFF2-40B4-BE49-F238E27FC236}">
                  <a16:creationId xmlns:a16="http://schemas.microsoft.com/office/drawing/2014/main" id="{B36ABA08-4E13-467F-AD78-99ED871D2895}"/>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49" name="Freeform 291">
              <a:extLst>
                <a:ext uri="{FF2B5EF4-FFF2-40B4-BE49-F238E27FC236}">
                  <a16:creationId xmlns:a16="http://schemas.microsoft.com/office/drawing/2014/main" id="{46B5DD99-F17B-4AA2-8492-07920C2264F9}"/>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grpSp>
      <p:pic>
        <p:nvPicPr>
          <p:cNvPr id="50" name="図 49">
            <a:extLst>
              <a:ext uri="{FF2B5EF4-FFF2-40B4-BE49-F238E27FC236}">
                <a16:creationId xmlns:a16="http://schemas.microsoft.com/office/drawing/2014/main" id="{004D3937-B26B-B51B-B3B0-D5287C4390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788895" y="5732623"/>
            <a:ext cx="2126488" cy="1102868"/>
          </a:xfrm>
          <a:prstGeom prst="rect">
            <a:avLst/>
          </a:prstGeom>
        </p:spPr>
      </p:pic>
      <p:sp>
        <p:nvSpPr>
          <p:cNvPr id="51" name="テキスト プレースホルダー 14">
            <a:extLst>
              <a:ext uri="{FF2B5EF4-FFF2-40B4-BE49-F238E27FC236}">
                <a16:creationId xmlns:a16="http://schemas.microsoft.com/office/drawing/2014/main" id="{ED2FDD07-8D52-3AC9-9E8D-08823CD82FBE}"/>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sp>
        <p:nvSpPr>
          <p:cNvPr id="52" name="Title 1">
            <a:extLst>
              <a:ext uri="{FF2B5EF4-FFF2-40B4-BE49-F238E27FC236}">
                <a16:creationId xmlns:a16="http://schemas.microsoft.com/office/drawing/2014/main" id="{0FDE8325-FD29-3D5B-1080-B31184BBFFE3}"/>
              </a:ext>
            </a:extLst>
          </p:cNvPr>
          <p:cNvSpPr>
            <a:spLocks noGrp="1"/>
          </p:cNvSpPr>
          <p:nvPr>
            <p:ph type="ctrTitle"/>
          </p:nvPr>
        </p:nvSpPr>
        <p:spPr>
          <a:xfrm>
            <a:off x="492768" y="2986965"/>
            <a:ext cx="6332442" cy="442035"/>
          </a:xfrm>
          <a:noFill/>
        </p:spPr>
        <p:txBody>
          <a:bodyPr vert="horz"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53" name="テキスト プレースホルダー 14">
            <a:extLst>
              <a:ext uri="{FF2B5EF4-FFF2-40B4-BE49-F238E27FC236}">
                <a16:creationId xmlns:a16="http://schemas.microsoft.com/office/drawing/2014/main" id="{A3A9E66D-4C97-39EA-BC3F-AE1CDFA4FA18}"/>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54" name="テキスト プレースホルダー 4">
            <a:extLst>
              <a:ext uri="{FF2B5EF4-FFF2-40B4-BE49-F238E27FC236}">
                <a16:creationId xmlns:a16="http://schemas.microsoft.com/office/drawing/2014/main" id="{339969AF-6F82-8F5F-2CAA-EC090F0D9A12}"/>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pic>
        <p:nvPicPr>
          <p:cNvPr id="55" name="図 5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4400" y="0"/>
            <a:ext cx="2968752" cy="6858000"/>
          </a:xfrm>
          <a:prstGeom prst="rect">
            <a:avLst/>
          </a:prstGeom>
        </p:spPr>
      </p:pic>
      <p:sp>
        <p:nvSpPr>
          <p:cNvPr id="13" name="Subtitle 2"/>
          <p:cNvSpPr>
            <a:spLocks noGrp="1"/>
          </p:cNvSpPr>
          <p:nvPr>
            <p:ph type="subTitle" idx="1" hasCustomPrompt="1"/>
          </p:nvPr>
        </p:nvSpPr>
        <p:spPr>
          <a:xfrm>
            <a:off x="492391" y="686669"/>
            <a:ext cx="6332818"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altLang="ja-JP" dirty="0"/>
          </a:p>
        </p:txBody>
      </p:sp>
    </p:spTree>
    <p:extLst>
      <p:ext uri="{BB962C8B-B14F-4D97-AF65-F5344CB8AC3E}">
        <p14:creationId xmlns:p14="http://schemas.microsoft.com/office/powerpoint/2010/main" val="16117796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表紙（写真なし）">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4036950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3" name="グループ化 42">
            <a:extLst>
              <a:ext uri="{FF2B5EF4-FFF2-40B4-BE49-F238E27FC236}">
                <a16:creationId xmlns:a16="http://schemas.microsoft.com/office/drawing/2014/main" id="{96019AEE-C75E-58C4-3755-74C3744585D3}"/>
              </a:ext>
            </a:extLst>
          </p:cNvPr>
          <p:cNvGrpSpPr>
            <a:grpSpLocks noChangeAspect="1"/>
          </p:cNvGrpSpPr>
          <p:nvPr userDrawn="1"/>
        </p:nvGrpSpPr>
        <p:grpSpPr>
          <a:xfrm>
            <a:off x="492766" y="6091218"/>
            <a:ext cx="766800" cy="385678"/>
            <a:chOff x="200472" y="6597352"/>
            <a:chExt cx="355987" cy="179051"/>
          </a:xfrm>
        </p:grpSpPr>
        <p:sp>
          <p:nvSpPr>
            <p:cNvPr id="44" name="Freeform 290">
              <a:extLst>
                <a:ext uri="{FF2B5EF4-FFF2-40B4-BE49-F238E27FC236}">
                  <a16:creationId xmlns:a16="http://schemas.microsoft.com/office/drawing/2014/main" id="{738AF6F3-879D-C5B8-78FF-EB2E73390649}"/>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45" name="Freeform 291">
              <a:extLst>
                <a:ext uri="{FF2B5EF4-FFF2-40B4-BE49-F238E27FC236}">
                  <a16:creationId xmlns:a16="http://schemas.microsoft.com/office/drawing/2014/main" id="{4481E48F-6ED2-60E7-39DB-1F66CDA299AC}"/>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grpSp>
      <p:pic>
        <p:nvPicPr>
          <p:cNvPr id="46" name="図 45">
            <a:extLst>
              <a:ext uri="{FF2B5EF4-FFF2-40B4-BE49-F238E27FC236}">
                <a16:creationId xmlns:a16="http://schemas.microsoft.com/office/drawing/2014/main" id="{317FFA85-1511-1D6B-9342-69DE6F51FDD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3280" y="5732623"/>
            <a:ext cx="2126488" cy="1102868"/>
          </a:xfrm>
          <a:prstGeom prst="rect">
            <a:avLst/>
          </a:prstGeom>
        </p:spPr>
      </p:pic>
      <p:sp>
        <p:nvSpPr>
          <p:cNvPr id="47" name="テキスト プレースホルダー 14">
            <a:extLst>
              <a:ext uri="{FF2B5EF4-FFF2-40B4-BE49-F238E27FC236}">
                <a16:creationId xmlns:a16="http://schemas.microsoft.com/office/drawing/2014/main" id="{AD800346-E29F-911D-C4B2-151A94574A45}"/>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sp>
        <p:nvSpPr>
          <p:cNvPr id="48" name="Title 1">
            <a:extLst>
              <a:ext uri="{FF2B5EF4-FFF2-40B4-BE49-F238E27FC236}">
                <a16:creationId xmlns:a16="http://schemas.microsoft.com/office/drawing/2014/main" id="{E992AB66-E797-439A-4102-08B4FB6FBEDA}"/>
              </a:ext>
            </a:extLst>
          </p:cNvPr>
          <p:cNvSpPr>
            <a:spLocks noGrp="1"/>
          </p:cNvSpPr>
          <p:nvPr>
            <p:ph type="ctrTitle"/>
          </p:nvPr>
        </p:nvSpPr>
        <p:spPr>
          <a:xfrm>
            <a:off x="492767" y="2986965"/>
            <a:ext cx="8924281" cy="442035"/>
          </a:xfrm>
          <a:noFill/>
        </p:spPr>
        <p:txBody>
          <a:bodyPr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49" name="テキスト プレースホルダー 14">
            <a:extLst>
              <a:ext uri="{FF2B5EF4-FFF2-40B4-BE49-F238E27FC236}">
                <a16:creationId xmlns:a16="http://schemas.microsoft.com/office/drawing/2014/main" id="{060920B9-7C98-9F56-88F3-B85204DADE61}"/>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50" name="テキスト プレースホルダー 4">
            <a:extLst>
              <a:ext uri="{FF2B5EF4-FFF2-40B4-BE49-F238E27FC236}">
                <a16:creationId xmlns:a16="http://schemas.microsoft.com/office/drawing/2014/main" id="{3951392A-A08C-B302-215B-676E7085F70E}"/>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sp>
        <p:nvSpPr>
          <p:cNvPr id="15" name="Subtitle 2"/>
          <p:cNvSpPr>
            <a:spLocks noGrp="1"/>
          </p:cNvSpPr>
          <p:nvPr>
            <p:ph type="subTitle" idx="1" hasCustomPrompt="1"/>
          </p:nvPr>
        </p:nvSpPr>
        <p:spPr>
          <a:xfrm>
            <a:off x="492764" y="687789"/>
            <a:ext cx="8924400"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altLang="ja-JP" dirty="0"/>
          </a:p>
        </p:txBody>
      </p:sp>
    </p:spTree>
    <p:extLst>
      <p:ext uri="{BB962C8B-B14F-4D97-AF65-F5344CB8AC3E}">
        <p14:creationId xmlns:p14="http://schemas.microsoft.com/office/powerpoint/2010/main" val="1327847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表紙+サブタイトル（写真なし）">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4" name="オブジェクト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2" name="テキスト プレースホルダー 7">
            <a:extLst>
              <a:ext uri="{FF2B5EF4-FFF2-40B4-BE49-F238E27FC236}">
                <a16:creationId xmlns:a16="http://schemas.microsoft.com/office/drawing/2014/main" id="{41877E83-27AD-F84F-8D0E-74403068DF66}"/>
              </a:ext>
            </a:extLst>
          </p:cNvPr>
          <p:cNvSpPr>
            <a:spLocks noGrp="1"/>
          </p:cNvSpPr>
          <p:nvPr>
            <p:ph type="body" sz="quarter" idx="13" hasCustomPrompt="1"/>
          </p:nvPr>
        </p:nvSpPr>
        <p:spPr>
          <a:xfrm>
            <a:off x="492764" y="1189666"/>
            <a:ext cx="8924285" cy="349702"/>
          </a:xfrm>
        </p:spPr>
        <p:txBody>
          <a:bodyPr lIns="0" tIns="36000" rIns="0" bIns="36000" anchor="ctr">
            <a:spAutoFit/>
          </a:bodyPr>
          <a:lstStyle>
            <a:lvl1pPr marL="0" indent="0">
              <a:spcBef>
                <a:spcPts val="0"/>
              </a:spcBef>
              <a:buNone/>
              <a:defRPr sz="1800" b="1" i="0" baseline="0">
                <a:solidFill>
                  <a:srgbClr val="000F78"/>
                </a:solidFill>
                <a:latin typeface="Yu Gothic UI" panose="020B0500000000000000" pitchFamily="50" charset="-128"/>
                <a:ea typeface="Yu Gothic UI" panose="020B0500000000000000" pitchFamily="50" charset="-128"/>
              </a:defRPr>
            </a:lvl1pPr>
          </a:lstStyle>
          <a:p>
            <a:r>
              <a:rPr kumimoji="1" lang="ja-JP" altLang="en-US" dirty="0"/>
              <a:t>サブタイトル</a:t>
            </a:r>
          </a:p>
        </p:txBody>
      </p:sp>
      <p:grpSp>
        <p:nvGrpSpPr>
          <p:cNvPr id="43" name="グループ化 42">
            <a:extLst>
              <a:ext uri="{FF2B5EF4-FFF2-40B4-BE49-F238E27FC236}">
                <a16:creationId xmlns:a16="http://schemas.microsoft.com/office/drawing/2014/main" id="{96019AEE-C75E-58C4-3755-74C3744585D3}"/>
              </a:ext>
            </a:extLst>
          </p:cNvPr>
          <p:cNvGrpSpPr>
            <a:grpSpLocks noChangeAspect="1"/>
          </p:cNvGrpSpPr>
          <p:nvPr userDrawn="1"/>
        </p:nvGrpSpPr>
        <p:grpSpPr>
          <a:xfrm>
            <a:off x="492766" y="6091218"/>
            <a:ext cx="766800" cy="385678"/>
            <a:chOff x="200472" y="6597352"/>
            <a:chExt cx="355987" cy="179051"/>
          </a:xfrm>
        </p:grpSpPr>
        <p:sp>
          <p:nvSpPr>
            <p:cNvPr id="44" name="Freeform 290">
              <a:extLst>
                <a:ext uri="{FF2B5EF4-FFF2-40B4-BE49-F238E27FC236}">
                  <a16:creationId xmlns:a16="http://schemas.microsoft.com/office/drawing/2014/main" id="{738AF6F3-879D-C5B8-78FF-EB2E73390649}"/>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45" name="Freeform 291">
              <a:extLst>
                <a:ext uri="{FF2B5EF4-FFF2-40B4-BE49-F238E27FC236}">
                  <a16:creationId xmlns:a16="http://schemas.microsoft.com/office/drawing/2014/main" id="{4481E48F-6ED2-60E7-39DB-1F66CDA299AC}"/>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grpSp>
      <p:pic>
        <p:nvPicPr>
          <p:cNvPr id="46" name="図 45">
            <a:extLst>
              <a:ext uri="{FF2B5EF4-FFF2-40B4-BE49-F238E27FC236}">
                <a16:creationId xmlns:a16="http://schemas.microsoft.com/office/drawing/2014/main" id="{317FFA85-1511-1D6B-9342-69DE6F51FDD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3280" y="5732623"/>
            <a:ext cx="2126488" cy="1102868"/>
          </a:xfrm>
          <a:prstGeom prst="rect">
            <a:avLst/>
          </a:prstGeom>
        </p:spPr>
      </p:pic>
      <p:sp>
        <p:nvSpPr>
          <p:cNvPr id="47" name="テキスト プレースホルダー 14">
            <a:extLst>
              <a:ext uri="{FF2B5EF4-FFF2-40B4-BE49-F238E27FC236}">
                <a16:creationId xmlns:a16="http://schemas.microsoft.com/office/drawing/2014/main" id="{AD800346-E29F-911D-C4B2-151A94574A45}"/>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sp>
        <p:nvSpPr>
          <p:cNvPr id="48" name="Title 1">
            <a:extLst>
              <a:ext uri="{FF2B5EF4-FFF2-40B4-BE49-F238E27FC236}">
                <a16:creationId xmlns:a16="http://schemas.microsoft.com/office/drawing/2014/main" id="{E992AB66-E797-439A-4102-08B4FB6FBEDA}"/>
              </a:ext>
            </a:extLst>
          </p:cNvPr>
          <p:cNvSpPr>
            <a:spLocks noGrp="1"/>
          </p:cNvSpPr>
          <p:nvPr>
            <p:ph type="ctrTitle"/>
          </p:nvPr>
        </p:nvSpPr>
        <p:spPr>
          <a:xfrm>
            <a:off x="492767" y="2986965"/>
            <a:ext cx="8924281" cy="442035"/>
          </a:xfrm>
          <a:noFill/>
        </p:spPr>
        <p:txBody>
          <a:bodyPr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49" name="テキスト プレースホルダー 14">
            <a:extLst>
              <a:ext uri="{FF2B5EF4-FFF2-40B4-BE49-F238E27FC236}">
                <a16:creationId xmlns:a16="http://schemas.microsoft.com/office/drawing/2014/main" id="{060920B9-7C98-9F56-88F3-B85204DADE61}"/>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50" name="テキスト プレースホルダー 4">
            <a:extLst>
              <a:ext uri="{FF2B5EF4-FFF2-40B4-BE49-F238E27FC236}">
                <a16:creationId xmlns:a16="http://schemas.microsoft.com/office/drawing/2014/main" id="{3951392A-A08C-B302-215B-676E7085F70E}"/>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sp>
        <p:nvSpPr>
          <p:cNvPr id="15" name="Subtitle 2"/>
          <p:cNvSpPr>
            <a:spLocks noGrp="1"/>
          </p:cNvSpPr>
          <p:nvPr>
            <p:ph type="subTitle" idx="1" hasCustomPrompt="1"/>
          </p:nvPr>
        </p:nvSpPr>
        <p:spPr>
          <a:xfrm>
            <a:off x="492764" y="408363"/>
            <a:ext cx="8924400"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altLang="ja-JP" dirty="0"/>
          </a:p>
        </p:txBody>
      </p:sp>
    </p:spTree>
    <p:extLst>
      <p:ext uri="{BB962C8B-B14F-4D97-AF65-F5344CB8AC3E}">
        <p14:creationId xmlns:p14="http://schemas.microsoft.com/office/powerpoint/2010/main" val="4840284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次（中）">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617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Content Placeholder 2"/>
          <p:cNvSpPr>
            <a:spLocks noGrp="1"/>
          </p:cNvSpPr>
          <p:nvPr>
            <p:ph sz="half" idx="1"/>
          </p:nvPr>
        </p:nvSpPr>
        <p:spPr>
          <a:xfrm>
            <a:off x="1502427" y="1120655"/>
            <a:ext cx="6901149" cy="5135766"/>
          </a:xfrm>
        </p:spPr>
        <p:txBody>
          <a:bodyPr>
            <a:noAutofit/>
          </a:bodyPr>
          <a:lstStyle>
            <a:lvl1pPr marL="342900" indent="-342900" algn="l">
              <a:lnSpc>
                <a:spcPct val="110000"/>
              </a:lnSpc>
              <a:spcBef>
                <a:spcPts val="600"/>
              </a:spcBef>
              <a:buClr>
                <a:srgbClr val="000F78"/>
              </a:buClr>
              <a:buFont typeface="+mj-lt"/>
              <a:buAutoNum type="arabicPeriod"/>
              <a:tabLst>
                <a:tab pos="6454775" algn="r"/>
                <a:tab pos="6726238" algn="r"/>
                <a:tab pos="6907213" algn="r"/>
              </a:tabLst>
              <a:defRPr sz="1600" b="0">
                <a:latin typeface="+mn-ea"/>
                <a:ea typeface="+mn-ea"/>
              </a:defRPr>
            </a:lvl1pPr>
            <a:lvl2pPr marL="517525" indent="0" algn="l">
              <a:spcBef>
                <a:spcPts val="0"/>
              </a:spcBef>
              <a:spcAft>
                <a:spcPts val="300"/>
              </a:spcAft>
              <a:buFont typeface="+mj-lt"/>
              <a:buNone/>
              <a:tabLst>
                <a:tab pos="6454775" algn="r"/>
                <a:tab pos="6726238" algn="r"/>
                <a:tab pos="6907213" algn="r"/>
              </a:tabLst>
              <a:defRPr kumimoji="1" lang="en-US" altLang="ja-JP" sz="1400" kern="1200" dirty="0">
                <a:solidFill>
                  <a:schemeClr val="tx1"/>
                </a:solidFill>
                <a:latin typeface="+mn-ea"/>
                <a:ea typeface="+mn-ea"/>
                <a:cs typeface="+mn-cs"/>
              </a:defRPr>
            </a:lvl2pPr>
            <a:lvl3pPr marL="974725" indent="-171450" algn="l">
              <a:spcBef>
                <a:spcPts val="0"/>
              </a:spcBef>
              <a:spcAft>
                <a:spcPts val="300"/>
              </a:spcAft>
              <a:buFont typeface="Arial" panose="020B0604020202020204" pitchFamily="34" charset="0"/>
              <a:buChar char="•"/>
              <a:tabLst/>
              <a:defRPr>
                <a:latin typeface="+mn-ea"/>
                <a:ea typeface="+mn-ea"/>
              </a:defRPr>
            </a:lvl3pPr>
            <a:lvl4pPr marL="1027113" indent="0">
              <a:buNone/>
              <a:tabLst/>
              <a:defRPr>
                <a:latin typeface="Yu Gothic UI" panose="020B0500000000000000" pitchFamily="50" charset="-128"/>
                <a:ea typeface="Yu Gothic UI" panose="020B0500000000000000" pitchFamily="50" charset="-128"/>
              </a:defRPr>
            </a:lvl4pPr>
            <a:lvl5pPr marL="1295400" indent="0">
              <a:buFont typeface="システムフォント"/>
              <a:buNone/>
              <a:tabLst/>
              <a:defRPr>
                <a:latin typeface="Yu Gothic UI" panose="020B0500000000000000" pitchFamily="50" charset="-128"/>
                <a:ea typeface="Yu Gothic UI" panose="020B05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7" name="タイトル 4">
            <a:extLst>
              <a:ext uri="{FF2B5EF4-FFF2-40B4-BE49-F238E27FC236}">
                <a16:creationId xmlns:a16="http://schemas.microsoft.com/office/drawing/2014/main" id="{8204379D-C656-4DFC-9A29-E952D48D051C}"/>
              </a:ext>
            </a:extLst>
          </p:cNvPr>
          <p:cNvSpPr>
            <a:spLocks noGrp="1"/>
          </p:cNvSpPr>
          <p:nvPr>
            <p:ph type="title" hasCustomPrompt="1"/>
          </p:nvPr>
        </p:nvSpPr>
        <p:spPr>
          <a:xfrm>
            <a:off x="201000" y="259200"/>
            <a:ext cx="9504000" cy="380480"/>
          </a:xfrm>
        </p:spPr>
        <p:txBody>
          <a:bodyPr vert="horz"/>
          <a:lstStyle>
            <a:lvl1pPr>
              <a:defRPr>
                <a:latin typeface="+mj-ea"/>
                <a:ea typeface="+mj-ea"/>
              </a:defRPr>
            </a:lvl1pPr>
          </a:lstStyle>
          <a:p>
            <a:r>
              <a:rPr kumimoji="1" lang="ja-JP" altLang="en-US" dirty="0"/>
              <a:t>目次タイトルを入力</a:t>
            </a:r>
          </a:p>
        </p:txBody>
      </p:sp>
    </p:spTree>
    <p:extLst>
      <p:ext uri="{BB962C8B-B14F-4D97-AF65-F5344CB8AC3E}">
        <p14:creationId xmlns:p14="http://schemas.microsoft.com/office/powerpoint/2010/main" val="931778670"/>
      </p:ext>
    </p:extLst>
  </p:cSld>
  <p:clrMapOvr>
    <a:masterClrMapping/>
  </p:clrMapOvr>
  <p:extLst>
    <p:ext uri="{DCECCB84-F9BA-43D5-87BE-67443E8EF086}">
      <p15:sldGuideLst xmlns:p15="http://schemas.microsoft.com/office/powerpoint/2012/main">
        <p15:guide id="1" pos="5297" userDrawn="1">
          <p15:clr>
            <a:srgbClr val="FBAE40"/>
          </p15:clr>
        </p15:guide>
        <p15:guide id="2" pos="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目次（多/二段組）">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8492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ntent Placeholder 2"/>
          <p:cNvSpPr>
            <a:spLocks noGrp="1"/>
          </p:cNvSpPr>
          <p:nvPr>
            <p:ph sz="half" idx="1"/>
          </p:nvPr>
        </p:nvSpPr>
        <p:spPr>
          <a:xfrm>
            <a:off x="416496" y="1120655"/>
            <a:ext cx="9073012" cy="5135766"/>
          </a:xfrm>
        </p:spPr>
        <p:txBody>
          <a:bodyPr rIns="0" numCol="2" spcCol="360000">
            <a:noAutofit/>
          </a:bodyPr>
          <a:lstStyle>
            <a:lvl1pPr marL="271463" indent="-271463" algn="l">
              <a:lnSpc>
                <a:spcPct val="110000"/>
              </a:lnSpc>
              <a:spcBef>
                <a:spcPts val="600"/>
              </a:spcBef>
              <a:buClr>
                <a:srgbClr val="000F78"/>
              </a:buClr>
              <a:buFont typeface="+mj-lt"/>
              <a:buAutoNum type="arabicPeriod"/>
              <a:tabLst>
                <a:tab pos="3946525" algn="r"/>
                <a:tab pos="4219575" algn="r"/>
                <a:tab pos="4391025" algn="r"/>
                <a:tab pos="4486275" algn="r"/>
                <a:tab pos="6461125" algn="r"/>
                <a:tab pos="6815138" algn="r"/>
              </a:tabLst>
              <a:defRPr sz="1400" b="0">
                <a:latin typeface="+mn-ea"/>
                <a:ea typeface="+mn-ea"/>
              </a:defRPr>
            </a:lvl1pPr>
            <a:lvl2pPr marL="517525" indent="0" algn="l">
              <a:spcBef>
                <a:spcPts val="0"/>
              </a:spcBef>
              <a:spcAft>
                <a:spcPts val="300"/>
              </a:spcAft>
              <a:buFont typeface="+mj-lt"/>
              <a:buNone/>
              <a:tabLst>
                <a:tab pos="3946525" algn="r"/>
                <a:tab pos="4219575" algn="r"/>
                <a:tab pos="4391025" algn="r"/>
                <a:tab pos="4486275" algn="r"/>
                <a:tab pos="6461125" algn="r"/>
                <a:tab pos="6815138" algn="r"/>
              </a:tabLst>
              <a:defRPr kumimoji="1" lang="en-US" altLang="ja-JP" sz="1200" kern="1200" dirty="0">
                <a:solidFill>
                  <a:schemeClr val="tx1"/>
                </a:solidFill>
                <a:latin typeface="+mn-ea"/>
                <a:ea typeface="+mn-ea"/>
                <a:cs typeface="+mn-cs"/>
              </a:defRPr>
            </a:lvl2pPr>
            <a:lvl3pPr marL="974725" indent="-171450" algn="l">
              <a:spcBef>
                <a:spcPts val="0"/>
              </a:spcBef>
              <a:spcAft>
                <a:spcPts val="300"/>
              </a:spcAft>
              <a:buFont typeface="Arial" panose="020B0604020202020204" pitchFamily="34" charset="0"/>
              <a:buChar char="•"/>
              <a:tabLst>
                <a:tab pos="3946525" algn="r"/>
                <a:tab pos="4219575" algn="r"/>
                <a:tab pos="4391025" algn="r"/>
              </a:tabLst>
              <a:defRPr sz="1200">
                <a:latin typeface="+mn-ea"/>
                <a:ea typeface="+mn-ea"/>
              </a:defRPr>
            </a:lvl3pPr>
            <a:lvl4pPr marL="1027113" indent="0">
              <a:buNone/>
              <a:tabLst/>
              <a:defRPr>
                <a:latin typeface="Yu Gothic UI" panose="020B0500000000000000" pitchFamily="50" charset="-128"/>
                <a:ea typeface="Yu Gothic UI" panose="020B0500000000000000" pitchFamily="50" charset="-128"/>
              </a:defRPr>
            </a:lvl4pPr>
            <a:lvl5pPr marL="1295400" indent="0">
              <a:buFont typeface="システムフォント"/>
              <a:buNone/>
              <a:tabLst/>
              <a:defRPr>
                <a:latin typeface="Yu Gothic UI" panose="020B0500000000000000" pitchFamily="50" charset="-128"/>
                <a:ea typeface="Yu Gothic UI" panose="020B05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6" name="タイトル 3">
            <a:extLst>
              <a:ext uri="{FF2B5EF4-FFF2-40B4-BE49-F238E27FC236}">
                <a16:creationId xmlns:a16="http://schemas.microsoft.com/office/drawing/2014/main" id="{428C50A7-B2DD-41D0-8891-C4838ACDA6EA}"/>
              </a:ext>
            </a:extLst>
          </p:cNvPr>
          <p:cNvSpPr>
            <a:spLocks noGrp="1"/>
          </p:cNvSpPr>
          <p:nvPr>
            <p:ph type="title" hasCustomPrompt="1"/>
          </p:nvPr>
        </p:nvSpPr>
        <p:spPr>
          <a:xfrm>
            <a:off x="201000" y="259200"/>
            <a:ext cx="9504000" cy="380480"/>
          </a:xfrm>
        </p:spPr>
        <p:txBody>
          <a:bodyPr vert="horz"/>
          <a:lstStyle>
            <a:lvl1pPr>
              <a:defRPr>
                <a:latin typeface="+mj-ea"/>
                <a:ea typeface="+mj-ea"/>
              </a:defRPr>
            </a:lvl1pPr>
          </a:lstStyle>
          <a:p>
            <a:r>
              <a:rPr kumimoji="1" lang="ja-JP" altLang="en-US" dirty="0"/>
              <a:t>目次タイトルを入力</a:t>
            </a:r>
          </a:p>
        </p:txBody>
      </p:sp>
    </p:spTree>
    <p:extLst>
      <p:ext uri="{BB962C8B-B14F-4D97-AF65-F5344CB8AC3E}">
        <p14:creationId xmlns:p14="http://schemas.microsoft.com/office/powerpoint/2010/main" val="18910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65965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47" imgH="348" progId="TCLayout.ActiveDocument.1">
                  <p:embed/>
                </p:oleObj>
              </mc:Choice>
              <mc:Fallback>
                <p:oleObj name="think-cell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1D6ED402-EDA3-6FE1-ADA1-817DD97B373E}"/>
              </a:ext>
            </a:extLst>
          </p:cNvPr>
          <p:cNvPicPr>
            <a:picLocks noChangeAspect="1"/>
          </p:cNvPicPr>
          <p:nvPr userDrawn="1"/>
        </p:nvPicPr>
        <p:blipFill>
          <a:blip r:embed="rId5"/>
          <a:stretch>
            <a:fillRect/>
          </a:stretch>
        </p:blipFill>
        <p:spPr>
          <a:xfrm>
            <a:off x="201283" y="0"/>
            <a:ext cx="9704717" cy="6858000"/>
          </a:xfrm>
          <a:prstGeom prst="rect">
            <a:avLst/>
          </a:prstGeom>
        </p:spPr>
      </p:pic>
      <p:sp>
        <p:nvSpPr>
          <p:cNvPr id="6" name="タイトル 1">
            <a:extLst>
              <a:ext uri="{FF2B5EF4-FFF2-40B4-BE49-F238E27FC236}">
                <a16:creationId xmlns:a16="http://schemas.microsoft.com/office/drawing/2014/main" id="{C6C67CC5-5ED1-405E-80A7-6ACF6F8FCC4F}"/>
              </a:ext>
            </a:extLst>
          </p:cNvPr>
          <p:cNvSpPr>
            <a:spLocks noGrp="1"/>
          </p:cNvSpPr>
          <p:nvPr>
            <p:ph type="title"/>
          </p:nvPr>
        </p:nvSpPr>
        <p:spPr>
          <a:xfrm>
            <a:off x="200025" y="3060000"/>
            <a:ext cx="8641407" cy="504000"/>
          </a:xfrm>
          <a:noFill/>
        </p:spPr>
        <p:txBody>
          <a:bodyPr vert="horz" wrap="square" lIns="0" tIns="0" rIns="0" bIns="144000" rtlCol="0" anchor="b">
            <a:noAutofit/>
          </a:bodyPr>
          <a:lstStyle>
            <a:lvl1pPr marL="0" indent="0" algn="l">
              <a:spcBef>
                <a:spcPts val="0"/>
              </a:spcBef>
              <a:buFontTx/>
              <a:buNone/>
              <a:tabLst>
                <a:tab pos="90488" algn="l"/>
              </a:tabLst>
              <a:defRPr lang="ja-JP" altLang="en-US" sz="2400">
                <a:solidFill>
                  <a:srgbClr val="000F78"/>
                </a:solidFill>
                <a:latin typeface="+mj-ea"/>
                <a:ea typeface="+mj-ea"/>
                <a:cs typeface="+mn-cs"/>
              </a:defRPr>
            </a:lvl1pPr>
          </a:lstStyle>
          <a:p>
            <a:pPr marL="0" indent="0">
              <a:spcBef>
                <a:spcPts val="0"/>
              </a:spcBef>
              <a:buFontTx/>
              <a:buNone/>
            </a:pPr>
            <a:r>
              <a:rPr lang="ja-JP" altLang="en-US"/>
              <a:t>マスター タイトルの書式設定</a:t>
            </a:r>
            <a:endParaRPr lang="ja-JP" altLang="en-US" dirty="0"/>
          </a:p>
        </p:txBody>
      </p:sp>
    </p:spTree>
    <p:extLst>
      <p:ext uri="{BB962C8B-B14F-4D97-AF65-F5344CB8AC3E}">
        <p14:creationId xmlns:p14="http://schemas.microsoft.com/office/powerpoint/2010/main" val="3505756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行タイトル">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185112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54" imgH="551" progId="TCLayout.ActiveDocument.1">
                  <p:embed/>
                </p:oleObj>
              </mc:Choice>
              <mc:Fallback>
                <p:oleObj name="think-cellスライド" r:id="rId3" imgW="554" imgH="55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17697E7-3F46-4BBA-A911-DBD857A6FCC5}"/>
              </a:ext>
            </a:extLst>
          </p:cNvPr>
          <p:cNvSpPr>
            <a:spLocks noGrp="1"/>
          </p:cNvSpPr>
          <p:nvPr>
            <p:ph type="title" hasCustomPrompt="1"/>
          </p:nvPr>
        </p:nvSpPr>
        <p:spPr>
          <a:xfrm>
            <a:off x="201000" y="259200"/>
            <a:ext cx="9504000" cy="380480"/>
          </a:xfrm>
          <a:prstGeom prst="rect">
            <a:avLst/>
          </a:prstGeom>
        </p:spPr>
        <p:txBody>
          <a:bodyPr vert="horz"/>
          <a:lstStyle>
            <a:lvl1pPr>
              <a:defRPr baseline="0">
                <a:latin typeface="+mj-ea"/>
                <a:ea typeface="+mj-ea"/>
              </a:defRPr>
            </a:lvl1pPr>
          </a:lstStyle>
          <a:p>
            <a:r>
              <a:rPr kumimoji="1" lang="en-US" altLang="ja-JP" dirty="0"/>
              <a:t>1</a:t>
            </a:r>
            <a:r>
              <a:rPr kumimoji="1" lang="ja-JP" altLang="en-US" dirty="0"/>
              <a:t>行レイアウト タイトル</a:t>
            </a:r>
            <a:r>
              <a:rPr lang="en-US" altLang="ja-JP" dirty="0"/>
              <a:t>/</a:t>
            </a:r>
            <a:r>
              <a:rPr lang="ja-JP" altLang="en-US" dirty="0"/>
              <a:t>スライドタイトル</a:t>
            </a:r>
            <a:r>
              <a:rPr kumimoji="1" lang="ja-JP" altLang="en-US" dirty="0"/>
              <a:t>を入力</a:t>
            </a:r>
          </a:p>
        </p:txBody>
      </p:sp>
    </p:spTree>
    <p:extLst>
      <p:ext uri="{BB962C8B-B14F-4D97-AF65-F5344CB8AC3E}">
        <p14:creationId xmlns:p14="http://schemas.microsoft.com/office/powerpoint/2010/main" val="846332700"/>
      </p:ext>
    </p:extLst>
  </p:cSld>
  <p:clrMapOvr>
    <a:masterClrMapping/>
  </p:clrMapOvr>
  <p:extLst>
    <p:ext uri="{DCECCB84-F9BA-43D5-87BE-67443E8EF086}">
      <p15:sldGuideLst xmlns:p15="http://schemas.microsoft.com/office/powerpoint/2012/main">
        <p15:guide id="1" orient="horz" pos="5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22"/>
            </p:custDataLst>
            <p:extLst>
              <p:ext uri="{D42A27DB-BD31-4B8C-83A1-F6EECF244321}">
                <p14:modId xmlns:p14="http://schemas.microsoft.com/office/powerpoint/2010/main" val="128550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3" imgW="347" imgH="348" progId="TCLayout.ActiveDocument.1">
                  <p:embed/>
                </p:oleObj>
              </mc:Choice>
              <mc:Fallback>
                <p:oleObj name="think-cellスライド" r:id="rId23" imgW="347" imgH="348"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01000" y="259200"/>
            <a:ext cx="9504000" cy="380480"/>
          </a:xfrm>
          <a:prstGeom prst="rect">
            <a:avLst/>
          </a:prstGeom>
          <a:blipFill dpi="0" rotWithShape="1">
            <a:blip r:embed="rId25"/>
            <a:srcRect/>
            <a:stretch>
              <a:fillRect/>
            </a:stretch>
          </a:blipFill>
        </p:spPr>
        <p:txBody>
          <a:bodyPr vert="horz" lIns="144000" tIns="36000" rIns="0" bIns="36000" rtlCol="0" anchor="t" anchorCtr="0">
            <a:sp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01000" y="863999"/>
            <a:ext cx="9504000" cy="5589335"/>
          </a:xfrm>
          <a:prstGeom prst="rect">
            <a:avLst/>
          </a:prstGeom>
        </p:spPr>
        <p:txBody>
          <a:bodyPr vert="horz" lIns="90000" tIns="46800" rIns="90000" bIns="4680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a:t>
            </a:r>
            <a:r>
              <a:rPr kumimoji="1" lang="en-US" altLang="ja-JP" dirty="0"/>
              <a:t>6</a:t>
            </a:r>
            <a:r>
              <a:rPr kumimoji="1" lang="ja-JP" altLang="en-US" dirty="0"/>
              <a:t>レベル</a:t>
            </a:r>
          </a:p>
        </p:txBody>
      </p:sp>
      <p:sp>
        <p:nvSpPr>
          <p:cNvPr id="10" name="正方形/長方形 9">
            <a:extLst>
              <a:ext uri="{FF2B5EF4-FFF2-40B4-BE49-F238E27FC236}">
                <a16:creationId xmlns:a16="http://schemas.microsoft.com/office/drawing/2014/main" id="{9391117A-CD3E-4600-B746-847FEC23B848}"/>
              </a:ext>
            </a:extLst>
          </p:cNvPr>
          <p:cNvSpPr/>
          <p:nvPr userDrawn="1"/>
        </p:nvSpPr>
        <p:spPr>
          <a:xfrm>
            <a:off x="9417496" y="6623893"/>
            <a:ext cx="488504" cy="171856"/>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0" tIns="0" rIns="162000" bIns="0" rtlCol="0" anchor="ctr" anchorCtr="0"/>
          <a:lstStyle/>
          <a:p>
            <a:pPr algn="r"/>
            <a:fld id="{F461DCFA-917F-7743-ADC0-510F16953B30}" type="slidenum">
              <a:rPr kumimoji="1" lang="ja-JP" altLang="en-US" sz="1200" b="0" i="0" smtClean="0">
                <a:solidFill>
                  <a:srgbClr val="000F78"/>
                </a:solidFill>
                <a:latin typeface="+mn-ea"/>
                <a:ea typeface="+mn-ea"/>
              </a:rPr>
              <a:pPr algn="r"/>
              <a:t>‹#›</a:t>
            </a:fld>
            <a:endParaRPr kumimoji="1" lang="ja-JP" altLang="en-US" sz="1200" b="0" i="0" dirty="0">
              <a:solidFill>
                <a:srgbClr val="000F78"/>
              </a:solidFill>
              <a:latin typeface="+mn-ea"/>
              <a:ea typeface="+mn-ea"/>
            </a:endParaRPr>
          </a:p>
        </p:txBody>
      </p:sp>
      <p:sp>
        <p:nvSpPr>
          <p:cNvPr id="11" name="テキスト ボックス 10">
            <a:extLst>
              <a:ext uri="{FF2B5EF4-FFF2-40B4-BE49-F238E27FC236}">
                <a16:creationId xmlns:a16="http://schemas.microsoft.com/office/drawing/2014/main" id="{2878B6BD-A78E-4925-94CB-0CF8088229B7}"/>
              </a:ext>
            </a:extLst>
          </p:cNvPr>
          <p:cNvSpPr txBox="1"/>
          <p:nvPr userDrawn="1"/>
        </p:nvSpPr>
        <p:spPr>
          <a:xfrm>
            <a:off x="5889104" y="6620362"/>
            <a:ext cx="3191365" cy="215444"/>
          </a:xfrm>
          <a:prstGeom prst="rect">
            <a:avLst/>
          </a:prstGeom>
          <a:noFill/>
        </p:spPr>
        <p:txBody>
          <a:bodyPr wrap="none" rIns="72000" rtlCol="0">
            <a:spAutoFit/>
          </a:bodyPr>
          <a:lstStyle/>
          <a:p>
            <a:pPr algn="r"/>
            <a:r>
              <a:rPr kumimoji="1" lang="en-US" altLang="ja-JP" sz="800" b="0" i="0" dirty="0">
                <a:solidFill>
                  <a:srgbClr val="000F78"/>
                </a:solidFill>
                <a:latin typeface="+mn-ea"/>
                <a:ea typeface="+mn-ea"/>
              </a:rPr>
              <a:t>Copyrigh</a:t>
            </a:r>
            <a:r>
              <a:rPr kumimoji="1" lang="en-US" altLang="ja-JP" sz="800" b="0" i="0" spc="-1000" baseline="0" dirty="0">
                <a:solidFill>
                  <a:srgbClr val="000F78"/>
                </a:solidFill>
                <a:latin typeface="+mn-ea"/>
                <a:ea typeface="+mn-ea"/>
              </a:rPr>
              <a:t>t</a:t>
            </a:r>
            <a:r>
              <a:rPr kumimoji="0" lang="ja-JP" altLang="en-US" sz="800" dirty="0">
                <a:solidFill>
                  <a:srgbClr val="001279"/>
                </a:solidFill>
                <a:latin typeface="+mn-ea"/>
                <a:ea typeface="+mn-ea"/>
                <a:cs typeface="Arial" panose="020B0604020202020204" pitchFamily="34" charset="0"/>
              </a:rPr>
              <a:t>（</a:t>
            </a:r>
            <a:r>
              <a:rPr kumimoji="0" lang="en-US" altLang="ja-JP" sz="800" dirty="0">
                <a:solidFill>
                  <a:srgbClr val="001279"/>
                </a:solidFill>
                <a:latin typeface="+mn-ea"/>
                <a:ea typeface="+mn-ea"/>
                <a:cs typeface="Arial" panose="020B0604020202020204" pitchFamily="34" charset="0"/>
              </a:rPr>
              <a:t>C</a:t>
            </a:r>
            <a:r>
              <a:rPr kumimoji="0" lang="ja-JP" altLang="en-US" sz="800" dirty="0">
                <a:solidFill>
                  <a:srgbClr val="001279"/>
                </a:solidFill>
                <a:latin typeface="+mn-ea"/>
                <a:ea typeface="+mn-ea"/>
                <a:cs typeface="Arial" panose="020B0604020202020204" pitchFamily="34" charset="0"/>
              </a:rPr>
              <a:t>）</a:t>
            </a:r>
            <a:r>
              <a:rPr kumimoji="1" lang="en-US" altLang="ja-JP" sz="800" b="0" i="0" dirty="0">
                <a:solidFill>
                  <a:srgbClr val="000F78"/>
                </a:solidFill>
                <a:latin typeface="+mn-ea"/>
                <a:ea typeface="+mn-ea"/>
              </a:rPr>
              <a:t> Nomura Research Institute, Ltd. All rights reserved.</a:t>
            </a:r>
            <a:endParaRPr kumimoji="1" lang="ja-JP" altLang="en-US" sz="800" b="0" i="0" dirty="0">
              <a:solidFill>
                <a:srgbClr val="000F78"/>
              </a:solidFill>
              <a:latin typeface="+mn-ea"/>
              <a:ea typeface="+mn-ea"/>
            </a:endParaRPr>
          </a:p>
        </p:txBody>
      </p:sp>
      <p:grpSp>
        <p:nvGrpSpPr>
          <p:cNvPr id="12" name="グループ化 11">
            <a:extLst>
              <a:ext uri="{FF2B5EF4-FFF2-40B4-BE49-F238E27FC236}">
                <a16:creationId xmlns:a16="http://schemas.microsoft.com/office/drawing/2014/main" id="{72C7F0B2-5B3C-45FD-B59F-8B95408E08B4}"/>
              </a:ext>
            </a:extLst>
          </p:cNvPr>
          <p:cNvGrpSpPr>
            <a:grpSpLocks noChangeAspect="1"/>
          </p:cNvGrpSpPr>
          <p:nvPr userDrawn="1"/>
        </p:nvGrpSpPr>
        <p:grpSpPr>
          <a:xfrm>
            <a:off x="9129157" y="6620362"/>
            <a:ext cx="288339" cy="145025"/>
            <a:chOff x="200472" y="6597352"/>
            <a:chExt cx="355987" cy="179051"/>
          </a:xfrm>
        </p:grpSpPr>
        <p:sp>
          <p:nvSpPr>
            <p:cNvPr id="13" name="Freeform 290">
              <a:extLst>
                <a:ext uri="{FF2B5EF4-FFF2-40B4-BE49-F238E27FC236}">
                  <a16:creationId xmlns:a16="http://schemas.microsoft.com/office/drawing/2014/main" id="{02AE9B58-4C18-4B14-8235-AF1BEBE66D43}"/>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latin typeface="+mn-ea"/>
                <a:ea typeface="+mn-ea"/>
              </a:endParaRPr>
            </a:p>
          </p:txBody>
        </p:sp>
        <p:sp>
          <p:nvSpPr>
            <p:cNvPr id="14" name="Freeform 291">
              <a:extLst>
                <a:ext uri="{FF2B5EF4-FFF2-40B4-BE49-F238E27FC236}">
                  <a16:creationId xmlns:a16="http://schemas.microsoft.com/office/drawing/2014/main" id="{55EF5A94-9329-40A3-AA7A-E9D88BABF20F}"/>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latin typeface="+mn-ea"/>
                <a:ea typeface="+mn-ea"/>
              </a:endParaRPr>
            </a:p>
          </p:txBody>
        </p:sp>
      </p:grpSp>
    </p:spTree>
    <p:extLst>
      <p:ext uri="{BB962C8B-B14F-4D97-AF65-F5344CB8AC3E}">
        <p14:creationId xmlns:p14="http://schemas.microsoft.com/office/powerpoint/2010/main" val="1659817983"/>
      </p:ext>
    </p:extLst>
  </p:cSld>
  <p:clrMap bg1="lt1" tx1="dk1" bg2="lt2" tx2="dk2" accent1="accent1" accent2="accent2" accent3="accent3" accent4="accent4" accent5="accent5" accent6="accent6" hlink="hlink" folHlink="folHlink"/>
  <p:sldLayoutIdLst>
    <p:sldLayoutId id="2147483853" r:id="rId1"/>
    <p:sldLayoutId id="2147483747" r:id="rId2"/>
    <p:sldLayoutId id="2147483758" r:id="rId3"/>
    <p:sldLayoutId id="2147483778" r:id="rId4"/>
    <p:sldLayoutId id="2147483865" r:id="rId5"/>
    <p:sldLayoutId id="2147483740" r:id="rId6"/>
    <p:sldLayoutId id="2147483772" r:id="rId7"/>
    <p:sldLayoutId id="2147483721" r:id="rId8"/>
    <p:sldLayoutId id="2147483723" r:id="rId9"/>
    <p:sldLayoutId id="2147483854" r:id="rId10"/>
    <p:sldLayoutId id="2147483857" r:id="rId11"/>
    <p:sldLayoutId id="2147483856" r:id="rId12"/>
    <p:sldLayoutId id="2147483861" r:id="rId13"/>
    <p:sldLayoutId id="2147483860" r:id="rId14"/>
    <p:sldLayoutId id="2147483863" r:id="rId15"/>
    <p:sldLayoutId id="2147483864" r:id="rId16"/>
    <p:sldLayoutId id="2147483862" r:id="rId17"/>
    <p:sldLayoutId id="2147483852" r:id="rId18"/>
    <p:sldLayoutId id="2147483732" r:id="rId19"/>
    <p:sldLayoutId id="2147483733" r:id="rId20"/>
  </p:sldLayoutIdLst>
  <p:hf hdr="0" ftr="0" dt="0"/>
  <p:txStyles>
    <p:titleStyle>
      <a:lvl1pPr algn="l" defTabSz="914400" rtl="0" eaLnBrk="1" fontAlgn="ctr" latinLnBrk="0" hangingPunct="1">
        <a:lnSpc>
          <a:spcPct val="100000"/>
        </a:lnSpc>
        <a:spcBef>
          <a:spcPct val="0"/>
        </a:spcBef>
        <a:buNone/>
        <a:defRPr kumimoji="1" sz="2000" b="1" i="0" kern="1200" baseline="0">
          <a:solidFill>
            <a:srgbClr val="000F78"/>
          </a:solidFill>
          <a:latin typeface="+mn-ea"/>
          <a:ea typeface="+mn-ea"/>
          <a:cs typeface="+mj-cs"/>
        </a:defRPr>
      </a:lvl1pPr>
    </p:titleStyle>
    <p:bodyStyle>
      <a:lvl1pPr marL="187200" indent="-187200" algn="l" defTabSz="914400" rtl="0" eaLnBrk="1" fontAlgn="ctr"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mn-ea"/>
          <a:ea typeface="+mn-ea"/>
          <a:cs typeface="+mn-cs"/>
        </a:defRPr>
      </a:lvl1pPr>
      <a:lvl2pPr marL="609600" indent="-230188" algn="l" defTabSz="914400" rtl="0" eaLnBrk="1" fontAlgn="ctr"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mn-ea"/>
          <a:ea typeface="+mn-ea"/>
          <a:cs typeface="+mn-cs"/>
        </a:defRPr>
      </a:lvl2pPr>
      <a:lvl3pPr marL="984250" indent="-196850" algn="l" defTabSz="914400" rtl="0" eaLnBrk="1" fontAlgn="ctr"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mn-ea"/>
          <a:ea typeface="+mn-ea"/>
          <a:cs typeface="+mn-cs"/>
        </a:defRPr>
      </a:lvl3pPr>
      <a:lvl4pPr marL="1355725" indent="-190500" algn="l" defTabSz="914400" rtl="0" eaLnBrk="1" fontAlgn="ctr"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mn-ea"/>
          <a:ea typeface="+mn-ea"/>
          <a:cs typeface="+mn-cs"/>
        </a:defRPr>
      </a:lvl4pPr>
      <a:lvl5pPr marL="1674813" indent="-184150" algn="l" defTabSz="914400" rtl="0" eaLnBrk="1" fontAlgn="ctr"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mn-ea"/>
          <a:ea typeface="+mn-ea"/>
          <a:cs typeface="+mn-cs"/>
        </a:defRPr>
      </a:lvl5pPr>
      <a:lvl6pPr marL="1990725" indent="-190500" algn="l" defTabSz="914400" rtl="0" eaLnBrk="1" fontAlgn="ctr"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5ACBF0"/>
          </p15:clr>
        </p15:guide>
        <p15:guide id="2" pos="3120" userDrawn="1">
          <p15:clr>
            <a:srgbClr val="5ACBF0"/>
          </p15:clr>
        </p15:guide>
        <p15:guide id="3" pos="6114" userDrawn="1">
          <p15:clr>
            <a:srgbClr val="5ACBF0"/>
          </p15:clr>
        </p15:guide>
        <p15:guide id="4" pos="126" userDrawn="1">
          <p15:clr>
            <a:srgbClr val="5ACBF0"/>
          </p15:clr>
        </p15:guide>
        <p15:guide id="5" orient="horz" pos="4065"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26.xml"/><Relationship Id="rId5" Type="http://schemas.openxmlformats.org/officeDocument/2006/relationships/image" Target="../media/image10.emf"/><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27.xml"/><Relationship Id="rId5" Type="http://schemas.openxmlformats.org/officeDocument/2006/relationships/image" Target="../media/image10.emf"/><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28.xml"/><Relationship Id="rId5" Type="http://schemas.openxmlformats.org/officeDocument/2006/relationships/image" Target="../media/image10.e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9.xml"/><Relationship Id="rId1" Type="http://schemas.openxmlformats.org/officeDocument/2006/relationships/tags" Target="../tags/tag2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2.xml"/><Relationship Id="rId5" Type="http://schemas.openxmlformats.org/officeDocument/2006/relationships/image" Target="../media/image10.emf"/><Relationship Id="rId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9.xml"/><Relationship Id="rId1" Type="http://schemas.openxmlformats.org/officeDocument/2006/relationships/tags" Target="../tags/tag23.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25.xml"/><Relationship Id="rId5" Type="http://schemas.openxmlformats.org/officeDocument/2006/relationships/image" Target="../media/image10.emf"/><Relationship Id="rId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5E8E5C3-68E2-7500-3147-C2ACB5EDF13F}"/>
              </a:ext>
            </a:extLst>
          </p:cNvPr>
          <p:cNvSpPr/>
          <p:nvPr/>
        </p:nvSpPr>
        <p:spPr>
          <a:xfrm>
            <a:off x="1424608" y="2204864"/>
            <a:ext cx="7056784" cy="2448272"/>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000" b="1" dirty="0">
                <a:solidFill>
                  <a:schemeClr val="bg1"/>
                </a:solidFill>
              </a:rPr>
              <a:t>スポーツを核としたまちづくりに資するテクノロジー活用支援事業</a:t>
            </a:r>
            <a:endParaRPr kumimoji="1" lang="en-US" altLang="ja-JP" sz="2000" b="1" dirty="0">
              <a:solidFill>
                <a:schemeClr val="bg1"/>
              </a:solidFill>
            </a:endParaRPr>
          </a:p>
          <a:p>
            <a:pPr algn="ctr"/>
            <a:endParaRPr lang="en-US" altLang="ja-JP" sz="2000" b="1" dirty="0">
              <a:solidFill>
                <a:schemeClr val="bg1"/>
              </a:solidFill>
            </a:endParaRPr>
          </a:p>
          <a:p>
            <a:pPr algn="ctr"/>
            <a:r>
              <a:rPr lang="ja-JP" altLang="en-US" sz="2000" b="1" dirty="0">
                <a:solidFill>
                  <a:schemeClr val="bg1"/>
                </a:solidFill>
              </a:rPr>
              <a:t>エントリーシート（テーマ共通）</a:t>
            </a:r>
            <a:endParaRPr kumimoji="1" lang="ja-JP" altLang="en-US" sz="2000" b="1" dirty="0">
              <a:solidFill>
                <a:schemeClr val="bg1"/>
              </a:solidFill>
            </a:endParaRPr>
          </a:p>
        </p:txBody>
      </p:sp>
      <p:sp>
        <p:nvSpPr>
          <p:cNvPr id="4" name="正方形/長方形 3">
            <a:extLst>
              <a:ext uri="{FF2B5EF4-FFF2-40B4-BE49-F238E27FC236}">
                <a16:creationId xmlns:a16="http://schemas.microsoft.com/office/drawing/2014/main" id="{73CCC4F0-1F83-0882-0732-0639D76A1C79}"/>
              </a:ext>
            </a:extLst>
          </p:cNvPr>
          <p:cNvSpPr/>
          <p:nvPr/>
        </p:nvSpPr>
        <p:spPr>
          <a:xfrm>
            <a:off x="776312" y="5301208"/>
            <a:ext cx="8353375" cy="1079972"/>
          </a:xfrm>
          <a:prstGeom prst="rect">
            <a:avLst/>
          </a:prstGeom>
          <a:solidFill>
            <a:schemeClr val="bg1">
              <a:lumMod val="9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600" b="1" dirty="0"/>
              <a:t>【</a:t>
            </a:r>
            <a:r>
              <a:rPr kumimoji="1" lang="ja-JP" altLang="en-US" sz="1600" b="1" dirty="0"/>
              <a:t>記載にあたっての注意事項</a:t>
            </a:r>
            <a:r>
              <a:rPr kumimoji="1" lang="en-US" altLang="ja-JP" sz="1600" b="1" dirty="0"/>
              <a:t>】</a:t>
            </a:r>
          </a:p>
          <a:p>
            <a:endParaRPr kumimoji="1" lang="en-US" altLang="ja-JP" sz="800" b="1" dirty="0"/>
          </a:p>
          <a:p>
            <a:r>
              <a:rPr lang="ja-JP" altLang="en-US" sz="1600" dirty="0"/>
              <a:t>・字数制限は設けていませんが、作成イメージを参照の上、</a:t>
            </a:r>
            <a:r>
              <a:rPr lang="ja-JP" altLang="en-US" sz="1600" b="1" u="sng" dirty="0">
                <a:solidFill>
                  <a:schemeClr val="accent5"/>
                </a:solidFill>
              </a:rPr>
              <a:t>必ず枠内に収まるように記載してください。</a:t>
            </a:r>
            <a:endParaRPr lang="en-US" altLang="ja-JP" sz="1600" b="1" u="sng" dirty="0">
              <a:solidFill>
                <a:schemeClr val="accent5"/>
              </a:solidFill>
            </a:endParaRPr>
          </a:p>
          <a:p>
            <a:r>
              <a:rPr lang="ja-JP" altLang="en-US" sz="1600" dirty="0"/>
              <a:t>・本エントリーシート内に別途記載がある場合を除き、別添資料の追加は認められません。</a:t>
            </a:r>
            <a:endParaRPr lang="en-US" altLang="ja-JP" sz="1600" dirty="0"/>
          </a:p>
        </p:txBody>
      </p:sp>
    </p:spTree>
    <p:extLst>
      <p:ext uri="{BB962C8B-B14F-4D97-AF65-F5344CB8AC3E}">
        <p14:creationId xmlns:p14="http://schemas.microsoft.com/office/powerpoint/2010/main" val="295386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53" imgH="353" progId="TCLayout.ActiveDocument.1">
                  <p:embed/>
                </p:oleObj>
              </mc:Choice>
              <mc:Fallback>
                <p:oleObj name="think-cell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正方形/長方形 27">
            <a:extLst>
              <a:ext uri="{FF2B5EF4-FFF2-40B4-BE49-F238E27FC236}">
                <a16:creationId xmlns:a16="http://schemas.microsoft.com/office/drawing/2014/main" id="{F6BEA43F-7D6F-A983-47AD-4F85E0E615EA}"/>
              </a:ext>
            </a:extLst>
          </p:cNvPr>
          <p:cNvSpPr/>
          <p:nvPr/>
        </p:nvSpPr>
        <p:spPr>
          <a:xfrm>
            <a:off x="200026" y="589359"/>
            <a:ext cx="1224136" cy="5946213"/>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サービスイメージ・</a:t>
            </a:r>
            <a:endParaRPr kumimoji="1" lang="en-US" altLang="ja-JP" sz="1200" b="1" dirty="0">
              <a:solidFill>
                <a:schemeClr val="bg1"/>
              </a:solidFill>
            </a:endParaRPr>
          </a:p>
          <a:p>
            <a:pPr algn="ctr"/>
            <a:r>
              <a:rPr lang="ja-JP" altLang="en-US" sz="1200" b="1" dirty="0">
                <a:solidFill>
                  <a:schemeClr val="bg1"/>
                </a:solidFill>
              </a:rPr>
              <a:t>ビジネスモデル</a:t>
            </a:r>
            <a:endParaRPr kumimoji="1" lang="ja-JP" altLang="en-US" sz="1200" b="1" dirty="0">
              <a:solidFill>
                <a:schemeClr val="bg1"/>
              </a:solidFill>
            </a:endParaRP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505948"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④　事業概要（つづき）</a:t>
            </a:r>
          </a:p>
        </p:txBody>
      </p:sp>
      <p:sp>
        <p:nvSpPr>
          <p:cNvPr id="39" name="正方形/長方形 38">
            <a:extLst>
              <a:ext uri="{FF2B5EF4-FFF2-40B4-BE49-F238E27FC236}">
                <a16:creationId xmlns:a16="http://schemas.microsoft.com/office/drawing/2014/main" id="{1300CA64-BF7A-2219-2057-CA64DD381F2E}"/>
              </a:ext>
            </a:extLst>
          </p:cNvPr>
          <p:cNvSpPr/>
          <p:nvPr/>
        </p:nvSpPr>
        <p:spPr>
          <a:xfrm>
            <a:off x="1424162" y="1124744"/>
            <a:ext cx="8281812" cy="541082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40" name="正方形/長方形 39">
            <a:extLst>
              <a:ext uri="{FF2B5EF4-FFF2-40B4-BE49-F238E27FC236}">
                <a16:creationId xmlns:a16="http://schemas.microsoft.com/office/drawing/2014/main" id="{6D5DA908-A794-653E-DF6A-37654018BE79}"/>
              </a:ext>
            </a:extLst>
          </p:cNvPr>
          <p:cNvSpPr/>
          <p:nvPr/>
        </p:nvSpPr>
        <p:spPr>
          <a:xfrm>
            <a:off x="1424160" y="589360"/>
            <a:ext cx="8281813" cy="535384"/>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b="1" dirty="0">
                <a:solidFill>
                  <a:schemeClr val="accent5"/>
                </a:solidFill>
              </a:rPr>
              <a:t>（テーマ</a:t>
            </a:r>
            <a:r>
              <a:rPr lang="en-US" altLang="ja-JP" sz="1100" b="1" dirty="0">
                <a:solidFill>
                  <a:schemeClr val="accent5"/>
                </a:solidFill>
              </a:rPr>
              <a:t>B</a:t>
            </a:r>
            <a:r>
              <a:rPr lang="ja-JP" altLang="en-US" sz="1100" b="1" dirty="0">
                <a:solidFill>
                  <a:schemeClr val="accent5"/>
                </a:solidFill>
              </a:rPr>
              <a:t>・</a:t>
            </a:r>
            <a:r>
              <a:rPr lang="en-US" altLang="ja-JP" sz="1100" b="1" dirty="0">
                <a:solidFill>
                  <a:schemeClr val="accent5"/>
                </a:solidFill>
              </a:rPr>
              <a:t>C</a:t>
            </a:r>
            <a:r>
              <a:rPr lang="ja-JP" altLang="en-US" sz="1100" b="1" dirty="0">
                <a:solidFill>
                  <a:schemeClr val="accent5"/>
                </a:solidFill>
              </a:rPr>
              <a:t>を選択した場合のみご記入ください）</a:t>
            </a:r>
            <a:endParaRPr lang="en-US" altLang="ja-JP" sz="1100" b="1" dirty="0">
              <a:solidFill>
                <a:schemeClr val="accent5"/>
              </a:solidFill>
            </a:endParaRPr>
          </a:p>
          <a:p>
            <a:r>
              <a:rPr lang="ja-JP" altLang="en-US" sz="1100" dirty="0"/>
              <a:t>事業内容が伝わるように、サービスイメージ・ビジネスモデルを図で分かりやすく示してください。</a:t>
            </a:r>
            <a:endParaRPr lang="en-US" altLang="ja-JP" sz="1100" dirty="0"/>
          </a:p>
        </p:txBody>
      </p:sp>
    </p:spTree>
    <p:extLst>
      <p:ext uri="{BB962C8B-B14F-4D97-AF65-F5344CB8AC3E}">
        <p14:creationId xmlns:p14="http://schemas.microsoft.com/office/powerpoint/2010/main" val="189254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extLst>
              <p:ext uri="{D42A27DB-BD31-4B8C-83A1-F6EECF244321}">
                <p14:modId xmlns:p14="http://schemas.microsoft.com/office/powerpoint/2010/main" val="200148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53" imgH="353" progId="TCLayout.ActiveDocument.1">
                  <p:embed/>
                </p:oleObj>
              </mc:Choice>
              <mc:Fallback>
                <p:oleObj name="think-cell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3343696"/>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本事業で</a:t>
            </a:r>
            <a:endParaRPr kumimoji="1" lang="en-US" altLang="ja-JP" sz="1200" b="1" dirty="0">
              <a:solidFill>
                <a:schemeClr val="bg1"/>
              </a:solidFill>
            </a:endParaRPr>
          </a:p>
          <a:p>
            <a:pPr algn="ctr"/>
            <a:r>
              <a:rPr kumimoji="1" lang="ja-JP" altLang="en-US" sz="1200" b="1" dirty="0">
                <a:solidFill>
                  <a:schemeClr val="bg1"/>
                </a:solidFill>
              </a:rPr>
              <a:t>達成したいこと</a:t>
            </a: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505950"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⑤　本事業を通じて達成したいこと・経費内訳</a:t>
            </a:r>
          </a:p>
        </p:txBody>
      </p:sp>
      <p:sp>
        <p:nvSpPr>
          <p:cNvPr id="2" name="正方形/長方形 1">
            <a:extLst>
              <a:ext uri="{FF2B5EF4-FFF2-40B4-BE49-F238E27FC236}">
                <a16:creationId xmlns:a16="http://schemas.microsoft.com/office/drawing/2014/main" id="{029209AA-A017-C234-4DC3-9B9A525A66CD}"/>
              </a:ext>
            </a:extLst>
          </p:cNvPr>
          <p:cNvSpPr/>
          <p:nvPr/>
        </p:nvSpPr>
        <p:spPr>
          <a:xfrm>
            <a:off x="1424160" y="589360"/>
            <a:ext cx="8281815" cy="445311"/>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本事業で達成したいこと、及び事業終了後の展望を記載ください。また、上記のゴールを達成する上で、事務局からの支援として特に期待している事項があれば記載ください。なお、本回答欄に記載いただいた内容について、事務局から必ずしも提供できるとは限らない点、ご承知おきください。</a:t>
            </a:r>
            <a:endParaRPr lang="en-US" altLang="ja-JP" sz="1100" dirty="0"/>
          </a:p>
        </p:txBody>
      </p:sp>
      <p:sp>
        <p:nvSpPr>
          <p:cNvPr id="4" name="正方形/長方形 3">
            <a:extLst>
              <a:ext uri="{FF2B5EF4-FFF2-40B4-BE49-F238E27FC236}">
                <a16:creationId xmlns:a16="http://schemas.microsoft.com/office/drawing/2014/main" id="{DCEF6052-50AC-A10B-4751-A29119824EF9}"/>
              </a:ext>
            </a:extLst>
          </p:cNvPr>
          <p:cNvSpPr/>
          <p:nvPr/>
        </p:nvSpPr>
        <p:spPr>
          <a:xfrm>
            <a:off x="1424608" y="4098084"/>
            <a:ext cx="8281367" cy="607392"/>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他団体との連携等で発生する費用について負担が必要な場合は、経費の内訳を具体的な支出内容が分かるように記載ください</a:t>
            </a:r>
            <a:br>
              <a:rPr lang="en-US" altLang="ja-JP" sz="1100" dirty="0"/>
            </a:br>
            <a:r>
              <a:rPr lang="ja-JP" altLang="en-US" sz="1100" dirty="0"/>
              <a:t>（支出項目名は普段貴団体で使用しているもので構いません）。</a:t>
            </a:r>
            <a:br>
              <a:rPr lang="en-US" altLang="ja-JP" sz="1100" dirty="0"/>
            </a:br>
            <a:r>
              <a:rPr lang="ja-JP" altLang="en-US" sz="1100" dirty="0"/>
              <a:t>なお、経費は採択決定後に事務局で精査を行いますので、記載額全額とならない可能性がある点、ご承知おきください（最大税込</a:t>
            </a:r>
            <a:r>
              <a:rPr lang="en-US" altLang="ja-JP" sz="1100" dirty="0"/>
              <a:t>450</a:t>
            </a:r>
            <a:r>
              <a:rPr lang="ja-JP" altLang="en-US" sz="1100" dirty="0"/>
              <a:t>万円）。</a:t>
            </a:r>
            <a:endParaRPr lang="en-US" altLang="ja-JP" sz="1100" dirty="0"/>
          </a:p>
        </p:txBody>
      </p:sp>
      <p:graphicFrame>
        <p:nvGraphicFramePr>
          <p:cNvPr id="5" name="表 11">
            <a:extLst>
              <a:ext uri="{FF2B5EF4-FFF2-40B4-BE49-F238E27FC236}">
                <a16:creationId xmlns:a16="http://schemas.microsoft.com/office/drawing/2014/main" id="{AED193CD-8756-3C3D-F0D0-632E67CDFA75}"/>
              </a:ext>
            </a:extLst>
          </p:cNvPr>
          <p:cNvGraphicFramePr>
            <a:graphicFrameLocks noGrp="1"/>
          </p:cNvGraphicFramePr>
          <p:nvPr>
            <p:extLst>
              <p:ext uri="{D42A27DB-BD31-4B8C-83A1-F6EECF244321}">
                <p14:modId xmlns:p14="http://schemas.microsoft.com/office/powerpoint/2010/main" val="1136496166"/>
              </p:ext>
            </p:extLst>
          </p:nvPr>
        </p:nvGraphicFramePr>
        <p:xfrm>
          <a:off x="1424608" y="4705476"/>
          <a:ext cx="8281366" cy="1858825"/>
        </p:xfrm>
        <a:graphic>
          <a:graphicData uri="http://schemas.openxmlformats.org/drawingml/2006/table">
            <a:tbl>
              <a:tblPr firstRow="1" bandRow="1">
                <a:tableStyleId>{5C22544A-7EE6-4342-B048-85BDC9FD1C3A}</a:tableStyleId>
              </a:tblPr>
              <a:tblGrid>
                <a:gridCol w="2290060">
                  <a:extLst>
                    <a:ext uri="{9D8B030D-6E8A-4147-A177-3AD203B41FA5}">
                      <a16:colId xmlns:a16="http://schemas.microsoft.com/office/drawing/2014/main" val="4000411159"/>
                    </a:ext>
                  </a:extLst>
                </a:gridCol>
                <a:gridCol w="4432375">
                  <a:extLst>
                    <a:ext uri="{9D8B030D-6E8A-4147-A177-3AD203B41FA5}">
                      <a16:colId xmlns:a16="http://schemas.microsoft.com/office/drawing/2014/main" val="2273122452"/>
                    </a:ext>
                  </a:extLst>
                </a:gridCol>
                <a:gridCol w="1558931">
                  <a:extLst>
                    <a:ext uri="{9D8B030D-6E8A-4147-A177-3AD203B41FA5}">
                      <a16:colId xmlns:a16="http://schemas.microsoft.com/office/drawing/2014/main" val="3210055288"/>
                    </a:ext>
                  </a:extLst>
                </a:gridCol>
              </a:tblGrid>
              <a:tr h="371765">
                <a:tc>
                  <a:txBody>
                    <a:bodyPr/>
                    <a:lstStyle/>
                    <a:p>
                      <a:r>
                        <a:rPr kumimoji="1" lang="ja-JP" altLang="en-US" sz="1100" dirty="0">
                          <a:solidFill>
                            <a:schemeClr val="tx1"/>
                          </a:solidFill>
                        </a:rPr>
                        <a:t>支出項目</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100" dirty="0">
                          <a:solidFill>
                            <a:schemeClr val="tx1"/>
                          </a:solidFill>
                        </a:rPr>
                        <a:t>支出目的</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100" dirty="0">
                          <a:solidFill>
                            <a:schemeClr val="tx1"/>
                          </a:solidFill>
                        </a:rPr>
                        <a:t>想定支出額</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62746490"/>
                  </a:ext>
                </a:extLst>
              </a:tr>
              <a:tr h="371765">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130729385"/>
                  </a:ext>
                </a:extLst>
              </a:tr>
              <a:tr h="371765">
                <a:tc>
                  <a:txBody>
                    <a:bodyPr/>
                    <a:lstStyle/>
                    <a:p>
                      <a:endParaRPr kumimoji="1" lang="ja-JP" altLang="en-US" sz="110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801037776"/>
                  </a:ext>
                </a:extLst>
              </a:tr>
              <a:tr h="371765">
                <a:tc>
                  <a:txBody>
                    <a:bodyPr/>
                    <a:lstStyle/>
                    <a:p>
                      <a:endParaRPr kumimoji="1" lang="ja-JP" altLang="en-US" sz="110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59121907"/>
                  </a:ext>
                </a:extLst>
              </a:tr>
              <a:tr h="371765">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2006142"/>
                  </a:ext>
                </a:extLst>
              </a:tr>
            </a:tbl>
          </a:graphicData>
        </a:graphic>
      </p:graphicFrame>
      <p:sp>
        <p:nvSpPr>
          <p:cNvPr id="3" name="正方形/長方形 2">
            <a:extLst>
              <a:ext uri="{FF2B5EF4-FFF2-40B4-BE49-F238E27FC236}">
                <a16:creationId xmlns:a16="http://schemas.microsoft.com/office/drawing/2014/main" id="{5CD9E19C-48CD-3985-CF5D-E1E5AD3451FF}"/>
              </a:ext>
            </a:extLst>
          </p:cNvPr>
          <p:cNvSpPr/>
          <p:nvPr/>
        </p:nvSpPr>
        <p:spPr>
          <a:xfrm>
            <a:off x="200025" y="4098084"/>
            <a:ext cx="1224583" cy="2466217"/>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経費内訳</a:t>
            </a:r>
          </a:p>
        </p:txBody>
      </p:sp>
      <p:sp>
        <p:nvSpPr>
          <p:cNvPr id="7" name="正方形/長方形 6">
            <a:extLst>
              <a:ext uri="{FF2B5EF4-FFF2-40B4-BE49-F238E27FC236}">
                <a16:creationId xmlns:a16="http://schemas.microsoft.com/office/drawing/2014/main" id="{0D46EDA0-7C19-7C63-5919-BF9E9870C3BE}"/>
              </a:ext>
            </a:extLst>
          </p:cNvPr>
          <p:cNvSpPr/>
          <p:nvPr/>
        </p:nvSpPr>
        <p:spPr>
          <a:xfrm>
            <a:off x="3080791" y="1030704"/>
            <a:ext cx="6625184" cy="9288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9" name="正方形/長方形 8">
            <a:extLst>
              <a:ext uri="{FF2B5EF4-FFF2-40B4-BE49-F238E27FC236}">
                <a16:creationId xmlns:a16="http://schemas.microsoft.com/office/drawing/2014/main" id="{9B948420-78FF-3500-27F1-2A9E22707A84}"/>
              </a:ext>
            </a:extLst>
          </p:cNvPr>
          <p:cNvSpPr/>
          <p:nvPr/>
        </p:nvSpPr>
        <p:spPr>
          <a:xfrm>
            <a:off x="1424609" y="1030701"/>
            <a:ext cx="288031" cy="1858149"/>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lang="ja-JP" altLang="en-US" sz="1100" b="1" dirty="0"/>
              <a:t>テクノロジー活用</a:t>
            </a:r>
            <a:endParaRPr kumimoji="1" lang="ja-JP" altLang="en-US" sz="1100" b="1" dirty="0"/>
          </a:p>
        </p:txBody>
      </p:sp>
      <p:sp>
        <p:nvSpPr>
          <p:cNvPr id="10" name="正方形/長方形 9">
            <a:extLst>
              <a:ext uri="{FF2B5EF4-FFF2-40B4-BE49-F238E27FC236}">
                <a16:creationId xmlns:a16="http://schemas.microsoft.com/office/drawing/2014/main" id="{187292F1-44D0-DD56-4510-08738CE4F0EC}"/>
              </a:ext>
            </a:extLst>
          </p:cNvPr>
          <p:cNvSpPr/>
          <p:nvPr/>
        </p:nvSpPr>
        <p:spPr>
          <a:xfrm>
            <a:off x="2072680" y="2888852"/>
            <a:ext cx="7633295" cy="1044204"/>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11" name="正方形/長方形 10">
            <a:extLst>
              <a:ext uri="{FF2B5EF4-FFF2-40B4-BE49-F238E27FC236}">
                <a16:creationId xmlns:a16="http://schemas.microsoft.com/office/drawing/2014/main" id="{097450A0-48D6-94D4-D9BD-0C768667D2A0}"/>
              </a:ext>
            </a:extLst>
          </p:cNvPr>
          <p:cNvSpPr/>
          <p:nvPr/>
        </p:nvSpPr>
        <p:spPr>
          <a:xfrm>
            <a:off x="1712640" y="2888852"/>
            <a:ext cx="1368151" cy="1044203"/>
          </a:xfrm>
          <a:prstGeom prst="rect">
            <a:avLst/>
          </a:prstGeom>
          <a:solidFill>
            <a:srgbClr val="D6DFF0"/>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r>
              <a:rPr kumimoji="1" lang="ja-JP" altLang="en-US" sz="1000" dirty="0"/>
              <a:t>本事業終了後に実現したいスポーツを核とした</a:t>
            </a:r>
          </a:p>
          <a:p>
            <a:pPr algn="ctr"/>
            <a:r>
              <a:rPr kumimoji="1" lang="ja-JP" altLang="en-US" sz="1000" dirty="0"/>
              <a:t>まちづくりのイメージ</a:t>
            </a:r>
            <a:endParaRPr kumimoji="1" lang="en-US" altLang="ja-JP" sz="1000" dirty="0"/>
          </a:p>
          <a:p>
            <a:pPr algn="ctr"/>
            <a:endParaRPr kumimoji="1" lang="en-US" altLang="ja-JP" sz="800" dirty="0"/>
          </a:p>
          <a:p>
            <a:r>
              <a:rPr kumimoji="1" lang="en-US" altLang="ja-JP" sz="800" dirty="0"/>
              <a:t>※</a:t>
            </a:r>
            <a:r>
              <a:rPr lang="ja-JP" altLang="en-US" sz="800" dirty="0"/>
              <a:t>上記</a:t>
            </a:r>
            <a:r>
              <a:rPr kumimoji="1" lang="ja-JP" altLang="en-US" sz="800" dirty="0"/>
              <a:t>に向けて期待する</a:t>
            </a:r>
            <a:br>
              <a:rPr kumimoji="1" lang="en-US" altLang="ja-JP" sz="800" dirty="0"/>
            </a:br>
            <a:r>
              <a:rPr kumimoji="1" lang="ja-JP" altLang="en-US" sz="800" dirty="0"/>
              <a:t>　支援があれば</a:t>
            </a:r>
            <a:r>
              <a:rPr lang="ja-JP" altLang="en-US" sz="800" dirty="0"/>
              <a:t>、</a:t>
            </a:r>
            <a:br>
              <a:rPr lang="en-US" altLang="ja-JP" sz="800" dirty="0"/>
            </a:br>
            <a:r>
              <a:rPr lang="ja-JP" altLang="en-US" sz="800" dirty="0"/>
              <a:t>　</a:t>
            </a:r>
            <a:r>
              <a:rPr kumimoji="1" lang="ja-JP" altLang="en-US" sz="800" dirty="0"/>
              <a:t>合わせて記載ください</a:t>
            </a:r>
            <a:endParaRPr kumimoji="1" lang="en-US" altLang="ja-JP" sz="800" dirty="0"/>
          </a:p>
        </p:txBody>
      </p:sp>
      <p:sp>
        <p:nvSpPr>
          <p:cNvPr id="6" name="正方形/長方形 5">
            <a:extLst>
              <a:ext uri="{FF2B5EF4-FFF2-40B4-BE49-F238E27FC236}">
                <a16:creationId xmlns:a16="http://schemas.microsoft.com/office/drawing/2014/main" id="{70983BFC-AE8B-7CE3-5134-9C5B25E48347}"/>
              </a:ext>
            </a:extLst>
          </p:cNvPr>
          <p:cNvSpPr/>
          <p:nvPr/>
        </p:nvSpPr>
        <p:spPr>
          <a:xfrm>
            <a:off x="1712193" y="1959504"/>
            <a:ext cx="1369099" cy="929348"/>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00" dirty="0"/>
              <a:t>上記にあたり</a:t>
            </a:r>
            <a:br>
              <a:rPr lang="en-US" altLang="ja-JP" sz="1000" dirty="0"/>
            </a:br>
            <a:r>
              <a:rPr lang="ja-JP" altLang="en-US" sz="1000" dirty="0"/>
              <a:t>事務局に</a:t>
            </a:r>
            <a:br>
              <a:rPr lang="en-US" altLang="ja-JP" sz="1000" dirty="0"/>
            </a:br>
            <a:r>
              <a:rPr lang="ja-JP" altLang="en-US" sz="1000" dirty="0"/>
              <a:t>期待する支援</a:t>
            </a:r>
          </a:p>
        </p:txBody>
      </p:sp>
      <p:sp>
        <p:nvSpPr>
          <p:cNvPr id="12" name="正方形/長方形 11">
            <a:extLst>
              <a:ext uri="{FF2B5EF4-FFF2-40B4-BE49-F238E27FC236}">
                <a16:creationId xmlns:a16="http://schemas.microsoft.com/office/drawing/2014/main" id="{3116B069-B3E5-F8E8-19D9-F3F5AF873246}"/>
              </a:ext>
            </a:extLst>
          </p:cNvPr>
          <p:cNvSpPr/>
          <p:nvPr/>
        </p:nvSpPr>
        <p:spPr>
          <a:xfrm>
            <a:off x="1712193" y="1030704"/>
            <a:ext cx="1368598" cy="9288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r>
              <a:rPr kumimoji="1" lang="ja-JP" altLang="en-US" sz="1000" dirty="0"/>
              <a:t>本事業終了時・</a:t>
            </a:r>
            <a:endParaRPr kumimoji="1" lang="en-US" altLang="ja-JP" sz="1000" dirty="0"/>
          </a:p>
          <a:p>
            <a:pPr algn="ctr"/>
            <a:r>
              <a:rPr lang="ja-JP" altLang="en-US" sz="1000" dirty="0"/>
              <a:t>終了後に実現</a:t>
            </a:r>
            <a:r>
              <a:rPr kumimoji="1" lang="ja-JP" altLang="en-US" sz="1000" dirty="0"/>
              <a:t>したい</a:t>
            </a:r>
            <a:br>
              <a:rPr kumimoji="1" lang="en-US" altLang="ja-JP" sz="1000" dirty="0"/>
            </a:br>
            <a:r>
              <a:rPr kumimoji="1" lang="ja-JP" altLang="en-US" sz="1000" dirty="0"/>
              <a:t>テクノロジー活用の</a:t>
            </a:r>
            <a:endParaRPr kumimoji="1" lang="en-US" altLang="ja-JP" sz="1000" dirty="0"/>
          </a:p>
          <a:p>
            <a:pPr algn="ctr"/>
            <a:r>
              <a:rPr lang="ja-JP" altLang="en-US" sz="1000" dirty="0"/>
              <a:t>イメージ</a:t>
            </a:r>
            <a:endParaRPr kumimoji="1" lang="en-US" altLang="ja-JP" sz="1000" dirty="0"/>
          </a:p>
        </p:txBody>
      </p:sp>
      <p:sp>
        <p:nvSpPr>
          <p:cNvPr id="13" name="正方形/長方形 12">
            <a:extLst>
              <a:ext uri="{FF2B5EF4-FFF2-40B4-BE49-F238E27FC236}">
                <a16:creationId xmlns:a16="http://schemas.microsoft.com/office/drawing/2014/main" id="{C5F6A894-CC90-5114-548D-F842130E21EB}"/>
              </a:ext>
            </a:extLst>
          </p:cNvPr>
          <p:cNvSpPr/>
          <p:nvPr/>
        </p:nvSpPr>
        <p:spPr>
          <a:xfrm>
            <a:off x="3080791" y="1960052"/>
            <a:ext cx="6625184" cy="9288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17" name="正方形/長方形 16">
            <a:extLst>
              <a:ext uri="{FF2B5EF4-FFF2-40B4-BE49-F238E27FC236}">
                <a16:creationId xmlns:a16="http://schemas.microsoft.com/office/drawing/2014/main" id="{E8A95007-506C-C183-143C-751DD939479F}"/>
              </a:ext>
            </a:extLst>
          </p:cNvPr>
          <p:cNvSpPr/>
          <p:nvPr/>
        </p:nvSpPr>
        <p:spPr>
          <a:xfrm>
            <a:off x="1424609" y="2888850"/>
            <a:ext cx="288031" cy="1044205"/>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lang="ja-JP" altLang="en-US" sz="1100" b="1" dirty="0"/>
              <a:t>まちづくり</a:t>
            </a:r>
            <a:endParaRPr kumimoji="1" lang="ja-JP" altLang="en-US" sz="1100" b="1" dirty="0"/>
          </a:p>
        </p:txBody>
      </p:sp>
    </p:spTree>
    <p:extLst>
      <p:ext uri="{BB962C8B-B14F-4D97-AF65-F5344CB8AC3E}">
        <p14:creationId xmlns:p14="http://schemas.microsoft.com/office/powerpoint/2010/main" val="212037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53" imgH="353" progId="TCLayout.ActiveDocument.1">
                  <p:embed/>
                </p:oleObj>
              </mc:Choice>
              <mc:Fallback>
                <p:oleObj name="think-cell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4968000"/>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実施体制</a:t>
            </a: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505950"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b="1" dirty="0">
                <a:solidFill>
                  <a:schemeClr val="bg1"/>
                </a:solidFill>
              </a:rPr>
              <a:t>⑥</a:t>
            </a:r>
            <a:r>
              <a:rPr kumimoji="1" lang="ja-JP" altLang="en-US" sz="1200" b="1" dirty="0">
                <a:solidFill>
                  <a:schemeClr val="bg1"/>
                </a:solidFill>
              </a:rPr>
              <a:t>　実施体制・その他</a:t>
            </a:r>
          </a:p>
        </p:txBody>
      </p:sp>
      <p:sp>
        <p:nvSpPr>
          <p:cNvPr id="2" name="正方形/長方形 1">
            <a:extLst>
              <a:ext uri="{FF2B5EF4-FFF2-40B4-BE49-F238E27FC236}">
                <a16:creationId xmlns:a16="http://schemas.microsoft.com/office/drawing/2014/main" id="{029209AA-A017-C234-4DC3-9B9A525A66CD}"/>
              </a:ext>
            </a:extLst>
          </p:cNvPr>
          <p:cNvSpPr/>
          <p:nvPr/>
        </p:nvSpPr>
        <p:spPr>
          <a:xfrm>
            <a:off x="1424160" y="589360"/>
            <a:ext cx="8281815" cy="607392"/>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事業実施に関わる主体について、実施体制図を記載ください。作成にあたっては、</a:t>
            </a:r>
            <a:r>
              <a:rPr lang="ja-JP" altLang="en-US" sz="1100" u="sng" dirty="0"/>
              <a:t>①経営層（役員・部長級）がどのように関与するか（定常的な打合せ参加有無等）、②本事業の責任者が誰か（誰が事務局とやり取りするか）、③個人レベルで誰が何を担当するか</a:t>
            </a:r>
            <a:r>
              <a:rPr lang="ja-JP" altLang="en-US" sz="1100" dirty="0"/>
              <a:t>、の三点が分かる形を心がけてください。また他団体（ソリューションプロバイダ等）との連携を想定する際は、主体名と各社の役割、連携の目的を具体的に明記してください。</a:t>
            </a:r>
            <a:endParaRPr lang="en-US" altLang="ja-JP" sz="1100" dirty="0"/>
          </a:p>
        </p:txBody>
      </p:sp>
      <p:sp>
        <p:nvSpPr>
          <p:cNvPr id="16" name="正方形/長方形 15">
            <a:extLst>
              <a:ext uri="{FF2B5EF4-FFF2-40B4-BE49-F238E27FC236}">
                <a16:creationId xmlns:a16="http://schemas.microsoft.com/office/drawing/2014/main" id="{EAD92824-D965-A119-B9C7-2BC92E4F09EE}"/>
              </a:ext>
            </a:extLst>
          </p:cNvPr>
          <p:cNvSpPr/>
          <p:nvPr/>
        </p:nvSpPr>
        <p:spPr>
          <a:xfrm>
            <a:off x="3224808" y="1196752"/>
            <a:ext cx="6481167" cy="3666006"/>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1200" dirty="0"/>
          </a:p>
        </p:txBody>
      </p:sp>
      <p:sp>
        <p:nvSpPr>
          <p:cNvPr id="12" name="正方形/長方形 11">
            <a:extLst>
              <a:ext uri="{FF2B5EF4-FFF2-40B4-BE49-F238E27FC236}">
                <a16:creationId xmlns:a16="http://schemas.microsoft.com/office/drawing/2014/main" id="{68C42226-5AB1-7765-D081-E093908AAC94}"/>
              </a:ext>
            </a:extLst>
          </p:cNvPr>
          <p:cNvSpPr/>
          <p:nvPr/>
        </p:nvSpPr>
        <p:spPr>
          <a:xfrm>
            <a:off x="200025" y="5608563"/>
            <a:ext cx="1224583" cy="916466"/>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その他</a:t>
            </a:r>
          </a:p>
        </p:txBody>
      </p:sp>
      <p:sp>
        <p:nvSpPr>
          <p:cNvPr id="15" name="正方形/長方形 14">
            <a:extLst>
              <a:ext uri="{FF2B5EF4-FFF2-40B4-BE49-F238E27FC236}">
                <a16:creationId xmlns:a16="http://schemas.microsoft.com/office/drawing/2014/main" id="{04040A9F-0E38-8874-C75D-6AFA750FDFD6}"/>
              </a:ext>
            </a:extLst>
          </p:cNvPr>
          <p:cNvSpPr/>
          <p:nvPr/>
        </p:nvSpPr>
        <p:spPr>
          <a:xfrm>
            <a:off x="1424161" y="5608563"/>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手引き・事例集への</a:t>
            </a:r>
            <a:r>
              <a:rPr lang="ja-JP" altLang="en-US" sz="1200" b="1" dirty="0"/>
              <a:t>掲載</a:t>
            </a:r>
            <a:endParaRPr lang="en-US" altLang="ja-JP" sz="1200" b="1" dirty="0"/>
          </a:p>
          <a:p>
            <a:pPr algn="ctr"/>
            <a:r>
              <a:rPr kumimoji="1" lang="ja-JP" altLang="en-US" sz="1100" b="1" dirty="0"/>
              <a:t>（当てはまる方に○）</a:t>
            </a:r>
            <a:endParaRPr kumimoji="1" lang="en-US" altLang="ja-JP" sz="1100" b="1" dirty="0"/>
          </a:p>
        </p:txBody>
      </p:sp>
      <p:sp>
        <p:nvSpPr>
          <p:cNvPr id="19" name="正方形/長方形 18">
            <a:extLst>
              <a:ext uri="{FF2B5EF4-FFF2-40B4-BE49-F238E27FC236}">
                <a16:creationId xmlns:a16="http://schemas.microsoft.com/office/drawing/2014/main" id="{075A62EE-0BF5-2273-FD24-73C0937873A3}"/>
              </a:ext>
            </a:extLst>
          </p:cNvPr>
          <p:cNvSpPr/>
          <p:nvPr/>
        </p:nvSpPr>
        <p:spPr>
          <a:xfrm>
            <a:off x="1424161" y="6066796"/>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報告会への登壇</a:t>
            </a:r>
            <a:endParaRPr lang="en-US" altLang="ja-JP" sz="1200" b="1" dirty="0"/>
          </a:p>
          <a:p>
            <a:pPr algn="ctr"/>
            <a:r>
              <a:rPr kumimoji="1" lang="ja-JP" altLang="en-US" sz="1100" b="1" dirty="0"/>
              <a:t>（当てはまる方に○）</a:t>
            </a:r>
            <a:endParaRPr kumimoji="1" lang="en-US" altLang="ja-JP" sz="1100" b="1" dirty="0"/>
          </a:p>
        </p:txBody>
      </p:sp>
      <p:sp>
        <p:nvSpPr>
          <p:cNvPr id="17" name="正方形/長方形 16">
            <a:extLst>
              <a:ext uri="{FF2B5EF4-FFF2-40B4-BE49-F238E27FC236}">
                <a16:creationId xmlns:a16="http://schemas.microsoft.com/office/drawing/2014/main" id="{E39DE304-AEDE-2A73-F416-D226EB883162}"/>
              </a:ext>
            </a:extLst>
          </p:cNvPr>
          <p:cNvSpPr/>
          <p:nvPr/>
        </p:nvSpPr>
        <p:spPr>
          <a:xfrm>
            <a:off x="3224809" y="5608878"/>
            <a:ext cx="6481166"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dirty="0"/>
              <a:t>掲載可能　／　掲載不可</a:t>
            </a:r>
          </a:p>
        </p:txBody>
      </p:sp>
      <p:sp>
        <p:nvSpPr>
          <p:cNvPr id="20" name="正方形/長方形 19">
            <a:extLst>
              <a:ext uri="{FF2B5EF4-FFF2-40B4-BE49-F238E27FC236}">
                <a16:creationId xmlns:a16="http://schemas.microsoft.com/office/drawing/2014/main" id="{DD3BF75E-342B-591D-3D77-72A0281829E9}"/>
              </a:ext>
            </a:extLst>
          </p:cNvPr>
          <p:cNvSpPr/>
          <p:nvPr/>
        </p:nvSpPr>
        <p:spPr>
          <a:xfrm>
            <a:off x="3224809" y="6066796"/>
            <a:ext cx="6481166"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dirty="0"/>
              <a:t>登壇</a:t>
            </a:r>
            <a:r>
              <a:rPr kumimoji="1" lang="ja-JP" altLang="en-US" sz="1200" dirty="0"/>
              <a:t>可能　／　</a:t>
            </a:r>
            <a:r>
              <a:rPr lang="ja-JP" altLang="en-US" sz="1200" dirty="0"/>
              <a:t>登壇</a:t>
            </a:r>
            <a:r>
              <a:rPr kumimoji="1" lang="ja-JP" altLang="en-US" sz="1200" dirty="0"/>
              <a:t>不可</a:t>
            </a:r>
          </a:p>
        </p:txBody>
      </p:sp>
      <p:grpSp>
        <p:nvGrpSpPr>
          <p:cNvPr id="9" name="グループ化 8">
            <a:extLst>
              <a:ext uri="{FF2B5EF4-FFF2-40B4-BE49-F238E27FC236}">
                <a16:creationId xmlns:a16="http://schemas.microsoft.com/office/drawing/2014/main" id="{0301E8CF-DEE9-8686-549C-639030A4724B}"/>
              </a:ext>
            </a:extLst>
          </p:cNvPr>
          <p:cNvGrpSpPr/>
          <p:nvPr/>
        </p:nvGrpSpPr>
        <p:grpSpPr>
          <a:xfrm>
            <a:off x="3656089" y="2391922"/>
            <a:ext cx="2593821" cy="1275667"/>
            <a:chOff x="1682878" y="2391922"/>
            <a:chExt cx="2593821" cy="1275667"/>
          </a:xfrm>
        </p:grpSpPr>
        <p:sp>
          <p:nvSpPr>
            <p:cNvPr id="24" name="正方形/長方形 23">
              <a:extLst>
                <a:ext uri="{FF2B5EF4-FFF2-40B4-BE49-F238E27FC236}">
                  <a16:creationId xmlns:a16="http://schemas.microsoft.com/office/drawing/2014/main" id="{46C527B5-D16B-D401-6468-CBEF01CAF44E}"/>
                </a:ext>
              </a:extLst>
            </p:cNvPr>
            <p:cNvSpPr/>
            <p:nvPr/>
          </p:nvSpPr>
          <p:spPr>
            <a:xfrm>
              <a:off x="1682878" y="2391922"/>
              <a:ext cx="965865" cy="1275667"/>
            </a:xfrm>
            <a:prstGeom prst="rect">
              <a:avLst/>
            </a:prstGeom>
            <a:solidFill>
              <a:schemeClr val="accent3">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dirty="0"/>
                <a:t>スポーツ庁・事務局</a:t>
              </a:r>
              <a:endParaRPr kumimoji="1" lang="en-US" altLang="ja-JP" sz="1200" dirty="0"/>
            </a:p>
            <a:p>
              <a:pPr algn="ctr"/>
              <a:r>
                <a:rPr lang="ja-JP" altLang="en-US" sz="1200" dirty="0"/>
                <a:t>（</a:t>
              </a:r>
              <a:r>
                <a:rPr lang="en-US" altLang="ja-JP" sz="1200" dirty="0"/>
                <a:t>NRI</a:t>
              </a:r>
              <a:r>
                <a:rPr lang="ja-JP" altLang="en-US" sz="1200" dirty="0"/>
                <a:t>）</a:t>
              </a:r>
              <a:endParaRPr lang="en-US" altLang="ja-JP" sz="1200" dirty="0"/>
            </a:p>
          </p:txBody>
        </p:sp>
        <p:cxnSp>
          <p:nvCxnSpPr>
            <p:cNvPr id="25" name="直線矢印コネクタ 24">
              <a:extLst>
                <a:ext uri="{FF2B5EF4-FFF2-40B4-BE49-F238E27FC236}">
                  <a16:creationId xmlns:a16="http://schemas.microsoft.com/office/drawing/2014/main" id="{DDD5A72D-2010-CF7E-3F4A-165676F3FEB1}"/>
                </a:ext>
              </a:extLst>
            </p:cNvPr>
            <p:cNvCxnSpPr>
              <a:stCxn id="24" idx="3"/>
            </p:cNvCxnSpPr>
            <p:nvPr/>
          </p:nvCxnSpPr>
          <p:spPr>
            <a:xfrm flipV="1">
              <a:off x="2648743" y="3022945"/>
              <a:ext cx="1512169" cy="6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455D3DB1-EA65-E376-6B21-BD6563E03759}"/>
                </a:ext>
              </a:extLst>
            </p:cNvPr>
            <p:cNvSpPr/>
            <p:nvPr/>
          </p:nvSpPr>
          <p:spPr>
            <a:xfrm>
              <a:off x="2532955" y="3023901"/>
              <a:ext cx="1743744" cy="533437"/>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00" dirty="0"/>
                <a:t>進捗共有</a:t>
              </a:r>
              <a:endParaRPr kumimoji="1" lang="en-US" altLang="ja-JP" sz="1000" dirty="0"/>
            </a:p>
            <a:p>
              <a:pPr algn="ctr"/>
              <a:r>
                <a:rPr lang="ja-JP" altLang="en-US" sz="1000" dirty="0"/>
                <a:t>（定例</a:t>
              </a:r>
              <a:r>
                <a:rPr lang="en-US" altLang="ja-JP" sz="1000" dirty="0"/>
                <a:t>MTG</a:t>
              </a:r>
              <a:r>
                <a:rPr lang="ja-JP" altLang="en-US" sz="1000" dirty="0"/>
                <a:t>、メール等）</a:t>
              </a:r>
              <a:endParaRPr kumimoji="1" lang="ja-JP" altLang="en-US" sz="1000" dirty="0"/>
            </a:p>
          </p:txBody>
        </p:sp>
      </p:grpSp>
      <p:sp>
        <p:nvSpPr>
          <p:cNvPr id="5" name="正方形/長方形 4">
            <a:extLst>
              <a:ext uri="{FF2B5EF4-FFF2-40B4-BE49-F238E27FC236}">
                <a16:creationId xmlns:a16="http://schemas.microsoft.com/office/drawing/2014/main" id="{7D37D376-5504-BEEA-3E79-4FFA8D3595B7}"/>
              </a:ext>
            </a:extLst>
          </p:cNvPr>
          <p:cNvSpPr/>
          <p:nvPr/>
        </p:nvSpPr>
        <p:spPr>
          <a:xfrm>
            <a:off x="1424161" y="4862443"/>
            <a:ext cx="1800647" cy="694917"/>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経営層（役員・部長級）の参加形態</a:t>
            </a:r>
            <a:endParaRPr kumimoji="1" lang="en-US" altLang="ja-JP" sz="1200" b="1" dirty="0"/>
          </a:p>
        </p:txBody>
      </p:sp>
      <p:sp>
        <p:nvSpPr>
          <p:cNvPr id="6" name="正方形/長方形 5">
            <a:extLst>
              <a:ext uri="{FF2B5EF4-FFF2-40B4-BE49-F238E27FC236}">
                <a16:creationId xmlns:a16="http://schemas.microsoft.com/office/drawing/2014/main" id="{14F38B8B-B354-EE74-3473-275CA9B327FA}"/>
              </a:ext>
            </a:extLst>
          </p:cNvPr>
          <p:cNvSpPr/>
          <p:nvPr/>
        </p:nvSpPr>
        <p:spPr>
          <a:xfrm>
            <a:off x="3224809" y="4862758"/>
            <a:ext cx="6481166" cy="694917"/>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dirty="0"/>
          </a:p>
        </p:txBody>
      </p:sp>
      <p:sp>
        <p:nvSpPr>
          <p:cNvPr id="10" name="正方形/長方形 9">
            <a:extLst>
              <a:ext uri="{FF2B5EF4-FFF2-40B4-BE49-F238E27FC236}">
                <a16:creationId xmlns:a16="http://schemas.microsoft.com/office/drawing/2014/main" id="{E1FA7C06-3A82-F4CF-D443-5D25A2DFA97E}"/>
              </a:ext>
            </a:extLst>
          </p:cNvPr>
          <p:cNvSpPr/>
          <p:nvPr/>
        </p:nvSpPr>
        <p:spPr>
          <a:xfrm>
            <a:off x="1424161" y="1196752"/>
            <a:ext cx="1800647" cy="3666006"/>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体制図</a:t>
            </a:r>
            <a:endParaRPr kumimoji="1" lang="en-US" altLang="ja-JP" sz="1200" b="1" dirty="0"/>
          </a:p>
        </p:txBody>
      </p:sp>
    </p:spTree>
    <p:extLst>
      <p:ext uri="{BB962C8B-B14F-4D97-AF65-F5344CB8AC3E}">
        <p14:creationId xmlns:p14="http://schemas.microsoft.com/office/powerpoint/2010/main" val="26163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extLst>
              <p:ext uri="{D42A27DB-BD31-4B8C-83A1-F6EECF244321}">
                <p14:modId xmlns:p14="http://schemas.microsoft.com/office/powerpoint/2010/main" val="29596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53" imgH="353" progId="TCLayout.ActiveDocument.1">
                  <p:embed/>
                </p:oleObj>
              </mc:Choice>
              <mc:Fallback>
                <p:oleObj name="think-cellスライド" r:id="rId3" imgW="353" imgH="35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0A9B207B-1FA3-7998-2043-F88C8ABCAB92}"/>
              </a:ext>
            </a:extLst>
          </p:cNvPr>
          <p:cNvSpPr/>
          <p:nvPr/>
        </p:nvSpPr>
        <p:spPr>
          <a:xfrm>
            <a:off x="1424160" y="589360"/>
            <a:ext cx="8280849" cy="463376"/>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ja-JP" altLang="en-US" sz="1200" dirty="0"/>
          </a:p>
        </p:txBody>
      </p:sp>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463376"/>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申請事業名</a:t>
            </a:r>
          </a:p>
        </p:txBody>
      </p:sp>
      <p:sp>
        <p:nvSpPr>
          <p:cNvPr id="29" name="正方形/長方形 28">
            <a:extLst>
              <a:ext uri="{FF2B5EF4-FFF2-40B4-BE49-F238E27FC236}">
                <a16:creationId xmlns:a16="http://schemas.microsoft.com/office/drawing/2014/main" id="{DA70AF10-BB28-0025-34E0-9FCE6CBE28F0}"/>
              </a:ext>
            </a:extLst>
          </p:cNvPr>
          <p:cNvSpPr/>
          <p:nvPr/>
        </p:nvSpPr>
        <p:spPr>
          <a:xfrm>
            <a:off x="1424161" y="4951009"/>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担当者氏名（フリガナ）</a:t>
            </a:r>
          </a:p>
        </p:txBody>
      </p:sp>
      <p:sp>
        <p:nvSpPr>
          <p:cNvPr id="30" name="正方形/長方形 29">
            <a:extLst>
              <a:ext uri="{FF2B5EF4-FFF2-40B4-BE49-F238E27FC236}">
                <a16:creationId xmlns:a16="http://schemas.microsoft.com/office/drawing/2014/main" id="{C3F5EE9A-40BA-5635-E920-42D29A3A930D}"/>
              </a:ext>
            </a:extLst>
          </p:cNvPr>
          <p:cNvSpPr/>
          <p:nvPr/>
        </p:nvSpPr>
        <p:spPr>
          <a:xfrm>
            <a:off x="1424161" y="5409174"/>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所属部署・役職</a:t>
            </a:r>
          </a:p>
        </p:txBody>
      </p:sp>
      <p:sp>
        <p:nvSpPr>
          <p:cNvPr id="31" name="正方形/長方形 30">
            <a:extLst>
              <a:ext uri="{FF2B5EF4-FFF2-40B4-BE49-F238E27FC236}">
                <a16:creationId xmlns:a16="http://schemas.microsoft.com/office/drawing/2014/main" id="{BF507E8D-E5C0-399C-CC7F-41493AF13DD3}"/>
              </a:ext>
            </a:extLst>
          </p:cNvPr>
          <p:cNvSpPr/>
          <p:nvPr/>
        </p:nvSpPr>
        <p:spPr>
          <a:xfrm>
            <a:off x="1424161" y="5867407"/>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連絡先</a:t>
            </a:r>
            <a:endParaRPr lang="en-US" altLang="ja-JP" sz="1200" b="1" dirty="0"/>
          </a:p>
        </p:txBody>
      </p:sp>
      <p:sp>
        <p:nvSpPr>
          <p:cNvPr id="33" name="正方形/長方形 32">
            <a:extLst>
              <a:ext uri="{FF2B5EF4-FFF2-40B4-BE49-F238E27FC236}">
                <a16:creationId xmlns:a16="http://schemas.microsoft.com/office/drawing/2014/main" id="{F96077FF-9DCE-2DF7-E69C-23BEE7AF8DE2}"/>
              </a:ext>
            </a:extLst>
          </p:cNvPr>
          <p:cNvSpPr/>
          <p:nvPr/>
        </p:nvSpPr>
        <p:spPr>
          <a:xfrm>
            <a:off x="3224808" y="4951323"/>
            <a:ext cx="6480208"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40" name="正方形/長方形 39">
            <a:extLst>
              <a:ext uri="{FF2B5EF4-FFF2-40B4-BE49-F238E27FC236}">
                <a16:creationId xmlns:a16="http://schemas.microsoft.com/office/drawing/2014/main" id="{12F38BE7-5DEF-227E-0B50-9A397D66ED45}"/>
              </a:ext>
            </a:extLst>
          </p:cNvPr>
          <p:cNvSpPr/>
          <p:nvPr/>
        </p:nvSpPr>
        <p:spPr>
          <a:xfrm>
            <a:off x="200026" y="4950694"/>
            <a:ext cx="1224136" cy="1374946"/>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担当者情報</a:t>
            </a:r>
          </a:p>
        </p:txBody>
      </p:sp>
      <p:sp>
        <p:nvSpPr>
          <p:cNvPr id="9" name="正方形/長方形 8">
            <a:extLst>
              <a:ext uri="{FF2B5EF4-FFF2-40B4-BE49-F238E27FC236}">
                <a16:creationId xmlns:a16="http://schemas.microsoft.com/office/drawing/2014/main" id="{8BADB7EE-8801-5A09-98FC-9BB38FFDAE6E}"/>
              </a:ext>
            </a:extLst>
          </p:cNvPr>
          <p:cNvSpPr/>
          <p:nvPr/>
        </p:nvSpPr>
        <p:spPr>
          <a:xfrm>
            <a:off x="200026" y="1114634"/>
            <a:ext cx="1224136" cy="3548611"/>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団体情報</a:t>
            </a:r>
            <a:endParaRPr kumimoji="1" lang="ja-JP" altLang="en-US" sz="1200" b="1" dirty="0">
              <a:solidFill>
                <a:schemeClr val="bg1"/>
              </a:solidFill>
            </a:endParaRPr>
          </a:p>
        </p:txBody>
      </p:sp>
      <p:sp>
        <p:nvSpPr>
          <p:cNvPr id="10" name="正方形/長方形 9">
            <a:extLst>
              <a:ext uri="{FF2B5EF4-FFF2-40B4-BE49-F238E27FC236}">
                <a16:creationId xmlns:a16="http://schemas.microsoft.com/office/drawing/2014/main" id="{4D39FB40-8AD5-7738-0EA0-92A602068280}"/>
              </a:ext>
            </a:extLst>
          </p:cNvPr>
          <p:cNvSpPr/>
          <p:nvPr/>
        </p:nvSpPr>
        <p:spPr>
          <a:xfrm>
            <a:off x="1424161" y="1114635"/>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団体種別</a:t>
            </a:r>
            <a:br>
              <a:rPr kumimoji="1" lang="en-US" altLang="ja-JP" sz="1200" b="1" dirty="0"/>
            </a:br>
            <a:r>
              <a:rPr lang="ja-JP" altLang="en-US" sz="1100" b="1" dirty="0"/>
              <a:t>（当てはまるものに○）</a:t>
            </a:r>
            <a:endParaRPr kumimoji="1" lang="ja-JP" altLang="en-US" sz="1100" b="1" dirty="0"/>
          </a:p>
        </p:txBody>
      </p:sp>
      <p:sp>
        <p:nvSpPr>
          <p:cNvPr id="12" name="正方形/長方形 11">
            <a:extLst>
              <a:ext uri="{FF2B5EF4-FFF2-40B4-BE49-F238E27FC236}">
                <a16:creationId xmlns:a16="http://schemas.microsoft.com/office/drawing/2014/main" id="{239DC97A-19B4-8593-F7D4-9D2CECF8A2E8}"/>
              </a:ext>
            </a:extLst>
          </p:cNvPr>
          <p:cNvSpPr/>
          <p:nvPr/>
        </p:nvSpPr>
        <p:spPr>
          <a:xfrm>
            <a:off x="1424161" y="1572868"/>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団体名称（フリガナ）</a:t>
            </a:r>
          </a:p>
        </p:txBody>
      </p:sp>
      <p:sp>
        <p:nvSpPr>
          <p:cNvPr id="15" name="正方形/長方形 14">
            <a:extLst>
              <a:ext uri="{FF2B5EF4-FFF2-40B4-BE49-F238E27FC236}">
                <a16:creationId xmlns:a16="http://schemas.microsoft.com/office/drawing/2014/main" id="{F9336CE2-A7BD-0B01-6333-51E719504A32}"/>
              </a:ext>
            </a:extLst>
          </p:cNvPr>
          <p:cNvSpPr/>
          <p:nvPr/>
        </p:nvSpPr>
        <p:spPr>
          <a:xfrm>
            <a:off x="1424161" y="2031101"/>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所在地</a:t>
            </a:r>
            <a:endParaRPr kumimoji="1" lang="en-US" altLang="ja-JP" sz="1200" b="1" dirty="0"/>
          </a:p>
          <a:p>
            <a:pPr algn="ctr"/>
            <a:r>
              <a:rPr lang="en-US" altLang="ja-JP" sz="800" dirty="0"/>
              <a:t>※</a:t>
            </a:r>
            <a:r>
              <a:rPr lang="ja-JP" altLang="en-US" sz="800" dirty="0"/>
              <a:t>事業実施時の主な活動場所を記載</a:t>
            </a:r>
            <a:endParaRPr kumimoji="1" lang="ja-JP" altLang="en-US" sz="800" dirty="0"/>
          </a:p>
        </p:txBody>
      </p:sp>
      <p:sp>
        <p:nvSpPr>
          <p:cNvPr id="17" name="正方形/長方形 16">
            <a:extLst>
              <a:ext uri="{FF2B5EF4-FFF2-40B4-BE49-F238E27FC236}">
                <a16:creationId xmlns:a16="http://schemas.microsoft.com/office/drawing/2014/main" id="{9E71EFF8-AC56-3952-6558-279C665450FB}"/>
              </a:ext>
            </a:extLst>
          </p:cNvPr>
          <p:cNvSpPr/>
          <p:nvPr/>
        </p:nvSpPr>
        <p:spPr>
          <a:xfrm>
            <a:off x="1424161" y="2489266"/>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売上規模</a:t>
            </a:r>
            <a:endParaRPr kumimoji="1" lang="en-US" altLang="ja-JP" sz="1200" b="1" dirty="0"/>
          </a:p>
          <a:p>
            <a:pPr algn="ctr"/>
            <a:r>
              <a:rPr lang="en-US" altLang="ja-JP" sz="800" dirty="0"/>
              <a:t>※</a:t>
            </a:r>
            <a:r>
              <a:rPr lang="ja-JP" altLang="en-US" sz="800" dirty="0"/>
              <a:t>直近会計年度の売上規模を記載</a:t>
            </a:r>
            <a:endParaRPr kumimoji="1" lang="ja-JP" altLang="en-US" sz="800" dirty="0"/>
          </a:p>
        </p:txBody>
      </p:sp>
      <p:sp>
        <p:nvSpPr>
          <p:cNvPr id="19" name="正方形/長方形 18">
            <a:extLst>
              <a:ext uri="{FF2B5EF4-FFF2-40B4-BE49-F238E27FC236}">
                <a16:creationId xmlns:a16="http://schemas.microsoft.com/office/drawing/2014/main" id="{B7917BD9-0D3E-B1D9-8A7D-DF50E7B24683}"/>
              </a:ext>
            </a:extLst>
          </p:cNvPr>
          <p:cNvSpPr/>
          <p:nvPr/>
        </p:nvSpPr>
        <p:spPr>
          <a:xfrm>
            <a:off x="1424161" y="2947432"/>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正社員</a:t>
            </a:r>
            <a:r>
              <a:rPr kumimoji="1" lang="ja-JP" altLang="en-US" sz="1200" b="1" dirty="0"/>
              <a:t>数</a:t>
            </a:r>
            <a:endParaRPr kumimoji="1" lang="en-US" altLang="ja-JP" sz="1200" b="1" dirty="0"/>
          </a:p>
          <a:p>
            <a:pPr algn="ctr"/>
            <a:r>
              <a:rPr kumimoji="1" lang="en-US" altLang="ja-JP" sz="800" dirty="0"/>
              <a:t>※</a:t>
            </a:r>
            <a:r>
              <a:rPr kumimoji="1" lang="ja-JP" altLang="en-US" sz="800"/>
              <a:t>含出向社員／派遣</a:t>
            </a:r>
            <a:r>
              <a:rPr kumimoji="1" lang="ja-JP" altLang="en-US" sz="800" dirty="0"/>
              <a:t>社員等は除く</a:t>
            </a:r>
          </a:p>
        </p:txBody>
      </p:sp>
      <p:sp>
        <p:nvSpPr>
          <p:cNvPr id="21" name="正方形/長方形 20">
            <a:extLst>
              <a:ext uri="{FF2B5EF4-FFF2-40B4-BE49-F238E27FC236}">
                <a16:creationId xmlns:a16="http://schemas.microsoft.com/office/drawing/2014/main" id="{F7D737AE-FE34-6504-23DD-B3E243ACD0A0}"/>
              </a:ext>
            </a:extLst>
          </p:cNvPr>
          <p:cNvSpPr/>
          <p:nvPr/>
        </p:nvSpPr>
        <p:spPr>
          <a:xfrm>
            <a:off x="1568881" y="3405664"/>
            <a:ext cx="1655927" cy="799349"/>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うち</a:t>
            </a:r>
            <a:r>
              <a:rPr lang="ja-JP" altLang="en-US" sz="1200" b="1" dirty="0"/>
              <a:t>テクノロジー</a:t>
            </a:r>
            <a:r>
              <a:rPr kumimoji="1" lang="ja-JP" altLang="en-US" sz="1200" b="1" dirty="0"/>
              <a:t>人材数</a:t>
            </a:r>
            <a:endParaRPr kumimoji="1" lang="en-US" altLang="ja-JP" sz="1200" b="1" dirty="0"/>
          </a:p>
          <a:p>
            <a:r>
              <a:rPr kumimoji="1" lang="en-US" altLang="ja-JP" sz="800" dirty="0"/>
              <a:t>※</a:t>
            </a:r>
            <a:r>
              <a:rPr kumimoji="1" lang="ja-JP" altLang="en-US" sz="800" dirty="0"/>
              <a:t>スポーツ</a:t>
            </a:r>
            <a:r>
              <a:rPr kumimoji="1" lang="en-US" altLang="ja-JP" sz="800" dirty="0"/>
              <a:t>DX</a:t>
            </a:r>
            <a:r>
              <a:rPr kumimoji="1" lang="ja-JP" altLang="en-US" sz="800" dirty="0"/>
              <a:t>人材活用促進事業の</a:t>
            </a:r>
            <a:endParaRPr kumimoji="1" lang="en-US" altLang="ja-JP" sz="800" dirty="0"/>
          </a:p>
          <a:p>
            <a:r>
              <a:rPr lang="ja-JP" altLang="en-US" sz="800" dirty="0"/>
              <a:t>　</a:t>
            </a:r>
            <a:r>
              <a:rPr kumimoji="1" lang="ja-JP" altLang="en-US" sz="800" dirty="0"/>
              <a:t>報告書を参照の上、概数を記載</a:t>
            </a:r>
            <a:endParaRPr kumimoji="1" lang="en-US" altLang="ja-JP" sz="800" dirty="0"/>
          </a:p>
          <a:p>
            <a:r>
              <a:rPr lang="ja-JP" altLang="en-US" sz="800" dirty="0"/>
              <a:t>　</a:t>
            </a:r>
            <a:r>
              <a:rPr kumimoji="1" lang="ja-JP" altLang="en-US" sz="800" dirty="0"/>
              <a:t>すること（次頁参照）</a:t>
            </a:r>
            <a:endParaRPr kumimoji="1" lang="en-US" altLang="ja-JP" sz="1200" b="1" dirty="0"/>
          </a:p>
        </p:txBody>
      </p:sp>
      <p:sp>
        <p:nvSpPr>
          <p:cNvPr id="23" name="正方形/長方形 22">
            <a:extLst>
              <a:ext uri="{FF2B5EF4-FFF2-40B4-BE49-F238E27FC236}">
                <a16:creationId xmlns:a16="http://schemas.microsoft.com/office/drawing/2014/main" id="{DCC69C04-2EFC-BFB4-A148-4D11321A3399}"/>
              </a:ext>
            </a:extLst>
          </p:cNvPr>
          <p:cNvSpPr/>
          <p:nvPr/>
        </p:nvSpPr>
        <p:spPr>
          <a:xfrm>
            <a:off x="1424161" y="4204699"/>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テクノロジー活用</a:t>
            </a:r>
            <a:endParaRPr kumimoji="1" lang="en-US" altLang="ja-JP" sz="1200" b="1" dirty="0"/>
          </a:p>
          <a:p>
            <a:pPr algn="ctr"/>
            <a:r>
              <a:rPr kumimoji="1" lang="ja-JP" altLang="en-US" sz="1200" b="1" dirty="0"/>
              <a:t>予算規模</a:t>
            </a:r>
            <a:r>
              <a:rPr kumimoji="1" lang="en-US" altLang="ja-JP" sz="1200" b="1" dirty="0"/>
              <a:t>*</a:t>
            </a:r>
          </a:p>
        </p:txBody>
      </p:sp>
      <p:sp>
        <p:nvSpPr>
          <p:cNvPr id="11" name="正方形/長方形 10">
            <a:extLst>
              <a:ext uri="{FF2B5EF4-FFF2-40B4-BE49-F238E27FC236}">
                <a16:creationId xmlns:a16="http://schemas.microsoft.com/office/drawing/2014/main" id="{B3227718-053B-F235-5543-99CC1F0A8557}"/>
              </a:ext>
            </a:extLst>
          </p:cNvPr>
          <p:cNvSpPr/>
          <p:nvPr/>
        </p:nvSpPr>
        <p:spPr>
          <a:xfrm>
            <a:off x="3224808" y="1114950"/>
            <a:ext cx="6480204"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リーグ　／　クラブ　</a:t>
            </a:r>
            <a:r>
              <a:rPr kumimoji="1" lang="ja-JP" altLang="en-US" sz="1200" b="1"/>
              <a:t>／　競技団体</a:t>
            </a:r>
            <a:endParaRPr kumimoji="1" lang="ja-JP" altLang="en-US" sz="1200" b="1" dirty="0"/>
          </a:p>
        </p:txBody>
      </p:sp>
      <p:sp>
        <p:nvSpPr>
          <p:cNvPr id="13" name="正方形/長方形 12">
            <a:extLst>
              <a:ext uri="{FF2B5EF4-FFF2-40B4-BE49-F238E27FC236}">
                <a16:creationId xmlns:a16="http://schemas.microsoft.com/office/drawing/2014/main" id="{4F104FC2-97A5-F697-9A53-B2EDA1F35897}"/>
              </a:ext>
            </a:extLst>
          </p:cNvPr>
          <p:cNvSpPr/>
          <p:nvPr/>
        </p:nvSpPr>
        <p:spPr>
          <a:xfrm>
            <a:off x="3224808" y="1573182"/>
            <a:ext cx="6480203"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16" name="正方形/長方形 15">
            <a:extLst>
              <a:ext uri="{FF2B5EF4-FFF2-40B4-BE49-F238E27FC236}">
                <a16:creationId xmlns:a16="http://schemas.microsoft.com/office/drawing/2014/main" id="{A0AA7CB8-1899-0D0B-776D-8714160A17FD}"/>
              </a:ext>
            </a:extLst>
          </p:cNvPr>
          <p:cNvSpPr/>
          <p:nvPr/>
        </p:nvSpPr>
        <p:spPr>
          <a:xfrm>
            <a:off x="3224808" y="2031415"/>
            <a:ext cx="6480203"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18" name="正方形/長方形 17">
            <a:extLst>
              <a:ext uri="{FF2B5EF4-FFF2-40B4-BE49-F238E27FC236}">
                <a16:creationId xmlns:a16="http://schemas.microsoft.com/office/drawing/2014/main" id="{96121A1D-E113-63AC-41A0-84474E60F827}"/>
              </a:ext>
            </a:extLst>
          </p:cNvPr>
          <p:cNvSpPr/>
          <p:nvPr/>
        </p:nvSpPr>
        <p:spPr>
          <a:xfrm>
            <a:off x="3224808" y="2489581"/>
            <a:ext cx="6480202"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dirty="0"/>
              <a:t>円</a:t>
            </a:r>
          </a:p>
        </p:txBody>
      </p:sp>
      <p:sp>
        <p:nvSpPr>
          <p:cNvPr id="20" name="正方形/長方形 19">
            <a:extLst>
              <a:ext uri="{FF2B5EF4-FFF2-40B4-BE49-F238E27FC236}">
                <a16:creationId xmlns:a16="http://schemas.microsoft.com/office/drawing/2014/main" id="{0332F5BF-6163-2B48-8169-2FA6C5B659E3}"/>
              </a:ext>
            </a:extLst>
          </p:cNvPr>
          <p:cNvSpPr/>
          <p:nvPr/>
        </p:nvSpPr>
        <p:spPr>
          <a:xfrm>
            <a:off x="3224808" y="2947746"/>
            <a:ext cx="6480201"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lang="ja-JP" altLang="en-US" sz="1000" dirty="0"/>
              <a:t>名</a:t>
            </a:r>
            <a:endParaRPr kumimoji="1" lang="ja-JP" altLang="en-US" sz="1000" dirty="0"/>
          </a:p>
        </p:txBody>
      </p:sp>
      <p:sp>
        <p:nvSpPr>
          <p:cNvPr id="24" name="正方形/長方形 23">
            <a:extLst>
              <a:ext uri="{FF2B5EF4-FFF2-40B4-BE49-F238E27FC236}">
                <a16:creationId xmlns:a16="http://schemas.microsoft.com/office/drawing/2014/main" id="{00B05ED8-4E1B-D3F5-F1B0-5FD55021B485}"/>
              </a:ext>
            </a:extLst>
          </p:cNvPr>
          <p:cNvSpPr/>
          <p:nvPr/>
        </p:nvSpPr>
        <p:spPr>
          <a:xfrm>
            <a:off x="3224807" y="4205013"/>
            <a:ext cx="6480205"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dirty="0"/>
              <a:t>円程度</a:t>
            </a:r>
          </a:p>
        </p:txBody>
      </p:sp>
      <p:sp>
        <p:nvSpPr>
          <p:cNvPr id="22" name="正方形/長方形 21">
            <a:extLst>
              <a:ext uri="{FF2B5EF4-FFF2-40B4-BE49-F238E27FC236}">
                <a16:creationId xmlns:a16="http://schemas.microsoft.com/office/drawing/2014/main" id="{0A3B992D-4728-E5F9-1AE4-E966A6BF1C4F}"/>
              </a:ext>
            </a:extLst>
          </p:cNvPr>
          <p:cNvSpPr/>
          <p:nvPr/>
        </p:nvSpPr>
        <p:spPr>
          <a:xfrm>
            <a:off x="4650285" y="3405979"/>
            <a:ext cx="1814400" cy="400639"/>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dirty="0"/>
              <a:t>名程度</a:t>
            </a:r>
          </a:p>
        </p:txBody>
      </p:sp>
      <p:sp>
        <p:nvSpPr>
          <p:cNvPr id="46" name="正方形/長方形 45">
            <a:extLst>
              <a:ext uri="{FF2B5EF4-FFF2-40B4-BE49-F238E27FC236}">
                <a16:creationId xmlns:a16="http://schemas.microsoft.com/office/drawing/2014/main" id="{431EAD28-BB99-5B8B-A5A5-9DDD888CEA2C}"/>
              </a:ext>
            </a:extLst>
          </p:cNvPr>
          <p:cNvSpPr/>
          <p:nvPr/>
        </p:nvSpPr>
        <p:spPr>
          <a:xfrm>
            <a:off x="3224808" y="3405979"/>
            <a:ext cx="1425478" cy="397767"/>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dirty="0"/>
              <a:t>戦略人材</a:t>
            </a:r>
          </a:p>
        </p:txBody>
      </p:sp>
      <p:sp>
        <p:nvSpPr>
          <p:cNvPr id="47" name="正方形/長方形 46">
            <a:extLst>
              <a:ext uri="{FF2B5EF4-FFF2-40B4-BE49-F238E27FC236}">
                <a16:creationId xmlns:a16="http://schemas.microsoft.com/office/drawing/2014/main" id="{8C41D1E5-694F-DFE9-F5B1-3712A2DEA842}"/>
              </a:ext>
            </a:extLst>
          </p:cNvPr>
          <p:cNvSpPr/>
          <p:nvPr/>
        </p:nvSpPr>
        <p:spPr>
          <a:xfrm>
            <a:off x="3224808" y="3806618"/>
            <a:ext cx="1425478" cy="397767"/>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dirty="0"/>
              <a:t>データ人材</a:t>
            </a:r>
          </a:p>
        </p:txBody>
      </p:sp>
      <p:grpSp>
        <p:nvGrpSpPr>
          <p:cNvPr id="54" name="グループ化 53">
            <a:extLst>
              <a:ext uri="{FF2B5EF4-FFF2-40B4-BE49-F238E27FC236}">
                <a16:creationId xmlns:a16="http://schemas.microsoft.com/office/drawing/2014/main" id="{5588FBF4-DFAD-E8D5-404A-7B7718D6BC0E}"/>
              </a:ext>
            </a:extLst>
          </p:cNvPr>
          <p:cNvGrpSpPr/>
          <p:nvPr/>
        </p:nvGrpSpPr>
        <p:grpSpPr>
          <a:xfrm>
            <a:off x="6465133" y="3405979"/>
            <a:ext cx="3239876" cy="798406"/>
            <a:chOff x="6360858" y="3405979"/>
            <a:chExt cx="3239876" cy="798406"/>
          </a:xfrm>
        </p:grpSpPr>
        <p:sp>
          <p:nvSpPr>
            <p:cNvPr id="48" name="正方形/長方形 47">
              <a:extLst>
                <a:ext uri="{FF2B5EF4-FFF2-40B4-BE49-F238E27FC236}">
                  <a16:creationId xmlns:a16="http://schemas.microsoft.com/office/drawing/2014/main" id="{D5B4AB55-2141-0D53-1B38-C8906722DFF7}"/>
                </a:ext>
              </a:extLst>
            </p:cNvPr>
            <p:cNvSpPr/>
            <p:nvPr/>
          </p:nvSpPr>
          <p:spPr>
            <a:xfrm>
              <a:off x="6360858" y="3405979"/>
              <a:ext cx="1425478" cy="397767"/>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100" dirty="0"/>
                <a:t>DX</a:t>
              </a:r>
              <a:r>
                <a:rPr kumimoji="1" lang="ja-JP" altLang="en-US" sz="1100" dirty="0"/>
                <a:t>開発人材</a:t>
              </a:r>
            </a:p>
          </p:txBody>
        </p:sp>
        <p:sp>
          <p:nvSpPr>
            <p:cNvPr id="51" name="正方形/長方形 50">
              <a:extLst>
                <a:ext uri="{FF2B5EF4-FFF2-40B4-BE49-F238E27FC236}">
                  <a16:creationId xmlns:a16="http://schemas.microsoft.com/office/drawing/2014/main" id="{86E6C673-CF05-974B-E61F-29A4057ECC3F}"/>
                </a:ext>
              </a:extLst>
            </p:cNvPr>
            <p:cNvSpPr/>
            <p:nvPr/>
          </p:nvSpPr>
          <p:spPr>
            <a:xfrm>
              <a:off x="7786334" y="3405979"/>
              <a:ext cx="1814400" cy="400639"/>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a:t>名程度</a:t>
              </a:r>
              <a:endParaRPr kumimoji="1" lang="ja-JP" altLang="en-US" sz="1000" dirty="0"/>
            </a:p>
          </p:txBody>
        </p:sp>
        <p:sp>
          <p:nvSpPr>
            <p:cNvPr id="50" name="正方形/長方形 49">
              <a:extLst>
                <a:ext uri="{FF2B5EF4-FFF2-40B4-BE49-F238E27FC236}">
                  <a16:creationId xmlns:a16="http://schemas.microsoft.com/office/drawing/2014/main" id="{7B382E38-E1F0-357E-6DBE-75BC114AB594}"/>
                </a:ext>
              </a:extLst>
            </p:cNvPr>
            <p:cNvSpPr/>
            <p:nvPr/>
          </p:nvSpPr>
          <p:spPr>
            <a:xfrm>
              <a:off x="7786334" y="3803746"/>
              <a:ext cx="1814400" cy="400639"/>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a:t>名程度</a:t>
              </a:r>
              <a:endParaRPr kumimoji="1" lang="ja-JP" altLang="en-US" sz="1000" dirty="0"/>
            </a:p>
          </p:txBody>
        </p:sp>
        <p:sp>
          <p:nvSpPr>
            <p:cNvPr id="49" name="正方形/長方形 48">
              <a:extLst>
                <a:ext uri="{FF2B5EF4-FFF2-40B4-BE49-F238E27FC236}">
                  <a16:creationId xmlns:a16="http://schemas.microsoft.com/office/drawing/2014/main" id="{9E60D9CC-C5F8-0543-B410-E6717DFEBBB4}"/>
                </a:ext>
              </a:extLst>
            </p:cNvPr>
            <p:cNvSpPr/>
            <p:nvPr/>
          </p:nvSpPr>
          <p:spPr>
            <a:xfrm>
              <a:off x="6360858" y="3806618"/>
              <a:ext cx="1425478" cy="397767"/>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dirty="0"/>
                <a:t>既存</a:t>
              </a:r>
              <a:r>
                <a:rPr lang="en-US" altLang="ja-JP" sz="1100" dirty="0"/>
                <a:t>IT</a:t>
              </a:r>
              <a:r>
                <a:rPr kumimoji="1" lang="ja-JP" altLang="en-US" sz="1100" dirty="0"/>
                <a:t>人材</a:t>
              </a:r>
            </a:p>
          </p:txBody>
        </p:sp>
      </p:grpSp>
      <p:sp>
        <p:nvSpPr>
          <p:cNvPr id="52" name="正方形/長方形 51">
            <a:extLst>
              <a:ext uri="{FF2B5EF4-FFF2-40B4-BE49-F238E27FC236}">
                <a16:creationId xmlns:a16="http://schemas.microsoft.com/office/drawing/2014/main" id="{ED451598-B3C6-37C8-EB8D-E990D4605406}"/>
              </a:ext>
            </a:extLst>
          </p:cNvPr>
          <p:cNvSpPr/>
          <p:nvPr/>
        </p:nvSpPr>
        <p:spPr>
          <a:xfrm>
            <a:off x="4650285" y="3803746"/>
            <a:ext cx="1814400" cy="400639"/>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a:t>名程度</a:t>
            </a:r>
            <a:endParaRPr kumimoji="1" lang="ja-JP" altLang="en-US" sz="1000" dirty="0"/>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505950"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①　基本情報</a:t>
            </a:r>
          </a:p>
        </p:txBody>
      </p:sp>
      <p:sp>
        <p:nvSpPr>
          <p:cNvPr id="4" name="テキスト ボックス 3">
            <a:extLst>
              <a:ext uri="{FF2B5EF4-FFF2-40B4-BE49-F238E27FC236}">
                <a16:creationId xmlns:a16="http://schemas.microsoft.com/office/drawing/2014/main" id="{78EC0258-F6AF-B137-314B-A85F593CFE01}"/>
              </a:ext>
            </a:extLst>
          </p:cNvPr>
          <p:cNvSpPr txBox="1"/>
          <p:nvPr/>
        </p:nvSpPr>
        <p:spPr>
          <a:xfrm>
            <a:off x="2937260" y="4653136"/>
            <a:ext cx="6768268" cy="215444"/>
          </a:xfrm>
          <a:prstGeom prst="rect">
            <a:avLst/>
          </a:prstGeom>
          <a:noFill/>
        </p:spPr>
        <p:txBody>
          <a:bodyPr wrap="square">
            <a:spAutoFit/>
          </a:bodyPr>
          <a:lstStyle/>
          <a:p>
            <a:r>
              <a:rPr lang="en-US" altLang="ja-JP" sz="800" dirty="0">
                <a:solidFill>
                  <a:schemeClr val="accent6"/>
                </a:solidFill>
              </a:rPr>
              <a:t>*</a:t>
            </a:r>
            <a:r>
              <a:rPr lang="ja-JP" altLang="en-US" sz="800" dirty="0">
                <a:solidFill>
                  <a:schemeClr val="accent6"/>
                </a:solidFill>
              </a:rPr>
              <a:t>直近会計年度の</a:t>
            </a:r>
            <a:r>
              <a:rPr lang="en-US" altLang="ja-JP" sz="800" dirty="0">
                <a:solidFill>
                  <a:schemeClr val="accent6"/>
                </a:solidFill>
              </a:rPr>
              <a:t>IT</a:t>
            </a:r>
            <a:r>
              <a:rPr lang="ja-JP" altLang="en-US" sz="800" dirty="0">
                <a:solidFill>
                  <a:schemeClr val="accent6"/>
                </a:solidFill>
              </a:rPr>
              <a:t>投資額を記載。</a:t>
            </a:r>
            <a:r>
              <a:rPr kumimoji="1" lang="ja-JP" altLang="en-US" sz="800" kern="1200" dirty="0">
                <a:solidFill>
                  <a:schemeClr val="accent6"/>
                </a:solidFill>
                <a:effectLst/>
                <a:latin typeface="+mn-lt"/>
                <a:ea typeface="+mn-ea"/>
                <a:cs typeface="+mn-cs"/>
              </a:rPr>
              <a:t>システムやテクノロジーの開発・維持・管理に対する支出や</a:t>
            </a:r>
            <a:r>
              <a:rPr kumimoji="1" lang="en-US" altLang="ja-JP" sz="800" kern="1200" dirty="0">
                <a:solidFill>
                  <a:schemeClr val="accent6"/>
                </a:solidFill>
                <a:effectLst/>
                <a:latin typeface="+mn-lt"/>
                <a:ea typeface="+mn-ea"/>
                <a:cs typeface="+mn-cs"/>
              </a:rPr>
              <a:t>SaaS</a:t>
            </a:r>
            <a:r>
              <a:rPr kumimoji="1" lang="ja-JP" altLang="en-US" sz="800" kern="1200" dirty="0">
                <a:solidFill>
                  <a:schemeClr val="accent6"/>
                </a:solidFill>
                <a:effectLst/>
                <a:latin typeface="+mn-lt"/>
                <a:ea typeface="+mn-ea"/>
                <a:cs typeface="+mn-cs"/>
              </a:rPr>
              <a:t>の利用料等。減価償却費・社内人件費は含まない。</a:t>
            </a:r>
            <a:endParaRPr lang="ja-JP" altLang="en-US" sz="800" dirty="0"/>
          </a:p>
        </p:txBody>
      </p:sp>
      <p:sp>
        <p:nvSpPr>
          <p:cNvPr id="41" name="正方形/長方形 40">
            <a:extLst>
              <a:ext uri="{FF2B5EF4-FFF2-40B4-BE49-F238E27FC236}">
                <a16:creationId xmlns:a16="http://schemas.microsoft.com/office/drawing/2014/main" id="{7C958927-919F-B84D-5E6A-7576F4C2891C}"/>
              </a:ext>
            </a:extLst>
          </p:cNvPr>
          <p:cNvSpPr/>
          <p:nvPr/>
        </p:nvSpPr>
        <p:spPr>
          <a:xfrm>
            <a:off x="3224808" y="5867025"/>
            <a:ext cx="936104" cy="458233"/>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dirty="0"/>
              <a:t>電話番号</a:t>
            </a:r>
            <a:endParaRPr kumimoji="1" lang="en-US" altLang="ja-JP" sz="1100" dirty="0"/>
          </a:p>
        </p:txBody>
      </p:sp>
      <p:sp>
        <p:nvSpPr>
          <p:cNvPr id="43" name="正方形/長方形 42">
            <a:extLst>
              <a:ext uri="{FF2B5EF4-FFF2-40B4-BE49-F238E27FC236}">
                <a16:creationId xmlns:a16="http://schemas.microsoft.com/office/drawing/2014/main" id="{71710ED5-9325-7172-5210-5DE3F0EB5287}"/>
              </a:ext>
            </a:extLst>
          </p:cNvPr>
          <p:cNvSpPr/>
          <p:nvPr/>
        </p:nvSpPr>
        <p:spPr>
          <a:xfrm>
            <a:off x="4160911" y="5863717"/>
            <a:ext cx="2304000" cy="461542"/>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kumimoji="1" lang="ja-JP" altLang="en-US" sz="1000" dirty="0"/>
          </a:p>
        </p:txBody>
      </p:sp>
      <p:sp>
        <p:nvSpPr>
          <p:cNvPr id="44" name="正方形/長方形 43">
            <a:extLst>
              <a:ext uri="{FF2B5EF4-FFF2-40B4-BE49-F238E27FC236}">
                <a16:creationId xmlns:a16="http://schemas.microsoft.com/office/drawing/2014/main" id="{C71C16E7-13A7-566E-2304-8CF0D00CF5B2}"/>
              </a:ext>
            </a:extLst>
          </p:cNvPr>
          <p:cNvSpPr/>
          <p:nvPr/>
        </p:nvSpPr>
        <p:spPr>
          <a:xfrm>
            <a:off x="6464910" y="5867025"/>
            <a:ext cx="936104" cy="458233"/>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dirty="0"/>
              <a:t>メールアドレス</a:t>
            </a:r>
            <a:endParaRPr kumimoji="1" lang="ja-JP" altLang="en-US" sz="1100" dirty="0"/>
          </a:p>
        </p:txBody>
      </p:sp>
      <p:sp>
        <p:nvSpPr>
          <p:cNvPr id="45" name="正方形/長方形 44">
            <a:extLst>
              <a:ext uri="{FF2B5EF4-FFF2-40B4-BE49-F238E27FC236}">
                <a16:creationId xmlns:a16="http://schemas.microsoft.com/office/drawing/2014/main" id="{FFF92378-DE54-5E88-E01F-D8F1B76CA9BA}"/>
              </a:ext>
            </a:extLst>
          </p:cNvPr>
          <p:cNvSpPr/>
          <p:nvPr/>
        </p:nvSpPr>
        <p:spPr>
          <a:xfrm>
            <a:off x="7401013" y="5863717"/>
            <a:ext cx="2304000" cy="461542"/>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kumimoji="1" lang="ja-JP" altLang="en-US" sz="1000" dirty="0"/>
          </a:p>
        </p:txBody>
      </p:sp>
      <p:sp>
        <p:nvSpPr>
          <p:cNvPr id="34" name="正方形/長方形 33">
            <a:extLst>
              <a:ext uri="{FF2B5EF4-FFF2-40B4-BE49-F238E27FC236}">
                <a16:creationId xmlns:a16="http://schemas.microsoft.com/office/drawing/2014/main" id="{384FA1F5-1F95-037F-743E-46C4CDBEECB8}"/>
              </a:ext>
            </a:extLst>
          </p:cNvPr>
          <p:cNvSpPr/>
          <p:nvPr/>
        </p:nvSpPr>
        <p:spPr>
          <a:xfrm>
            <a:off x="3224808" y="5409488"/>
            <a:ext cx="6480208"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Tree>
    <p:extLst>
      <p:ext uri="{BB962C8B-B14F-4D97-AF65-F5344CB8AC3E}">
        <p14:creationId xmlns:p14="http://schemas.microsoft.com/office/powerpoint/2010/main" val="344008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1470727-1AF3-FE9F-A397-C41837F90999}"/>
              </a:ext>
            </a:extLst>
          </p:cNvPr>
          <p:cNvPicPr>
            <a:picLocks noChangeAspect="1"/>
          </p:cNvPicPr>
          <p:nvPr/>
        </p:nvPicPr>
        <p:blipFill rotWithShape="1">
          <a:blip r:embed="rId2"/>
          <a:srcRect l="30106"/>
          <a:stretch/>
        </p:blipFill>
        <p:spPr>
          <a:xfrm>
            <a:off x="1352988" y="1218112"/>
            <a:ext cx="7208555" cy="5242716"/>
          </a:xfrm>
          <a:prstGeom prst="rect">
            <a:avLst/>
          </a:prstGeom>
        </p:spPr>
      </p:pic>
      <p:sp>
        <p:nvSpPr>
          <p:cNvPr id="3" name="正方形/長方形 2">
            <a:extLst>
              <a:ext uri="{FF2B5EF4-FFF2-40B4-BE49-F238E27FC236}">
                <a16:creationId xmlns:a16="http://schemas.microsoft.com/office/drawing/2014/main" id="{CFFD547D-2C53-53FF-83AE-FBB32CE7E22A}"/>
              </a:ext>
            </a:extLst>
          </p:cNvPr>
          <p:cNvSpPr/>
          <p:nvPr/>
        </p:nvSpPr>
        <p:spPr>
          <a:xfrm>
            <a:off x="200025" y="155081"/>
            <a:ext cx="9296885" cy="365585"/>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（参考）　</a:t>
            </a:r>
            <a:r>
              <a:rPr lang="ja-JP" altLang="en-US" sz="1200" b="1" dirty="0">
                <a:solidFill>
                  <a:schemeClr val="bg1"/>
                </a:solidFill>
              </a:rPr>
              <a:t>テクノロジー</a:t>
            </a:r>
            <a:r>
              <a:rPr kumimoji="1" lang="ja-JP" altLang="en-US" sz="1200" b="1" dirty="0">
                <a:solidFill>
                  <a:schemeClr val="bg1"/>
                </a:solidFill>
              </a:rPr>
              <a:t>人材に求められるスキル要件（スポーツ</a:t>
            </a:r>
            <a:r>
              <a:rPr kumimoji="1" lang="en-US" altLang="ja-JP" sz="1200" b="1" dirty="0">
                <a:solidFill>
                  <a:schemeClr val="bg1"/>
                </a:solidFill>
              </a:rPr>
              <a:t>DX</a:t>
            </a:r>
            <a:r>
              <a:rPr kumimoji="1" lang="ja-JP" altLang="en-US" sz="1200" b="1" dirty="0">
                <a:solidFill>
                  <a:schemeClr val="bg1"/>
                </a:solidFill>
              </a:rPr>
              <a:t>人材活用促進事業 報告書より抜粋）</a:t>
            </a:r>
          </a:p>
        </p:txBody>
      </p:sp>
      <p:sp>
        <p:nvSpPr>
          <p:cNvPr id="5" name="正方形/長方形 4">
            <a:extLst>
              <a:ext uri="{FF2B5EF4-FFF2-40B4-BE49-F238E27FC236}">
                <a16:creationId xmlns:a16="http://schemas.microsoft.com/office/drawing/2014/main" id="{9D81DA5B-798E-0B0C-44C8-B9D0C05DD926}"/>
              </a:ext>
            </a:extLst>
          </p:cNvPr>
          <p:cNvSpPr/>
          <p:nvPr/>
        </p:nvSpPr>
        <p:spPr>
          <a:xfrm>
            <a:off x="648996" y="1484784"/>
            <a:ext cx="360040" cy="4392488"/>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84E921A-5CE4-BED5-430F-A86BC9F9F851}"/>
              </a:ext>
            </a:extLst>
          </p:cNvPr>
          <p:cNvSpPr/>
          <p:nvPr/>
        </p:nvSpPr>
        <p:spPr>
          <a:xfrm>
            <a:off x="200025" y="620688"/>
            <a:ext cx="9505950" cy="52541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kumimoji="1" lang="ja-JP" altLang="en-US" sz="1200" dirty="0"/>
              <a:t>戦略人材／</a:t>
            </a:r>
            <a:r>
              <a:rPr kumimoji="1" lang="en-US" altLang="ja-JP" sz="1200" dirty="0"/>
              <a:t>DX</a:t>
            </a:r>
            <a:r>
              <a:rPr kumimoji="1" lang="ja-JP" altLang="en-US" sz="1200" dirty="0"/>
              <a:t>開発人材／データ人材／既存</a:t>
            </a:r>
            <a:r>
              <a:rPr kumimoji="1" lang="en-US" altLang="ja-JP" sz="1200" dirty="0"/>
              <a:t>IT</a:t>
            </a:r>
            <a:r>
              <a:rPr kumimoji="1" lang="ja-JP" altLang="en-US" sz="1200" dirty="0"/>
              <a:t>人材の定義は以下の通りです。</a:t>
            </a:r>
            <a:endParaRPr kumimoji="1" lang="en-US" altLang="ja-JP" sz="1200" dirty="0"/>
          </a:p>
          <a:p>
            <a:pPr marL="285750" indent="-285750">
              <a:buFont typeface="Arial" panose="020B0604020202020204" pitchFamily="34" charset="0"/>
              <a:buChar char="•"/>
            </a:pPr>
            <a:r>
              <a:rPr kumimoji="1" lang="ja-JP" altLang="en-US" sz="1200" dirty="0"/>
              <a:t>次頁により詳細な</a:t>
            </a:r>
            <a:r>
              <a:rPr lang="ja-JP" altLang="en-US" sz="1200" dirty="0"/>
              <a:t>テクノロジー</a:t>
            </a:r>
            <a:r>
              <a:rPr kumimoji="1" lang="ja-JP" altLang="en-US" sz="1200" dirty="0"/>
              <a:t>人材のイメージを記載しているので、合わせてご参照ください</a:t>
            </a:r>
          </a:p>
        </p:txBody>
      </p:sp>
      <p:sp>
        <p:nvSpPr>
          <p:cNvPr id="4" name="正方形/長方形 3">
            <a:extLst>
              <a:ext uri="{FF2B5EF4-FFF2-40B4-BE49-F238E27FC236}">
                <a16:creationId xmlns:a16="http://schemas.microsoft.com/office/drawing/2014/main" id="{0792D2FF-5DF9-3BA3-F424-C7C5829B1C01}"/>
              </a:ext>
            </a:extLst>
          </p:cNvPr>
          <p:cNvSpPr/>
          <p:nvPr/>
        </p:nvSpPr>
        <p:spPr>
          <a:xfrm>
            <a:off x="1344457" y="1260303"/>
            <a:ext cx="1880351" cy="22039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accent1"/>
                </a:solidFill>
              </a:rPr>
              <a:t>テクノロジー人材</a:t>
            </a:r>
          </a:p>
        </p:txBody>
      </p:sp>
    </p:spTree>
    <p:extLst>
      <p:ext uri="{BB962C8B-B14F-4D97-AF65-F5344CB8AC3E}">
        <p14:creationId xmlns:p14="http://schemas.microsoft.com/office/powerpoint/2010/main" val="84089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FAE2006-56EC-0C1C-8F58-EF1E5B4160C3}"/>
              </a:ext>
            </a:extLst>
          </p:cNvPr>
          <p:cNvGrpSpPr/>
          <p:nvPr/>
        </p:nvGrpSpPr>
        <p:grpSpPr>
          <a:xfrm>
            <a:off x="153571" y="1358064"/>
            <a:ext cx="9656349" cy="4852306"/>
            <a:chOff x="153571" y="1678191"/>
            <a:chExt cx="9656349" cy="5060340"/>
          </a:xfrm>
        </p:grpSpPr>
        <p:sp>
          <p:nvSpPr>
            <p:cNvPr id="4" name="正方形/長方形 3">
              <a:extLst>
                <a:ext uri="{FF2B5EF4-FFF2-40B4-BE49-F238E27FC236}">
                  <a16:creationId xmlns:a16="http://schemas.microsoft.com/office/drawing/2014/main" id="{15BEF2D4-E013-6CA8-9EFB-03D1EE5FB3C2}"/>
                </a:ext>
              </a:extLst>
            </p:cNvPr>
            <p:cNvSpPr/>
            <p:nvPr/>
          </p:nvSpPr>
          <p:spPr>
            <a:xfrm>
              <a:off x="5032399" y="1698465"/>
              <a:ext cx="4713706" cy="2562475"/>
            </a:xfrm>
            <a:prstGeom prst="rect">
              <a:avLst/>
            </a:prstGeom>
            <a:solidFill>
              <a:schemeClr val="accent5">
                <a:lumMod val="20000"/>
                <a:lumOff val="80000"/>
              </a:schemeClr>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pPr algn="ctr"/>
              <a:endParaRPr kumimoji="1" lang="ja-JP" altLang="en-US" sz="1400" b="1" dirty="0">
                <a:solidFill>
                  <a:schemeClr val="accent5"/>
                </a:solidFill>
              </a:endParaRPr>
            </a:p>
          </p:txBody>
        </p:sp>
        <p:sp>
          <p:nvSpPr>
            <p:cNvPr id="5" name="正方形/長方形 4">
              <a:extLst>
                <a:ext uri="{FF2B5EF4-FFF2-40B4-BE49-F238E27FC236}">
                  <a16:creationId xmlns:a16="http://schemas.microsoft.com/office/drawing/2014/main" id="{7D3CDA9D-A97C-DB11-372A-FDC4A199D2F0}"/>
                </a:ext>
              </a:extLst>
            </p:cNvPr>
            <p:cNvSpPr/>
            <p:nvPr/>
          </p:nvSpPr>
          <p:spPr>
            <a:xfrm>
              <a:off x="205297" y="1698466"/>
              <a:ext cx="9540808" cy="1323641"/>
            </a:xfrm>
            <a:prstGeom prst="rect">
              <a:avLst/>
            </a:prstGeom>
            <a:solidFill>
              <a:schemeClr val="accent5">
                <a:lumMod val="20000"/>
                <a:lumOff val="80000"/>
              </a:schemeClr>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endParaRPr kumimoji="1" lang="ja-JP" altLang="en-US" sz="1050" b="1" dirty="0">
                <a:solidFill>
                  <a:schemeClr val="accent5"/>
                </a:solidFill>
              </a:endParaRPr>
            </a:p>
          </p:txBody>
        </p:sp>
        <p:sp>
          <p:nvSpPr>
            <p:cNvPr id="6" name="正方形/長方形 5">
              <a:extLst>
                <a:ext uri="{FF2B5EF4-FFF2-40B4-BE49-F238E27FC236}">
                  <a16:creationId xmlns:a16="http://schemas.microsoft.com/office/drawing/2014/main" id="{C4233317-FA0F-EF3B-5F5F-BF72D8195A32}"/>
                </a:ext>
              </a:extLst>
            </p:cNvPr>
            <p:cNvSpPr/>
            <p:nvPr/>
          </p:nvSpPr>
          <p:spPr>
            <a:xfrm>
              <a:off x="179267" y="3042398"/>
              <a:ext cx="4752527" cy="2523995"/>
            </a:xfrm>
            <a:prstGeom prst="rect">
              <a:avLst/>
            </a:prstGeom>
            <a:solidFill>
              <a:srgbClr val="E9F4FB"/>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endParaRPr kumimoji="1" lang="ja-JP" altLang="en-US" sz="1050" b="1" dirty="0">
                <a:solidFill>
                  <a:schemeClr val="accent3"/>
                </a:solidFill>
              </a:endParaRPr>
            </a:p>
          </p:txBody>
        </p:sp>
        <p:sp>
          <p:nvSpPr>
            <p:cNvPr id="7" name="正方形/長方形 6">
              <a:extLst>
                <a:ext uri="{FF2B5EF4-FFF2-40B4-BE49-F238E27FC236}">
                  <a16:creationId xmlns:a16="http://schemas.microsoft.com/office/drawing/2014/main" id="{EFA1F18C-FD8C-ACBA-7982-825EBB35C096}"/>
                </a:ext>
              </a:extLst>
            </p:cNvPr>
            <p:cNvSpPr/>
            <p:nvPr/>
          </p:nvSpPr>
          <p:spPr>
            <a:xfrm>
              <a:off x="179266" y="5613251"/>
              <a:ext cx="4752528" cy="1125280"/>
            </a:xfrm>
            <a:prstGeom prst="rect">
              <a:avLst/>
            </a:prstGeom>
            <a:solidFill>
              <a:srgbClr val="E9F4FB"/>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pPr algn="ctr"/>
              <a:endParaRPr kumimoji="1" lang="ja-JP" altLang="en-US" sz="1200" b="1" dirty="0">
                <a:solidFill>
                  <a:schemeClr val="accent3"/>
                </a:solidFill>
              </a:endParaRPr>
            </a:p>
          </p:txBody>
        </p:sp>
        <p:sp>
          <p:nvSpPr>
            <p:cNvPr id="8" name="正方形/長方形 7">
              <a:extLst>
                <a:ext uri="{FF2B5EF4-FFF2-40B4-BE49-F238E27FC236}">
                  <a16:creationId xmlns:a16="http://schemas.microsoft.com/office/drawing/2014/main" id="{80CB32C7-7B8A-E920-5BFE-5A8A427A9FCF}"/>
                </a:ext>
              </a:extLst>
            </p:cNvPr>
            <p:cNvSpPr/>
            <p:nvPr/>
          </p:nvSpPr>
          <p:spPr>
            <a:xfrm>
              <a:off x="5032399" y="4297849"/>
              <a:ext cx="4713706" cy="2440682"/>
            </a:xfrm>
            <a:prstGeom prst="rect">
              <a:avLst/>
            </a:prstGeom>
            <a:solidFill>
              <a:srgbClr val="FFF9CF"/>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endParaRPr kumimoji="1" lang="ja-JP" altLang="en-US" sz="1050" b="1" dirty="0">
                <a:solidFill>
                  <a:schemeClr val="accent4"/>
                </a:solidFill>
              </a:endParaRPr>
            </a:p>
          </p:txBody>
        </p:sp>
        <p:sp>
          <p:nvSpPr>
            <p:cNvPr id="9" name="正方形/長方形 8">
              <a:extLst>
                <a:ext uri="{FF2B5EF4-FFF2-40B4-BE49-F238E27FC236}">
                  <a16:creationId xmlns:a16="http://schemas.microsoft.com/office/drawing/2014/main" id="{9342F9E9-BD10-E95D-510F-03D6EAD09F67}"/>
                </a:ext>
              </a:extLst>
            </p:cNvPr>
            <p:cNvSpPr/>
            <p:nvPr/>
          </p:nvSpPr>
          <p:spPr>
            <a:xfrm>
              <a:off x="549489" y="1810099"/>
              <a:ext cx="4381017" cy="186813"/>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トップリーダー</a:t>
              </a:r>
              <a:endParaRPr kumimoji="1" lang="en-US" altLang="ja-JP" sz="1200" b="1" dirty="0">
                <a:solidFill>
                  <a:schemeClr val="bg1"/>
                </a:solidFill>
              </a:endParaRPr>
            </a:p>
          </p:txBody>
        </p:sp>
        <p:sp>
          <p:nvSpPr>
            <p:cNvPr id="10" name="正方形/長方形 9">
              <a:extLst>
                <a:ext uri="{FF2B5EF4-FFF2-40B4-BE49-F238E27FC236}">
                  <a16:creationId xmlns:a16="http://schemas.microsoft.com/office/drawing/2014/main" id="{AB544C61-D1D2-AD5C-4DF3-A7C003B94C63}"/>
                </a:ext>
              </a:extLst>
            </p:cNvPr>
            <p:cNvSpPr/>
            <p:nvPr/>
          </p:nvSpPr>
          <p:spPr>
            <a:xfrm>
              <a:off x="2501351" y="2074998"/>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スポーツ業界での経営経験が豊富な業界の第一人者</a:t>
              </a:r>
            </a:p>
          </p:txBody>
        </p:sp>
        <p:pic>
          <p:nvPicPr>
            <p:cNvPr id="11" name="図 10" descr="抽象 が含まれている画像&#10;&#10;自動的に生成された説明">
              <a:extLst>
                <a:ext uri="{FF2B5EF4-FFF2-40B4-BE49-F238E27FC236}">
                  <a16:creationId xmlns:a16="http://schemas.microsoft.com/office/drawing/2014/main" id="{45343D8E-3F81-D1ED-B5D4-88A75D6714B2}"/>
                </a:ext>
              </a:extLst>
            </p:cNvPr>
            <p:cNvPicPr>
              <a:picLocks noChangeAspect="1"/>
            </p:cNvPicPr>
            <p:nvPr/>
          </p:nvPicPr>
          <p:blipFill>
            <a:blip r:embed="rId2"/>
            <a:stretch>
              <a:fillRect/>
            </a:stretch>
          </p:blipFill>
          <p:spPr>
            <a:xfrm>
              <a:off x="5580993" y="2074998"/>
              <a:ext cx="431523" cy="402997"/>
            </a:xfrm>
            <a:prstGeom prst="rect">
              <a:avLst/>
            </a:prstGeom>
          </p:spPr>
        </p:pic>
        <p:pic>
          <p:nvPicPr>
            <p:cNvPr id="12" name="図 11" descr="アイコン&#10;&#10;自動的に生成された説明">
              <a:extLst>
                <a:ext uri="{FF2B5EF4-FFF2-40B4-BE49-F238E27FC236}">
                  <a16:creationId xmlns:a16="http://schemas.microsoft.com/office/drawing/2014/main" id="{CB9D3A48-FE5F-73CF-E881-EE7CEAE68355}"/>
                </a:ext>
              </a:extLst>
            </p:cNvPr>
            <p:cNvPicPr>
              <a:picLocks noChangeAspect="1"/>
            </p:cNvPicPr>
            <p:nvPr/>
          </p:nvPicPr>
          <p:blipFill>
            <a:blip r:embed="rId3"/>
            <a:stretch>
              <a:fillRect/>
            </a:stretch>
          </p:blipFill>
          <p:spPr>
            <a:xfrm>
              <a:off x="737926" y="2074998"/>
              <a:ext cx="546551" cy="510420"/>
            </a:xfrm>
            <a:prstGeom prst="rect">
              <a:avLst/>
            </a:prstGeom>
          </p:spPr>
        </p:pic>
        <p:sp>
          <p:nvSpPr>
            <p:cNvPr id="13" name="正方形/長方形 12">
              <a:extLst>
                <a:ext uri="{FF2B5EF4-FFF2-40B4-BE49-F238E27FC236}">
                  <a16:creationId xmlns:a16="http://schemas.microsoft.com/office/drawing/2014/main" id="{EDC84306-4BF9-A600-61D4-74B221903B62}"/>
                </a:ext>
              </a:extLst>
            </p:cNvPr>
            <p:cNvSpPr/>
            <p:nvPr/>
          </p:nvSpPr>
          <p:spPr>
            <a:xfrm>
              <a:off x="5285632" y="1810099"/>
              <a:ext cx="4381017" cy="186813"/>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ストラテジスト</a:t>
              </a:r>
              <a:endParaRPr kumimoji="1" lang="en-US" altLang="ja-JP" sz="1200" b="1" dirty="0">
                <a:solidFill>
                  <a:schemeClr val="bg1"/>
                </a:solidFill>
              </a:endParaRPr>
            </a:p>
          </p:txBody>
        </p:sp>
        <p:sp>
          <p:nvSpPr>
            <p:cNvPr id="14" name="正方形/長方形 13">
              <a:extLst>
                <a:ext uri="{FF2B5EF4-FFF2-40B4-BE49-F238E27FC236}">
                  <a16:creationId xmlns:a16="http://schemas.microsoft.com/office/drawing/2014/main" id="{4DB7F03D-F17C-0769-5918-0B7A27E437C6}"/>
                </a:ext>
              </a:extLst>
            </p:cNvPr>
            <p:cNvSpPr/>
            <p:nvPr/>
          </p:nvSpPr>
          <p:spPr>
            <a:xfrm>
              <a:off x="1637000" y="2074998"/>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経歴・</a:t>
              </a:r>
              <a:endParaRPr kumimoji="1" lang="en-US" altLang="ja-JP" sz="1050" dirty="0">
                <a:solidFill>
                  <a:schemeClr val="accent5"/>
                </a:solidFill>
              </a:endParaRPr>
            </a:p>
            <a:p>
              <a:pPr algn="ctr"/>
              <a:r>
                <a:rPr kumimoji="1" lang="ja-JP" altLang="en-US" sz="1050" dirty="0">
                  <a:solidFill>
                    <a:schemeClr val="accent5"/>
                  </a:solidFill>
                </a:rPr>
                <a:t>人材像</a:t>
              </a:r>
            </a:p>
          </p:txBody>
        </p:sp>
        <p:sp>
          <p:nvSpPr>
            <p:cNvPr id="15" name="正方形/長方形 14">
              <a:extLst>
                <a:ext uri="{FF2B5EF4-FFF2-40B4-BE49-F238E27FC236}">
                  <a16:creationId xmlns:a16="http://schemas.microsoft.com/office/drawing/2014/main" id="{D9BB4DAB-B99A-24EA-2B26-84596010D18D}"/>
                </a:ext>
              </a:extLst>
            </p:cNvPr>
            <p:cNvSpPr/>
            <p:nvPr/>
          </p:nvSpPr>
          <p:spPr>
            <a:xfrm>
              <a:off x="1632520" y="2453888"/>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獲得手法</a:t>
              </a:r>
            </a:p>
          </p:txBody>
        </p:sp>
        <p:sp>
          <p:nvSpPr>
            <p:cNvPr id="16" name="正方形/長方形 15">
              <a:extLst>
                <a:ext uri="{FF2B5EF4-FFF2-40B4-BE49-F238E27FC236}">
                  <a16:creationId xmlns:a16="http://schemas.microsoft.com/office/drawing/2014/main" id="{3F12DAEF-0A15-75E6-DE33-18E8F7BC36F6}"/>
                </a:ext>
              </a:extLst>
            </p:cNvPr>
            <p:cNvSpPr/>
            <p:nvPr/>
          </p:nvSpPr>
          <p:spPr>
            <a:xfrm>
              <a:off x="2501352" y="2453888"/>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リーグ立上げや</a:t>
              </a:r>
              <a:r>
                <a:rPr lang="ja-JP" altLang="en-US" sz="1000" dirty="0"/>
                <a:t>変革のタイミングに合わせて</a:t>
              </a:r>
              <a:r>
                <a:rPr kumimoji="1" lang="ja-JP" altLang="en-US" sz="1000" dirty="0"/>
                <a:t>招聘</a:t>
              </a:r>
              <a:endParaRPr kumimoji="1" lang="en-US" altLang="ja-JP" sz="1000" dirty="0"/>
            </a:p>
          </p:txBody>
        </p:sp>
        <p:sp>
          <p:nvSpPr>
            <p:cNvPr id="17" name="正方形/長方形 16">
              <a:extLst>
                <a:ext uri="{FF2B5EF4-FFF2-40B4-BE49-F238E27FC236}">
                  <a16:creationId xmlns:a16="http://schemas.microsoft.com/office/drawing/2014/main" id="{181CED9F-59E5-91A2-3D02-330009335519}"/>
                </a:ext>
              </a:extLst>
            </p:cNvPr>
            <p:cNvSpPr/>
            <p:nvPr/>
          </p:nvSpPr>
          <p:spPr>
            <a:xfrm>
              <a:off x="7231978" y="2074998"/>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コンサルティング会社等</a:t>
              </a:r>
              <a:r>
                <a:rPr lang="ja-JP" altLang="en-US" sz="1000" dirty="0"/>
                <a:t>で</a:t>
              </a:r>
              <a:r>
                <a:rPr kumimoji="1" lang="ja-JP" altLang="en-US" sz="1000" dirty="0"/>
                <a:t>戦略策定の経験を有する</a:t>
              </a:r>
              <a:endParaRPr kumimoji="1" lang="en-US" altLang="ja-JP" sz="1000" dirty="0"/>
            </a:p>
          </p:txBody>
        </p:sp>
        <p:sp>
          <p:nvSpPr>
            <p:cNvPr id="18" name="正方形/長方形 17">
              <a:extLst>
                <a:ext uri="{FF2B5EF4-FFF2-40B4-BE49-F238E27FC236}">
                  <a16:creationId xmlns:a16="http://schemas.microsoft.com/office/drawing/2014/main" id="{D4F813F7-FBEE-CEB1-08F4-7DF5236231E6}"/>
                </a:ext>
              </a:extLst>
            </p:cNvPr>
            <p:cNvSpPr/>
            <p:nvPr/>
          </p:nvSpPr>
          <p:spPr>
            <a:xfrm>
              <a:off x="6367627" y="2074998"/>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経歴・</a:t>
              </a:r>
              <a:endParaRPr kumimoji="1" lang="en-US" altLang="ja-JP" sz="1050" dirty="0">
                <a:solidFill>
                  <a:schemeClr val="accent5"/>
                </a:solidFill>
              </a:endParaRPr>
            </a:p>
            <a:p>
              <a:pPr algn="ctr"/>
              <a:r>
                <a:rPr kumimoji="1" lang="ja-JP" altLang="en-US" sz="1050" dirty="0">
                  <a:solidFill>
                    <a:schemeClr val="accent5"/>
                  </a:solidFill>
                </a:rPr>
                <a:t>人材像</a:t>
              </a:r>
            </a:p>
          </p:txBody>
        </p:sp>
        <p:sp>
          <p:nvSpPr>
            <p:cNvPr id="19" name="正方形/長方形 18">
              <a:extLst>
                <a:ext uri="{FF2B5EF4-FFF2-40B4-BE49-F238E27FC236}">
                  <a16:creationId xmlns:a16="http://schemas.microsoft.com/office/drawing/2014/main" id="{1B7837E9-A366-3344-608B-AB673BD41799}"/>
                </a:ext>
              </a:extLst>
            </p:cNvPr>
            <p:cNvSpPr/>
            <p:nvPr/>
          </p:nvSpPr>
          <p:spPr>
            <a:xfrm>
              <a:off x="6363147" y="2453888"/>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獲得手法</a:t>
              </a:r>
            </a:p>
          </p:txBody>
        </p:sp>
        <p:sp>
          <p:nvSpPr>
            <p:cNvPr id="20" name="正方形/長方形 19">
              <a:extLst>
                <a:ext uri="{FF2B5EF4-FFF2-40B4-BE49-F238E27FC236}">
                  <a16:creationId xmlns:a16="http://schemas.microsoft.com/office/drawing/2014/main" id="{06AF3F45-7382-71B8-D36F-EC5B58958E9D}"/>
                </a:ext>
              </a:extLst>
            </p:cNvPr>
            <p:cNvSpPr/>
            <p:nvPr/>
          </p:nvSpPr>
          <p:spPr>
            <a:xfrm>
              <a:off x="7231979" y="2503160"/>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リーグ立上げや</a:t>
              </a:r>
              <a:r>
                <a:rPr lang="ja-JP" altLang="en-US" sz="1000" dirty="0"/>
                <a:t>変革のタイミングに合わせて招聘・採用</a:t>
              </a:r>
              <a:endParaRPr kumimoji="1" lang="en-US" altLang="ja-JP" sz="1000" dirty="0"/>
            </a:p>
            <a:p>
              <a:pPr marL="228600" indent="-228600">
                <a:buFont typeface="Arial" panose="020B0604020202020204" pitchFamily="34" charset="0"/>
                <a:buChar char="•"/>
              </a:pPr>
              <a:r>
                <a:rPr kumimoji="1" lang="ja-JP" altLang="en-US" sz="1000" dirty="0"/>
                <a:t>出向</a:t>
              </a:r>
              <a:r>
                <a:rPr lang="ja-JP" altLang="en-US" sz="1000" dirty="0"/>
                <a:t>・</a:t>
              </a:r>
              <a:r>
                <a:rPr kumimoji="1" lang="ja-JP" altLang="en-US" sz="1000" dirty="0"/>
                <a:t>常駐形式でのコンサル業務委託</a:t>
              </a:r>
            </a:p>
          </p:txBody>
        </p:sp>
        <p:sp>
          <p:nvSpPr>
            <p:cNvPr id="21" name="正方形/長方形 20">
              <a:extLst>
                <a:ext uri="{FF2B5EF4-FFF2-40B4-BE49-F238E27FC236}">
                  <a16:creationId xmlns:a16="http://schemas.microsoft.com/office/drawing/2014/main" id="{E9A49887-176F-05B8-524F-CB21E95B3757}"/>
                </a:ext>
              </a:extLst>
            </p:cNvPr>
            <p:cNvSpPr/>
            <p:nvPr/>
          </p:nvSpPr>
          <p:spPr>
            <a:xfrm>
              <a:off x="2457266" y="5891223"/>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マーケティング会社や</a:t>
              </a:r>
              <a:r>
                <a:rPr kumimoji="1" lang="en-US" altLang="ja-JP" sz="1000" dirty="0"/>
                <a:t>IT</a:t>
              </a:r>
              <a:r>
                <a:rPr kumimoji="1" lang="ja-JP" altLang="en-US" sz="1000" dirty="0"/>
                <a:t>企業等でデータ分析の経験を有する</a:t>
              </a:r>
            </a:p>
          </p:txBody>
        </p:sp>
        <p:sp>
          <p:nvSpPr>
            <p:cNvPr id="22" name="正方形/長方形 21">
              <a:extLst>
                <a:ext uri="{FF2B5EF4-FFF2-40B4-BE49-F238E27FC236}">
                  <a16:creationId xmlns:a16="http://schemas.microsoft.com/office/drawing/2014/main" id="{502297EB-EF7D-02B7-4C84-B599204846E7}"/>
                </a:ext>
              </a:extLst>
            </p:cNvPr>
            <p:cNvSpPr/>
            <p:nvPr/>
          </p:nvSpPr>
          <p:spPr>
            <a:xfrm>
              <a:off x="1592915" y="5914373"/>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経歴・</a:t>
              </a:r>
              <a:endParaRPr kumimoji="1" lang="en-US" altLang="ja-JP" sz="1050" dirty="0">
                <a:solidFill>
                  <a:schemeClr val="accent2"/>
                </a:solidFill>
              </a:endParaRPr>
            </a:p>
            <a:p>
              <a:pPr algn="ctr"/>
              <a:r>
                <a:rPr kumimoji="1" lang="ja-JP" altLang="en-US" sz="1050" dirty="0">
                  <a:solidFill>
                    <a:schemeClr val="accent2"/>
                  </a:solidFill>
                </a:rPr>
                <a:t>人材像</a:t>
              </a:r>
            </a:p>
          </p:txBody>
        </p:sp>
        <p:sp>
          <p:nvSpPr>
            <p:cNvPr id="23" name="正方形/長方形 22">
              <a:extLst>
                <a:ext uri="{FF2B5EF4-FFF2-40B4-BE49-F238E27FC236}">
                  <a16:creationId xmlns:a16="http://schemas.microsoft.com/office/drawing/2014/main" id="{8678BEF5-48BA-B0F8-7F0D-309525D3184D}"/>
                </a:ext>
              </a:extLst>
            </p:cNvPr>
            <p:cNvSpPr/>
            <p:nvPr/>
          </p:nvSpPr>
          <p:spPr>
            <a:xfrm>
              <a:off x="1588435" y="6293263"/>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獲得手法</a:t>
              </a:r>
            </a:p>
          </p:txBody>
        </p:sp>
        <p:sp>
          <p:nvSpPr>
            <p:cNvPr id="24" name="正方形/長方形 23">
              <a:extLst>
                <a:ext uri="{FF2B5EF4-FFF2-40B4-BE49-F238E27FC236}">
                  <a16:creationId xmlns:a16="http://schemas.microsoft.com/office/drawing/2014/main" id="{95DE3C23-1BFA-34EE-25E0-B12974BE8436}"/>
                </a:ext>
              </a:extLst>
            </p:cNvPr>
            <p:cNvSpPr/>
            <p:nvPr/>
          </p:nvSpPr>
          <p:spPr>
            <a:xfrm>
              <a:off x="2457267" y="6336733"/>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lang="ja-JP" altLang="en-US" sz="1000" dirty="0"/>
                <a:t>中途採用</a:t>
              </a:r>
              <a:endParaRPr lang="en-US" altLang="ja-JP" sz="1000" dirty="0"/>
            </a:p>
            <a:p>
              <a:pPr marL="228600" indent="-228600">
                <a:buFont typeface="Arial" panose="020B0604020202020204" pitchFamily="34" charset="0"/>
                <a:buChar char="•"/>
              </a:pPr>
              <a:r>
                <a:rPr kumimoji="1" lang="ja-JP" altLang="en-US" sz="1000" dirty="0"/>
                <a:t>スポンサー企業からの出向</a:t>
              </a:r>
              <a:endParaRPr kumimoji="1" lang="en-US" altLang="ja-JP" sz="1000" dirty="0"/>
            </a:p>
            <a:p>
              <a:pPr marL="228600" indent="-228600">
                <a:buFont typeface="Arial" panose="020B0604020202020204" pitchFamily="34" charset="0"/>
                <a:buChar char="•"/>
              </a:pPr>
              <a:r>
                <a:rPr lang="ja-JP" altLang="en-US" sz="1000" dirty="0"/>
                <a:t>外部パートナーへ外注</a:t>
              </a:r>
              <a:endParaRPr kumimoji="1" lang="en-US" altLang="ja-JP" sz="1000" dirty="0"/>
            </a:p>
          </p:txBody>
        </p:sp>
        <p:sp>
          <p:nvSpPr>
            <p:cNvPr id="25" name="正方形/長方形 24">
              <a:extLst>
                <a:ext uri="{FF2B5EF4-FFF2-40B4-BE49-F238E27FC236}">
                  <a16:creationId xmlns:a16="http://schemas.microsoft.com/office/drawing/2014/main" id="{903C2782-6F79-A81D-9DE6-DEC810865E27}"/>
                </a:ext>
              </a:extLst>
            </p:cNvPr>
            <p:cNvSpPr/>
            <p:nvPr/>
          </p:nvSpPr>
          <p:spPr>
            <a:xfrm>
              <a:off x="7231978" y="5943821"/>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上流の指示を受け、インフラ基盤となるソフトウェアの開発・保守運用を行う</a:t>
              </a:r>
              <a:endParaRPr kumimoji="1" lang="en-US" altLang="ja-JP" sz="1000" dirty="0"/>
            </a:p>
          </p:txBody>
        </p:sp>
        <p:sp>
          <p:nvSpPr>
            <p:cNvPr id="26" name="正方形/長方形 25">
              <a:extLst>
                <a:ext uri="{FF2B5EF4-FFF2-40B4-BE49-F238E27FC236}">
                  <a16:creationId xmlns:a16="http://schemas.microsoft.com/office/drawing/2014/main" id="{E05BA4CA-0C6D-9A0F-4058-7B41DB64808E}"/>
                </a:ext>
              </a:extLst>
            </p:cNvPr>
            <p:cNvSpPr/>
            <p:nvPr/>
          </p:nvSpPr>
          <p:spPr>
            <a:xfrm>
              <a:off x="6367627" y="5943821"/>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4"/>
                  </a:solidFill>
                </a:rPr>
                <a:t>経歴・</a:t>
              </a:r>
              <a:endParaRPr kumimoji="1" lang="en-US" altLang="ja-JP" sz="1050" dirty="0">
                <a:solidFill>
                  <a:schemeClr val="accent4"/>
                </a:solidFill>
              </a:endParaRPr>
            </a:p>
            <a:p>
              <a:pPr algn="ctr"/>
              <a:r>
                <a:rPr kumimoji="1" lang="ja-JP" altLang="en-US" sz="1050" dirty="0">
                  <a:solidFill>
                    <a:schemeClr val="accent4"/>
                  </a:solidFill>
                </a:rPr>
                <a:t>人材像</a:t>
              </a:r>
            </a:p>
          </p:txBody>
        </p:sp>
        <p:sp>
          <p:nvSpPr>
            <p:cNvPr id="27" name="正方形/長方形 26">
              <a:extLst>
                <a:ext uri="{FF2B5EF4-FFF2-40B4-BE49-F238E27FC236}">
                  <a16:creationId xmlns:a16="http://schemas.microsoft.com/office/drawing/2014/main" id="{116F5AA4-F027-D5F1-AC28-EAEA11811518}"/>
                </a:ext>
              </a:extLst>
            </p:cNvPr>
            <p:cNvSpPr/>
            <p:nvPr/>
          </p:nvSpPr>
          <p:spPr>
            <a:xfrm>
              <a:off x="6363147" y="6322711"/>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4"/>
                  </a:solidFill>
                </a:rPr>
                <a:t>獲得手法</a:t>
              </a:r>
            </a:p>
          </p:txBody>
        </p:sp>
        <p:sp>
          <p:nvSpPr>
            <p:cNvPr id="28" name="正方形/長方形 27">
              <a:extLst>
                <a:ext uri="{FF2B5EF4-FFF2-40B4-BE49-F238E27FC236}">
                  <a16:creationId xmlns:a16="http://schemas.microsoft.com/office/drawing/2014/main" id="{7312F283-BB72-32A1-8FA2-1DF6C94920F9}"/>
                </a:ext>
              </a:extLst>
            </p:cNvPr>
            <p:cNvSpPr/>
            <p:nvPr/>
          </p:nvSpPr>
          <p:spPr>
            <a:xfrm>
              <a:off x="7231979" y="6322711"/>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外部パートナーへ外注</a:t>
              </a:r>
            </a:p>
          </p:txBody>
        </p:sp>
        <p:sp>
          <p:nvSpPr>
            <p:cNvPr id="29" name="正方形/長方形 28">
              <a:extLst>
                <a:ext uri="{FF2B5EF4-FFF2-40B4-BE49-F238E27FC236}">
                  <a16:creationId xmlns:a16="http://schemas.microsoft.com/office/drawing/2014/main" id="{E9C0B175-4BDD-5882-80BD-CF5D52137B55}"/>
                </a:ext>
              </a:extLst>
            </p:cNvPr>
            <p:cNvSpPr/>
            <p:nvPr/>
          </p:nvSpPr>
          <p:spPr>
            <a:xfrm>
              <a:off x="2501351" y="4651184"/>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上流の指示を受け、</a:t>
              </a:r>
              <a:r>
                <a:rPr kumimoji="1" lang="en-US" altLang="ja-JP" sz="1000" dirty="0"/>
                <a:t>DX</a:t>
              </a:r>
              <a:r>
                <a:rPr kumimoji="1" lang="ja-JP" altLang="en-US" sz="1000" dirty="0"/>
                <a:t>サービスの開発を行う</a:t>
              </a:r>
              <a:endParaRPr kumimoji="1" lang="en-US" altLang="ja-JP" sz="1000" dirty="0"/>
            </a:p>
          </p:txBody>
        </p:sp>
        <p:sp>
          <p:nvSpPr>
            <p:cNvPr id="30" name="正方形/長方形 29">
              <a:extLst>
                <a:ext uri="{FF2B5EF4-FFF2-40B4-BE49-F238E27FC236}">
                  <a16:creationId xmlns:a16="http://schemas.microsoft.com/office/drawing/2014/main" id="{F8BF3D3C-6862-E751-FDC6-EEDC5A0DAB86}"/>
                </a:ext>
              </a:extLst>
            </p:cNvPr>
            <p:cNvSpPr/>
            <p:nvPr/>
          </p:nvSpPr>
          <p:spPr>
            <a:xfrm>
              <a:off x="1637000" y="4651184"/>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経歴・</a:t>
              </a:r>
              <a:endParaRPr kumimoji="1" lang="en-US" altLang="ja-JP" sz="1050" dirty="0">
                <a:solidFill>
                  <a:schemeClr val="accent2"/>
                </a:solidFill>
              </a:endParaRPr>
            </a:p>
            <a:p>
              <a:pPr algn="ctr"/>
              <a:r>
                <a:rPr kumimoji="1" lang="ja-JP" altLang="en-US" sz="1050" dirty="0">
                  <a:solidFill>
                    <a:schemeClr val="accent2"/>
                  </a:solidFill>
                </a:rPr>
                <a:t>人材像</a:t>
              </a:r>
            </a:p>
          </p:txBody>
        </p:sp>
        <p:sp>
          <p:nvSpPr>
            <p:cNvPr id="31" name="正方形/長方形 30">
              <a:extLst>
                <a:ext uri="{FF2B5EF4-FFF2-40B4-BE49-F238E27FC236}">
                  <a16:creationId xmlns:a16="http://schemas.microsoft.com/office/drawing/2014/main" id="{9C359AEE-D613-1E7F-2403-DB3E322E8F25}"/>
                </a:ext>
              </a:extLst>
            </p:cNvPr>
            <p:cNvSpPr/>
            <p:nvPr/>
          </p:nvSpPr>
          <p:spPr>
            <a:xfrm>
              <a:off x="1632520" y="5030074"/>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獲得手法</a:t>
              </a:r>
            </a:p>
          </p:txBody>
        </p:sp>
        <p:sp>
          <p:nvSpPr>
            <p:cNvPr id="32" name="正方形/長方形 31">
              <a:extLst>
                <a:ext uri="{FF2B5EF4-FFF2-40B4-BE49-F238E27FC236}">
                  <a16:creationId xmlns:a16="http://schemas.microsoft.com/office/drawing/2014/main" id="{1CC30698-DCFA-59B0-6507-AB5D5F39AAFF}"/>
                </a:ext>
              </a:extLst>
            </p:cNvPr>
            <p:cNvSpPr/>
            <p:nvPr/>
          </p:nvSpPr>
          <p:spPr>
            <a:xfrm>
              <a:off x="2501352" y="5030074"/>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lang="ja-JP" altLang="en-US" sz="1000" dirty="0"/>
                <a:t>外部パートナーへ外注</a:t>
              </a:r>
              <a:endParaRPr kumimoji="1" lang="en-US" altLang="ja-JP" sz="1000" dirty="0"/>
            </a:p>
          </p:txBody>
        </p:sp>
        <p:pic>
          <p:nvPicPr>
            <p:cNvPr id="33" name="図 32" descr="アイコン&#10;&#10;中程度の精度で自動的に生成された説明">
              <a:extLst>
                <a:ext uri="{FF2B5EF4-FFF2-40B4-BE49-F238E27FC236}">
                  <a16:creationId xmlns:a16="http://schemas.microsoft.com/office/drawing/2014/main" id="{A3ED00E0-D1FE-33A1-DD40-5C2664D68102}"/>
                </a:ext>
              </a:extLst>
            </p:cNvPr>
            <p:cNvPicPr>
              <a:picLocks noChangeAspect="1"/>
            </p:cNvPicPr>
            <p:nvPr/>
          </p:nvPicPr>
          <p:blipFill>
            <a:blip r:embed="rId4"/>
            <a:stretch>
              <a:fillRect/>
            </a:stretch>
          </p:blipFill>
          <p:spPr>
            <a:xfrm>
              <a:off x="737418" y="5812119"/>
              <a:ext cx="515202" cy="481144"/>
            </a:xfrm>
            <a:prstGeom prst="rect">
              <a:avLst/>
            </a:prstGeom>
          </p:spPr>
        </p:pic>
        <p:pic>
          <p:nvPicPr>
            <p:cNvPr id="34" name="図 33" descr="アイコン&#10;&#10;自動的に生成された説明">
              <a:extLst>
                <a:ext uri="{FF2B5EF4-FFF2-40B4-BE49-F238E27FC236}">
                  <a16:creationId xmlns:a16="http://schemas.microsoft.com/office/drawing/2014/main" id="{9E8C28AC-04BA-4E07-16F7-9585A95F963A}"/>
                </a:ext>
              </a:extLst>
            </p:cNvPr>
            <p:cNvPicPr>
              <a:picLocks noChangeAspect="1"/>
            </p:cNvPicPr>
            <p:nvPr/>
          </p:nvPicPr>
          <p:blipFill>
            <a:blip r:embed="rId5"/>
            <a:stretch>
              <a:fillRect/>
            </a:stretch>
          </p:blipFill>
          <p:spPr>
            <a:xfrm>
              <a:off x="5543691" y="5917639"/>
              <a:ext cx="470162" cy="487041"/>
            </a:xfrm>
            <a:prstGeom prst="rect">
              <a:avLst/>
            </a:prstGeom>
          </p:spPr>
        </p:pic>
        <p:sp>
          <p:nvSpPr>
            <p:cNvPr id="35" name="正方形/長方形 34">
              <a:extLst>
                <a:ext uri="{FF2B5EF4-FFF2-40B4-BE49-F238E27FC236}">
                  <a16:creationId xmlns:a16="http://schemas.microsoft.com/office/drawing/2014/main" id="{30CD101A-8102-D47E-1AAE-CD83C1DA87F5}"/>
                </a:ext>
              </a:extLst>
            </p:cNvPr>
            <p:cNvSpPr/>
            <p:nvPr/>
          </p:nvSpPr>
          <p:spPr>
            <a:xfrm>
              <a:off x="5289768" y="3104035"/>
              <a:ext cx="4381017" cy="186813"/>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スーパーバイザー</a:t>
              </a:r>
              <a:endParaRPr kumimoji="1" lang="en-US" altLang="ja-JP" sz="1200" b="1" dirty="0">
                <a:solidFill>
                  <a:schemeClr val="bg1"/>
                </a:solidFill>
              </a:endParaRPr>
            </a:p>
          </p:txBody>
        </p:sp>
        <p:sp>
          <p:nvSpPr>
            <p:cNvPr id="36" name="正方形/長方形 35">
              <a:extLst>
                <a:ext uri="{FF2B5EF4-FFF2-40B4-BE49-F238E27FC236}">
                  <a16:creationId xmlns:a16="http://schemas.microsoft.com/office/drawing/2014/main" id="{2FC25297-40A2-E480-B369-60B2F5F5B09C}"/>
                </a:ext>
              </a:extLst>
            </p:cNvPr>
            <p:cNvSpPr/>
            <p:nvPr/>
          </p:nvSpPr>
          <p:spPr>
            <a:xfrm>
              <a:off x="7236114" y="3368934"/>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lang="ja-JP" altLang="en-US" sz="1000" dirty="0"/>
                <a:t>経企部や</a:t>
              </a:r>
              <a:r>
                <a:rPr lang="en-US" altLang="ja-JP" sz="1000" dirty="0"/>
                <a:t>DX</a:t>
              </a:r>
              <a:r>
                <a:rPr lang="ja-JP" altLang="en-US" sz="1000" dirty="0"/>
                <a:t>推進部など組織を横断で見る部署にて事業部の</a:t>
              </a:r>
              <a:r>
                <a:rPr lang="en-US" altLang="ja-JP" sz="1000" dirty="0"/>
                <a:t>DX</a:t>
              </a:r>
              <a:r>
                <a:rPr lang="ja-JP" altLang="en-US" sz="1000" dirty="0"/>
                <a:t>施策を管理</a:t>
              </a:r>
              <a:endParaRPr kumimoji="1" lang="en-US" altLang="ja-JP" sz="1000" dirty="0"/>
            </a:p>
          </p:txBody>
        </p:sp>
        <p:sp>
          <p:nvSpPr>
            <p:cNvPr id="37" name="正方形/長方形 36">
              <a:extLst>
                <a:ext uri="{FF2B5EF4-FFF2-40B4-BE49-F238E27FC236}">
                  <a16:creationId xmlns:a16="http://schemas.microsoft.com/office/drawing/2014/main" id="{446C4911-C7DA-247C-23E4-1E6B139DBA95}"/>
                </a:ext>
              </a:extLst>
            </p:cNvPr>
            <p:cNvSpPr/>
            <p:nvPr/>
          </p:nvSpPr>
          <p:spPr>
            <a:xfrm>
              <a:off x="6371763" y="3368934"/>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経歴・</a:t>
              </a:r>
              <a:endParaRPr kumimoji="1" lang="en-US" altLang="ja-JP" sz="1050" dirty="0">
                <a:solidFill>
                  <a:schemeClr val="accent5"/>
                </a:solidFill>
              </a:endParaRPr>
            </a:p>
            <a:p>
              <a:pPr algn="ctr"/>
              <a:r>
                <a:rPr kumimoji="1" lang="ja-JP" altLang="en-US" sz="1050" dirty="0">
                  <a:solidFill>
                    <a:schemeClr val="accent5"/>
                  </a:solidFill>
                </a:rPr>
                <a:t>人材像</a:t>
              </a:r>
            </a:p>
          </p:txBody>
        </p:sp>
        <p:sp>
          <p:nvSpPr>
            <p:cNvPr id="38" name="正方形/長方形 37">
              <a:extLst>
                <a:ext uri="{FF2B5EF4-FFF2-40B4-BE49-F238E27FC236}">
                  <a16:creationId xmlns:a16="http://schemas.microsoft.com/office/drawing/2014/main" id="{35F2DE20-9604-0AED-FCAA-7AEC06AFA72D}"/>
                </a:ext>
              </a:extLst>
            </p:cNvPr>
            <p:cNvSpPr/>
            <p:nvPr/>
          </p:nvSpPr>
          <p:spPr>
            <a:xfrm>
              <a:off x="6367283" y="3747824"/>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獲得手法</a:t>
              </a:r>
            </a:p>
          </p:txBody>
        </p:sp>
        <p:sp>
          <p:nvSpPr>
            <p:cNvPr id="39" name="正方形/長方形 38">
              <a:extLst>
                <a:ext uri="{FF2B5EF4-FFF2-40B4-BE49-F238E27FC236}">
                  <a16:creationId xmlns:a16="http://schemas.microsoft.com/office/drawing/2014/main" id="{065F994D-D334-9AEE-678E-CDD9FBFF2B47}"/>
                </a:ext>
              </a:extLst>
            </p:cNvPr>
            <p:cNvSpPr/>
            <p:nvPr/>
          </p:nvSpPr>
          <p:spPr>
            <a:xfrm>
              <a:off x="7236115" y="3747824"/>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通常の新卒・中途採用</a:t>
              </a:r>
            </a:p>
          </p:txBody>
        </p:sp>
        <p:pic>
          <p:nvPicPr>
            <p:cNvPr id="40" name="図 39" descr="アイコン&#10;&#10;自動的に生成された説明">
              <a:extLst>
                <a:ext uri="{FF2B5EF4-FFF2-40B4-BE49-F238E27FC236}">
                  <a16:creationId xmlns:a16="http://schemas.microsoft.com/office/drawing/2014/main" id="{2A4FCBA9-B2C3-7F87-0E5E-CDCC1A22A43A}"/>
                </a:ext>
              </a:extLst>
            </p:cNvPr>
            <p:cNvPicPr>
              <a:picLocks noChangeAspect="1"/>
            </p:cNvPicPr>
            <p:nvPr/>
          </p:nvPicPr>
          <p:blipFill>
            <a:blip r:embed="rId6"/>
            <a:stretch>
              <a:fillRect/>
            </a:stretch>
          </p:blipFill>
          <p:spPr>
            <a:xfrm>
              <a:off x="5543691" y="3363831"/>
              <a:ext cx="439548" cy="410490"/>
            </a:xfrm>
            <a:prstGeom prst="rect">
              <a:avLst/>
            </a:prstGeom>
          </p:spPr>
        </p:pic>
        <p:sp>
          <p:nvSpPr>
            <p:cNvPr id="41" name="四角形: 角を丸くする 40">
              <a:extLst>
                <a:ext uri="{FF2B5EF4-FFF2-40B4-BE49-F238E27FC236}">
                  <a16:creationId xmlns:a16="http://schemas.microsoft.com/office/drawing/2014/main" id="{4710C716-D49F-837C-E0BB-43788765A9F1}"/>
                </a:ext>
              </a:extLst>
            </p:cNvPr>
            <p:cNvSpPr/>
            <p:nvPr/>
          </p:nvSpPr>
          <p:spPr>
            <a:xfrm>
              <a:off x="576089" y="2644815"/>
              <a:ext cx="964255" cy="135683"/>
            </a:xfrm>
            <a:prstGeom prst="roundRect">
              <a:avLst/>
            </a:prstGeom>
            <a:solidFill>
              <a:schemeClr val="accent5">
                <a:lumMod val="75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戦略を描く</a:t>
              </a:r>
              <a:endParaRPr lang="en-US" altLang="ja-JP" sz="600" b="1" kern="0" dirty="0">
                <a:solidFill>
                  <a:schemeClr val="bg1"/>
                </a:solidFill>
                <a:latin typeface="+mn-ea"/>
              </a:endParaRPr>
            </a:p>
          </p:txBody>
        </p:sp>
        <p:sp>
          <p:nvSpPr>
            <p:cNvPr id="42" name="四角形: 角を丸くする 41">
              <a:extLst>
                <a:ext uri="{FF2B5EF4-FFF2-40B4-BE49-F238E27FC236}">
                  <a16:creationId xmlns:a16="http://schemas.microsoft.com/office/drawing/2014/main" id="{A477508D-61B5-24B6-51DB-1E0F69D391FE}"/>
                </a:ext>
              </a:extLst>
            </p:cNvPr>
            <p:cNvSpPr/>
            <p:nvPr/>
          </p:nvSpPr>
          <p:spPr>
            <a:xfrm>
              <a:off x="5310770" y="2719830"/>
              <a:ext cx="964255" cy="135683"/>
            </a:xfrm>
            <a:prstGeom prst="roundRect">
              <a:avLst/>
            </a:prstGeom>
            <a:solidFill>
              <a:schemeClr val="accent5">
                <a:lumMod val="75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戦略を実装する</a:t>
              </a:r>
              <a:endParaRPr lang="en-US" altLang="ja-JP" sz="600" b="1" kern="0" dirty="0">
                <a:solidFill>
                  <a:schemeClr val="bg1"/>
                </a:solidFill>
                <a:latin typeface="+mn-ea"/>
              </a:endParaRPr>
            </a:p>
          </p:txBody>
        </p:sp>
        <p:sp>
          <p:nvSpPr>
            <p:cNvPr id="43" name="四角形: 角を丸くする 42">
              <a:extLst>
                <a:ext uri="{FF2B5EF4-FFF2-40B4-BE49-F238E27FC236}">
                  <a16:creationId xmlns:a16="http://schemas.microsoft.com/office/drawing/2014/main" id="{DD0990DD-2B0B-14FD-C66D-D7B46B72F0F7}"/>
                </a:ext>
              </a:extLst>
            </p:cNvPr>
            <p:cNvSpPr/>
            <p:nvPr/>
          </p:nvSpPr>
          <p:spPr>
            <a:xfrm>
              <a:off x="5310770" y="2541283"/>
              <a:ext cx="964255" cy="135683"/>
            </a:xfrm>
            <a:prstGeom prst="roundRect">
              <a:avLst/>
            </a:prstGeom>
            <a:solidFill>
              <a:schemeClr val="accent5">
                <a:lumMod val="75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戦略を描く</a:t>
              </a:r>
              <a:endParaRPr lang="en-US" altLang="ja-JP" sz="600" b="1" kern="0" dirty="0">
                <a:solidFill>
                  <a:schemeClr val="bg1"/>
                </a:solidFill>
                <a:latin typeface="+mn-ea"/>
              </a:endParaRPr>
            </a:p>
          </p:txBody>
        </p:sp>
        <p:sp>
          <p:nvSpPr>
            <p:cNvPr id="44" name="四角形: 角を丸くする 43">
              <a:extLst>
                <a:ext uri="{FF2B5EF4-FFF2-40B4-BE49-F238E27FC236}">
                  <a16:creationId xmlns:a16="http://schemas.microsoft.com/office/drawing/2014/main" id="{03B08E82-389F-62F2-4686-551BBA44D8AC}"/>
                </a:ext>
              </a:extLst>
            </p:cNvPr>
            <p:cNvSpPr/>
            <p:nvPr/>
          </p:nvSpPr>
          <p:spPr>
            <a:xfrm>
              <a:off x="5310770" y="3991687"/>
              <a:ext cx="964255" cy="135683"/>
            </a:xfrm>
            <a:prstGeom prst="roundRect">
              <a:avLst/>
            </a:prstGeom>
            <a:solidFill>
              <a:schemeClr val="accent5">
                <a:lumMod val="60000"/>
                <a:lumOff val="40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ガバナンスを効かせる</a:t>
              </a:r>
              <a:endParaRPr lang="en-US" altLang="ja-JP" sz="600" b="1" kern="0" dirty="0">
                <a:solidFill>
                  <a:schemeClr val="bg1"/>
                </a:solidFill>
                <a:latin typeface="+mn-ea"/>
              </a:endParaRPr>
            </a:p>
          </p:txBody>
        </p:sp>
        <p:sp>
          <p:nvSpPr>
            <p:cNvPr id="45" name="四角形: 角を丸くする 44">
              <a:extLst>
                <a:ext uri="{FF2B5EF4-FFF2-40B4-BE49-F238E27FC236}">
                  <a16:creationId xmlns:a16="http://schemas.microsoft.com/office/drawing/2014/main" id="{6A1CA32A-243F-42BA-FF99-818AA1382C9D}"/>
                </a:ext>
              </a:extLst>
            </p:cNvPr>
            <p:cNvSpPr/>
            <p:nvPr/>
          </p:nvSpPr>
          <p:spPr>
            <a:xfrm>
              <a:off x="5310770" y="3815626"/>
              <a:ext cx="964255" cy="135683"/>
            </a:xfrm>
            <a:prstGeom prst="roundRect">
              <a:avLst/>
            </a:prstGeom>
            <a:solidFill>
              <a:schemeClr val="accent5">
                <a:lumMod val="75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戦略を実装する</a:t>
              </a:r>
              <a:endParaRPr lang="en-US" altLang="ja-JP" sz="600" b="1" kern="0" dirty="0">
                <a:solidFill>
                  <a:schemeClr val="bg1"/>
                </a:solidFill>
                <a:latin typeface="+mn-ea"/>
              </a:endParaRPr>
            </a:p>
          </p:txBody>
        </p:sp>
        <p:sp>
          <p:nvSpPr>
            <p:cNvPr id="46" name="正方形/長方形 45">
              <a:extLst>
                <a:ext uri="{FF2B5EF4-FFF2-40B4-BE49-F238E27FC236}">
                  <a16:creationId xmlns:a16="http://schemas.microsoft.com/office/drawing/2014/main" id="{DF9E4326-0C59-AAC6-AE6F-DF052ED1B356}"/>
                </a:ext>
              </a:extLst>
            </p:cNvPr>
            <p:cNvSpPr/>
            <p:nvPr/>
          </p:nvSpPr>
          <p:spPr>
            <a:xfrm>
              <a:off x="4196316" y="1849283"/>
              <a:ext cx="684676"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dirty="0">
                  <a:solidFill>
                    <a:schemeClr val="bg2"/>
                  </a:solidFill>
                </a:rPr>
                <a:t>インハウス</a:t>
              </a:r>
            </a:p>
          </p:txBody>
        </p:sp>
        <p:sp>
          <p:nvSpPr>
            <p:cNvPr id="47" name="正方形/長方形 46">
              <a:extLst>
                <a:ext uri="{FF2B5EF4-FFF2-40B4-BE49-F238E27FC236}">
                  <a16:creationId xmlns:a16="http://schemas.microsoft.com/office/drawing/2014/main" id="{B4296E32-517F-E176-9DFC-E26EB67D9414}"/>
                </a:ext>
              </a:extLst>
            </p:cNvPr>
            <p:cNvSpPr/>
            <p:nvPr/>
          </p:nvSpPr>
          <p:spPr>
            <a:xfrm>
              <a:off x="8886197" y="3145233"/>
              <a:ext cx="677951"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800" dirty="0">
                  <a:solidFill>
                    <a:schemeClr val="bg2"/>
                  </a:solidFill>
                </a:rPr>
                <a:t>インハウス</a:t>
              </a:r>
              <a:endParaRPr kumimoji="1" lang="ja-JP" altLang="en-US" sz="800" dirty="0">
                <a:solidFill>
                  <a:schemeClr val="bg2"/>
                </a:solidFill>
              </a:endParaRPr>
            </a:p>
          </p:txBody>
        </p:sp>
        <p:sp>
          <p:nvSpPr>
            <p:cNvPr id="48" name="正方形/長方形 47">
              <a:extLst>
                <a:ext uri="{FF2B5EF4-FFF2-40B4-BE49-F238E27FC236}">
                  <a16:creationId xmlns:a16="http://schemas.microsoft.com/office/drawing/2014/main" id="{7DB67B33-30DB-9488-8243-1B02AD4F7F1B}"/>
                </a:ext>
              </a:extLst>
            </p:cNvPr>
            <p:cNvSpPr/>
            <p:nvPr/>
          </p:nvSpPr>
          <p:spPr>
            <a:xfrm>
              <a:off x="3415775" y="5663346"/>
              <a:ext cx="743575"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7F7F7F"/>
                  </a:solidFill>
                  <a:effectLst/>
                  <a:uLnTx/>
                  <a:uFillTx/>
                  <a:latin typeface="Yu Gothic UI"/>
                  <a:ea typeface="Yu Gothic UI"/>
                  <a:cs typeface="+mn-cs"/>
                </a:rPr>
                <a:t>インハウス</a:t>
              </a:r>
            </a:p>
          </p:txBody>
        </p:sp>
        <p:sp>
          <p:nvSpPr>
            <p:cNvPr id="49" name="正方形/長方形 48">
              <a:extLst>
                <a:ext uri="{FF2B5EF4-FFF2-40B4-BE49-F238E27FC236}">
                  <a16:creationId xmlns:a16="http://schemas.microsoft.com/office/drawing/2014/main" id="{B8449106-D81A-6D12-8AD5-5A8FFEB1706F}"/>
                </a:ext>
              </a:extLst>
            </p:cNvPr>
            <p:cNvSpPr/>
            <p:nvPr/>
          </p:nvSpPr>
          <p:spPr>
            <a:xfrm>
              <a:off x="5284252" y="5673748"/>
              <a:ext cx="4381017" cy="186813"/>
            </a:xfrm>
            <a:prstGeom prst="rect">
              <a:avLst/>
            </a:prstGeom>
            <a:solidFill>
              <a:schemeClr val="accent4">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ソフトウェアエンジニア</a:t>
              </a:r>
              <a:endParaRPr kumimoji="1" lang="en-US" altLang="ja-JP" sz="1200" b="1" dirty="0">
                <a:solidFill>
                  <a:schemeClr val="bg1"/>
                </a:solidFill>
              </a:endParaRPr>
            </a:p>
          </p:txBody>
        </p:sp>
        <p:sp>
          <p:nvSpPr>
            <p:cNvPr id="50" name="正方形/長方形 49">
              <a:extLst>
                <a:ext uri="{FF2B5EF4-FFF2-40B4-BE49-F238E27FC236}">
                  <a16:creationId xmlns:a16="http://schemas.microsoft.com/office/drawing/2014/main" id="{88417DE8-EB41-9853-3C5C-7318EADA0A4E}"/>
                </a:ext>
              </a:extLst>
            </p:cNvPr>
            <p:cNvSpPr/>
            <p:nvPr/>
          </p:nvSpPr>
          <p:spPr>
            <a:xfrm>
              <a:off x="8886197" y="5712932"/>
              <a:ext cx="677951" cy="108444"/>
            </a:xfrm>
            <a:prstGeom prst="rect">
              <a:avLst/>
            </a:prstGeom>
            <a:pattFill prst="pct10">
              <a:fgClr>
                <a:schemeClr val="bg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800" dirty="0">
                  <a:solidFill>
                    <a:schemeClr val="bg2"/>
                  </a:solidFill>
                </a:rPr>
                <a:t>アウトソース</a:t>
              </a:r>
              <a:endParaRPr kumimoji="1" lang="ja-JP" altLang="en-US" sz="800" dirty="0">
                <a:solidFill>
                  <a:schemeClr val="bg2"/>
                </a:solidFill>
              </a:endParaRPr>
            </a:p>
          </p:txBody>
        </p:sp>
        <p:sp>
          <p:nvSpPr>
            <p:cNvPr id="51" name="正方形/長方形 50">
              <a:extLst>
                <a:ext uri="{FF2B5EF4-FFF2-40B4-BE49-F238E27FC236}">
                  <a16:creationId xmlns:a16="http://schemas.microsoft.com/office/drawing/2014/main" id="{F5D93656-C2F4-F674-FA61-23395717555D}"/>
                </a:ext>
              </a:extLst>
            </p:cNvPr>
            <p:cNvSpPr/>
            <p:nvPr/>
          </p:nvSpPr>
          <p:spPr>
            <a:xfrm>
              <a:off x="7237494" y="4639809"/>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情報システム部門にて、従来より組織の</a:t>
              </a:r>
              <a:r>
                <a:rPr kumimoji="1" lang="en-US" altLang="ja-JP" sz="1000" dirty="0"/>
                <a:t>IT</a:t>
              </a:r>
              <a:r>
                <a:rPr kumimoji="1" lang="ja-JP" altLang="en-US" sz="1000" dirty="0"/>
                <a:t>業務を担う</a:t>
              </a:r>
              <a:endParaRPr kumimoji="1" lang="en-US" altLang="ja-JP" sz="1000" dirty="0"/>
            </a:p>
          </p:txBody>
        </p:sp>
        <p:sp>
          <p:nvSpPr>
            <p:cNvPr id="52" name="正方形/長方形 51">
              <a:extLst>
                <a:ext uri="{FF2B5EF4-FFF2-40B4-BE49-F238E27FC236}">
                  <a16:creationId xmlns:a16="http://schemas.microsoft.com/office/drawing/2014/main" id="{8C0DA17D-4367-9294-C7DE-026AB667C63C}"/>
                </a:ext>
              </a:extLst>
            </p:cNvPr>
            <p:cNvSpPr/>
            <p:nvPr/>
          </p:nvSpPr>
          <p:spPr>
            <a:xfrm>
              <a:off x="6373143" y="4639809"/>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4"/>
                  </a:solidFill>
                </a:rPr>
                <a:t>経歴・</a:t>
              </a:r>
              <a:endParaRPr kumimoji="1" lang="en-US" altLang="ja-JP" sz="1050" dirty="0">
                <a:solidFill>
                  <a:schemeClr val="accent4"/>
                </a:solidFill>
              </a:endParaRPr>
            </a:p>
            <a:p>
              <a:pPr algn="ctr"/>
              <a:r>
                <a:rPr kumimoji="1" lang="ja-JP" altLang="en-US" sz="1050" dirty="0">
                  <a:solidFill>
                    <a:schemeClr val="accent4"/>
                  </a:solidFill>
                </a:rPr>
                <a:t>人材像</a:t>
              </a:r>
            </a:p>
          </p:txBody>
        </p:sp>
        <p:sp>
          <p:nvSpPr>
            <p:cNvPr id="53" name="正方形/長方形 52">
              <a:extLst>
                <a:ext uri="{FF2B5EF4-FFF2-40B4-BE49-F238E27FC236}">
                  <a16:creationId xmlns:a16="http://schemas.microsoft.com/office/drawing/2014/main" id="{506B4860-E8AC-9516-CAF8-7E3FFFC1D9A0}"/>
                </a:ext>
              </a:extLst>
            </p:cNvPr>
            <p:cNvSpPr/>
            <p:nvPr/>
          </p:nvSpPr>
          <p:spPr>
            <a:xfrm>
              <a:off x="6368663" y="5018699"/>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4"/>
                  </a:solidFill>
                </a:rPr>
                <a:t>獲得手法</a:t>
              </a:r>
            </a:p>
          </p:txBody>
        </p:sp>
        <p:sp>
          <p:nvSpPr>
            <p:cNvPr id="54" name="正方形/長方形 53">
              <a:extLst>
                <a:ext uri="{FF2B5EF4-FFF2-40B4-BE49-F238E27FC236}">
                  <a16:creationId xmlns:a16="http://schemas.microsoft.com/office/drawing/2014/main" id="{EF8EB272-FFA5-6A93-F03E-7ED21FAAF067}"/>
                </a:ext>
              </a:extLst>
            </p:cNvPr>
            <p:cNvSpPr/>
            <p:nvPr/>
          </p:nvSpPr>
          <p:spPr>
            <a:xfrm>
              <a:off x="7237495" y="5018699"/>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通常の新卒・中途採用</a:t>
              </a:r>
              <a:endParaRPr kumimoji="1" lang="en-US" altLang="ja-JP" sz="1000" dirty="0"/>
            </a:p>
          </p:txBody>
        </p:sp>
        <p:sp>
          <p:nvSpPr>
            <p:cNvPr id="55" name="正方形/長方形 54">
              <a:extLst>
                <a:ext uri="{FF2B5EF4-FFF2-40B4-BE49-F238E27FC236}">
                  <a16:creationId xmlns:a16="http://schemas.microsoft.com/office/drawing/2014/main" id="{F0B53F32-1400-9A83-C524-BE357D0072A5}"/>
                </a:ext>
              </a:extLst>
            </p:cNvPr>
            <p:cNvSpPr/>
            <p:nvPr/>
          </p:nvSpPr>
          <p:spPr>
            <a:xfrm>
              <a:off x="5289768" y="4369736"/>
              <a:ext cx="4381017" cy="186813"/>
            </a:xfrm>
            <a:prstGeom prst="rect">
              <a:avLst/>
            </a:prstGeom>
            <a:solidFill>
              <a:schemeClr val="accent4">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プロジェクトマネージャー</a:t>
              </a:r>
              <a:endParaRPr kumimoji="1" lang="en-US" altLang="ja-JP" sz="1200" b="1" dirty="0">
                <a:solidFill>
                  <a:schemeClr val="bg1"/>
                </a:solidFill>
              </a:endParaRPr>
            </a:p>
          </p:txBody>
        </p:sp>
        <p:sp>
          <p:nvSpPr>
            <p:cNvPr id="56" name="正方形/長方形 55">
              <a:extLst>
                <a:ext uri="{FF2B5EF4-FFF2-40B4-BE49-F238E27FC236}">
                  <a16:creationId xmlns:a16="http://schemas.microsoft.com/office/drawing/2014/main" id="{644E4D21-92D1-F513-57BB-E4F996ADBFE7}"/>
                </a:ext>
              </a:extLst>
            </p:cNvPr>
            <p:cNvSpPr/>
            <p:nvPr/>
          </p:nvSpPr>
          <p:spPr>
            <a:xfrm>
              <a:off x="8886197" y="4408920"/>
              <a:ext cx="677951"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800" dirty="0">
                  <a:solidFill>
                    <a:schemeClr val="bg2"/>
                  </a:solidFill>
                </a:rPr>
                <a:t>インハウス</a:t>
              </a:r>
              <a:endParaRPr kumimoji="1" lang="ja-JP" altLang="en-US" sz="800" dirty="0">
                <a:solidFill>
                  <a:schemeClr val="bg2"/>
                </a:solidFill>
              </a:endParaRPr>
            </a:p>
          </p:txBody>
        </p:sp>
        <p:sp>
          <p:nvSpPr>
            <p:cNvPr id="57" name="正方形/長方形 56">
              <a:extLst>
                <a:ext uri="{FF2B5EF4-FFF2-40B4-BE49-F238E27FC236}">
                  <a16:creationId xmlns:a16="http://schemas.microsoft.com/office/drawing/2014/main" id="{9E45E81E-E112-C88C-11A4-370DAA1959F5}"/>
                </a:ext>
              </a:extLst>
            </p:cNvPr>
            <p:cNvSpPr/>
            <p:nvPr/>
          </p:nvSpPr>
          <p:spPr>
            <a:xfrm>
              <a:off x="549489" y="4366124"/>
              <a:ext cx="4381017" cy="186813"/>
            </a:xfrm>
            <a:prstGeom prst="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200" b="1" dirty="0">
                  <a:solidFill>
                    <a:schemeClr val="bg1"/>
                  </a:solidFill>
                </a:rPr>
                <a:t>DX</a:t>
              </a:r>
              <a:r>
                <a:rPr lang="ja-JP" altLang="en-US" sz="1200" b="1" dirty="0">
                  <a:solidFill>
                    <a:schemeClr val="bg1"/>
                  </a:solidFill>
                </a:rPr>
                <a:t>エンジニア</a:t>
              </a:r>
              <a:endParaRPr kumimoji="1" lang="en-US" altLang="ja-JP" sz="1200" b="1" dirty="0">
                <a:solidFill>
                  <a:schemeClr val="bg1"/>
                </a:solidFill>
              </a:endParaRPr>
            </a:p>
          </p:txBody>
        </p:sp>
        <p:sp>
          <p:nvSpPr>
            <p:cNvPr id="58" name="正方形/長方形 57">
              <a:extLst>
                <a:ext uri="{FF2B5EF4-FFF2-40B4-BE49-F238E27FC236}">
                  <a16:creationId xmlns:a16="http://schemas.microsoft.com/office/drawing/2014/main" id="{AC6E5910-0BE3-46A8-FAF5-42C69A472E5B}"/>
                </a:ext>
              </a:extLst>
            </p:cNvPr>
            <p:cNvSpPr/>
            <p:nvPr/>
          </p:nvSpPr>
          <p:spPr>
            <a:xfrm>
              <a:off x="4196316" y="4405308"/>
              <a:ext cx="684676" cy="108444"/>
            </a:xfrm>
            <a:prstGeom prst="rect">
              <a:avLst/>
            </a:prstGeom>
            <a:pattFill prst="pct10">
              <a:fgClr>
                <a:schemeClr val="bg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dirty="0">
                  <a:solidFill>
                    <a:schemeClr val="bg2"/>
                  </a:solidFill>
                </a:rPr>
                <a:t>アウトソース</a:t>
              </a:r>
            </a:p>
          </p:txBody>
        </p:sp>
        <p:sp>
          <p:nvSpPr>
            <p:cNvPr id="59" name="正方形/長方形 58">
              <a:extLst>
                <a:ext uri="{FF2B5EF4-FFF2-40B4-BE49-F238E27FC236}">
                  <a16:creationId xmlns:a16="http://schemas.microsoft.com/office/drawing/2014/main" id="{DC7EB93B-A695-FCD8-2960-3D39C0917FD0}"/>
                </a:ext>
              </a:extLst>
            </p:cNvPr>
            <p:cNvSpPr/>
            <p:nvPr/>
          </p:nvSpPr>
          <p:spPr>
            <a:xfrm>
              <a:off x="2501351" y="3379280"/>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en-US" altLang="ja-JP" sz="1000" dirty="0"/>
                <a:t>IT</a:t>
              </a:r>
              <a:r>
                <a:rPr kumimoji="1" lang="ja-JP" altLang="en-US" sz="1000" dirty="0"/>
                <a:t>企業で</a:t>
              </a:r>
              <a:r>
                <a:rPr kumimoji="1" lang="en-US" altLang="ja-JP" sz="1000" dirty="0"/>
                <a:t>IT/DX</a:t>
              </a:r>
              <a:r>
                <a:rPr kumimoji="1" lang="ja-JP" altLang="en-US" sz="1000" dirty="0"/>
                <a:t>サービスの業務経験を有する</a:t>
              </a:r>
              <a:endParaRPr kumimoji="1" lang="en-US" altLang="ja-JP" sz="1000" dirty="0"/>
            </a:p>
          </p:txBody>
        </p:sp>
        <p:sp>
          <p:nvSpPr>
            <p:cNvPr id="60" name="正方形/長方形 59">
              <a:extLst>
                <a:ext uri="{FF2B5EF4-FFF2-40B4-BE49-F238E27FC236}">
                  <a16:creationId xmlns:a16="http://schemas.microsoft.com/office/drawing/2014/main" id="{9BC40A16-AE95-A244-FC48-51641F6ECA53}"/>
                </a:ext>
              </a:extLst>
            </p:cNvPr>
            <p:cNvSpPr/>
            <p:nvPr/>
          </p:nvSpPr>
          <p:spPr>
            <a:xfrm>
              <a:off x="1637000" y="3379280"/>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経歴・</a:t>
              </a:r>
              <a:endParaRPr kumimoji="1" lang="en-US" altLang="ja-JP" sz="1050" dirty="0">
                <a:solidFill>
                  <a:schemeClr val="accent2"/>
                </a:solidFill>
              </a:endParaRPr>
            </a:p>
            <a:p>
              <a:pPr algn="ctr"/>
              <a:r>
                <a:rPr kumimoji="1" lang="ja-JP" altLang="en-US" sz="1050" dirty="0">
                  <a:solidFill>
                    <a:schemeClr val="accent2"/>
                  </a:solidFill>
                </a:rPr>
                <a:t>人材像</a:t>
              </a:r>
            </a:p>
          </p:txBody>
        </p:sp>
        <p:sp>
          <p:nvSpPr>
            <p:cNvPr id="61" name="正方形/長方形 60">
              <a:extLst>
                <a:ext uri="{FF2B5EF4-FFF2-40B4-BE49-F238E27FC236}">
                  <a16:creationId xmlns:a16="http://schemas.microsoft.com/office/drawing/2014/main" id="{1BAE697D-D917-6040-C1E1-88D348A8EC8D}"/>
                </a:ext>
              </a:extLst>
            </p:cNvPr>
            <p:cNvSpPr/>
            <p:nvPr/>
          </p:nvSpPr>
          <p:spPr>
            <a:xfrm>
              <a:off x="1632520" y="3758170"/>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獲得手法</a:t>
              </a:r>
            </a:p>
          </p:txBody>
        </p:sp>
        <p:sp>
          <p:nvSpPr>
            <p:cNvPr id="62" name="正方形/長方形 61">
              <a:extLst>
                <a:ext uri="{FF2B5EF4-FFF2-40B4-BE49-F238E27FC236}">
                  <a16:creationId xmlns:a16="http://schemas.microsoft.com/office/drawing/2014/main" id="{6CC4D0E1-9288-22B1-A572-BED91F0B8D16}"/>
                </a:ext>
              </a:extLst>
            </p:cNvPr>
            <p:cNvSpPr/>
            <p:nvPr/>
          </p:nvSpPr>
          <p:spPr>
            <a:xfrm>
              <a:off x="2501352" y="3758170"/>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lang="ja-JP" altLang="en-US" sz="1000" dirty="0"/>
                <a:t>中途採用（専門人材として新卒採用よりも水準を上げた待遇設定）</a:t>
              </a:r>
              <a:endParaRPr lang="en-US" altLang="ja-JP" sz="1000" dirty="0"/>
            </a:p>
            <a:p>
              <a:pPr marL="228600" indent="-228600">
                <a:buFont typeface="Arial" panose="020B0604020202020204" pitchFamily="34" charset="0"/>
                <a:buChar char="•"/>
              </a:pPr>
              <a:r>
                <a:rPr kumimoji="1" lang="ja-JP" altLang="en-US" sz="1000" dirty="0"/>
                <a:t>スポンサー企業からの出向</a:t>
              </a:r>
              <a:endParaRPr kumimoji="1" lang="en-US" altLang="ja-JP" sz="1000" dirty="0"/>
            </a:p>
          </p:txBody>
        </p:sp>
        <p:pic>
          <p:nvPicPr>
            <p:cNvPr id="63" name="図 62" descr="アイコン&#10;&#10;自動的に生成された説明">
              <a:extLst>
                <a:ext uri="{FF2B5EF4-FFF2-40B4-BE49-F238E27FC236}">
                  <a16:creationId xmlns:a16="http://schemas.microsoft.com/office/drawing/2014/main" id="{F748BA33-5C65-2351-CCCD-A5E5990D3031}"/>
                </a:ext>
              </a:extLst>
            </p:cNvPr>
            <p:cNvPicPr>
              <a:picLocks noChangeAspect="1"/>
            </p:cNvPicPr>
            <p:nvPr/>
          </p:nvPicPr>
          <p:blipFill>
            <a:blip r:embed="rId7"/>
            <a:stretch>
              <a:fillRect/>
            </a:stretch>
          </p:blipFill>
          <p:spPr>
            <a:xfrm>
              <a:off x="817636" y="3379280"/>
              <a:ext cx="440562" cy="411438"/>
            </a:xfrm>
            <a:prstGeom prst="rect">
              <a:avLst/>
            </a:prstGeom>
          </p:spPr>
        </p:pic>
        <p:sp>
          <p:nvSpPr>
            <p:cNvPr id="64" name="正方形/長方形 63">
              <a:extLst>
                <a:ext uri="{FF2B5EF4-FFF2-40B4-BE49-F238E27FC236}">
                  <a16:creationId xmlns:a16="http://schemas.microsoft.com/office/drawing/2014/main" id="{5258B436-62D5-65C6-3F56-835B30E162C0}"/>
                </a:ext>
              </a:extLst>
            </p:cNvPr>
            <p:cNvSpPr/>
            <p:nvPr/>
          </p:nvSpPr>
          <p:spPr>
            <a:xfrm>
              <a:off x="549489" y="3103382"/>
              <a:ext cx="4381017" cy="186813"/>
            </a:xfrm>
            <a:prstGeom prst="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デジタルリーダー</a:t>
              </a:r>
              <a:endParaRPr kumimoji="1" lang="en-US" altLang="ja-JP" sz="1200" b="1" dirty="0">
                <a:solidFill>
                  <a:schemeClr val="bg1"/>
                </a:solidFill>
              </a:endParaRPr>
            </a:p>
          </p:txBody>
        </p:sp>
        <p:sp>
          <p:nvSpPr>
            <p:cNvPr id="65" name="正方形/長方形 64">
              <a:extLst>
                <a:ext uri="{FF2B5EF4-FFF2-40B4-BE49-F238E27FC236}">
                  <a16:creationId xmlns:a16="http://schemas.microsoft.com/office/drawing/2014/main" id="{6EBC6772-DD6A-A635-A781-AFEB502F48E8}"/>
                </a:ext>
              </a:extLst>
            </p:cNvPr>
            <p:cNvSpPr/>
            <p:nvPr/>
          </p:nvSpPr>
          <p:spPr>
            <a:xfrm>
              <a:off x="4196316" y="3142566"/>
              <a:ext cx="684676"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dirty="0">
                  <a:solidFill>
                    <a:schemeClr val="bg2"/>
                  </a:solidFill>
                </a:rPr>
                <a:t>インハウス</a:t>
              </a:r>
            </a:p>
          </p:txBody>
        </p:sp>
        <p:pic>
          <p:nvPicPr>
            <p:cNvPr id="66" name="図 65" descr="アイコン&#10;&#10;自動的に生成された説明">
              <a:extLst>
                <a:ext uri="{FF2B5EF4-FFF2-40B4-BE49-F238E27FC236}">
                  <a16:creationId xmlns:a16="http://schemas.microsoft.com/office/drawing/2014/main" id="{975C161C-A27A-C0B7-079A-EE566BD5039A}"/>
                </a:ext>
              </a:extLst>
            </p:cNvPr>
            <p:cNvPicPr>
              <a:picLocks noChangeAspect="1"/>
            </p:cNvPicPr>
            <p:nvPr/>
          </p:nvPicPr>
          <p:blipFill>
            <a:blip r:embed="rId8"/>
            <a:stretch>
              <a:fillRect/>
            </a:stretch>
          </p:blipFill>
          <p:spPr>
            <a:xfrm>
              <a:off x="791369" y="4573045"/>
              <a:ext cx="456930" cy="456930"/>
            </a:xfrm>
            <a:prstGeom prst="rect">
              <a:avLst/>
            </a:prstGeom>
          </p:spPr>
        </p:pic>
        <p:sp>
          <p:nvSpPr>
            <p:cNvPr id="67" name="正方形/長方形 66">
              <a:extLst>
                <a:ext uri="{FF2B5EF4-FFF2-40B4-BE49-F238E27FC236}">
                  <a16:creationId xmlns:a16="http://schemas.microsoft.com/office/drawing/2014/main" id="{F8BA3C0E-D638-7E37-5DB7-79C71A910869}"/>
                </a:ext>
              </a:extLst>
            </p:cNvPr>
            <p:cNvSpPr/>
            <p:nvPr/>
          </p:nvSpPr>
          <p:spPr>
            <a:xfrm>
              <a:off x="4196316" y="5667907"/>
              <a:ext cx="743577" cy="108444"/>
            </a:xfrm>
            <a:prstGeom prst="rect">
              <a:avLst/>
            </a:prstGeom>
            <a:pattFill prst="pct10">
              <a:fgClr>
                <a:schemeClr val="bg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b="0" i="0" u="none" strike="noStrike" kern="1200" cap="none" spc="0" normalizeH="0" baseline="0" noProof="0" dirty="0">
                  <a:ln>
                    <a:noFill/>
                  </a:ln>
                  <a:solidFill>
                    <a:srgbClr val="7F7F7F"/>
                  </a:solidFill>
                  <a:effectLst/>
                  <a:uLnTx/>
                  <a:uFillTx/>
                  <a:latin typeface="Yu Gothic UI"/>
                  <a:ea typeface="Yu Gothic UI"/>
                  <a:cs typeface="+mn-cs"/>
                </a:rPr>
                <a:t>アウトソース</a:t>
              </a:r>
              <a:endParaRPr kumimoji="1" lang="ja-JP" altLang="en-US" sz="800" dirty="0">
                <a:solidFill>
                  <a:schemeClr val="bg2"/>
                </a:solidFill>
              </a:endParaRPr>
            </a:p>
          </p:txBody>
        </p:sp>
        <p:pic>
          <p:nvPicPr>
            <p:cNvPr id="68" name="図 67" descr="アイコン&#10;&#10;自動的に生成された説明">
              <a:extLst>
                <a:ext uri="{FF2B5EF4-FFF2-40B4-BE49-F238E27FC236}">
                  <a16:creationId xmlns:a16="http://schemas.microsoft.com/office/drawing/2014/main" id="{949AB6B0-EF34-B2CF-55B9-6AFEBBC5AF55}"/>
                </a:ext>
              </a:extLst>
            </p:cNvPr>
            <p:cNvPicPr>
              <a:picLocks noChangeAspect="1"/>
            </p:cNvPicPr>
            <p:nvPr/>
          </p:nvPicPr>
          <p:blipFill>
            <a:blip r:embed="rId9"/>
            <a:stretch>
              <a:fillRect/>
            </a:stretch>
          </p:blipFill>
          <p:spPr>
            <a:xfrm>
              <a:off x="5558136" y="4631771"/>
              <a:ext cx="430786" cy="430786"/>
            </a:xfrm>
            <a:prstGeom prst="rect">
              <a:avLst/>
            </a:prstGeom>
          </p:spPr>
        </p:pic>
        <p:sp>
          <p:nvSpPr>
            <p:cNvPr id="69" name="四角形: 角を丸くする 68">
              <a:extLst>
                <a:ext uri="{FF2B5EF4-FFF2-40B4-BE49-F238E27FC236}">
                  <a16:creationId xmlns:a16="http://schemas.microsoft.com/office/drawing/2014/main" id="{A25F4BFD-8391-4B0A-33FD-FF63B9CEC463}"/>
                </a:ext>
              </a:extLst>
            </p:cNvPr>
            <p:cNvSpPr/>
            <p:nvPr/>
          </p:nvSpPr>
          <p:spPr>
            <a:xfrm>
              <a:off x="5310770" y="5288766"/>
              <a:ext cx="964255" cy="135683"/>
            </a:xfrm>
            <a:prstGeom prst="roundRect">
              <a:avLst/>
            </a:prstGeom>
            <a:solidFill>
              <a:schemeClr val="accent4">
                <a:lumMod val="75000"/>
              </a:schemeClr>
            </a:solidFill>
            <a:ln w="12700" cap="flat" cmpd="sng" algn="ctr">
              <a:solidFill>
                <a:schemeClr val="accent4"/>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600" b="1" kern="0" dirty="0">
                  <a:solidFill>
                    <a:schemeClr val="bg1"/>
                  </a:solidFill>
                  <a:latin typeface="+mn-ea"/>
                </a:rPr>
                <a:t>PJT</a:t>
              </a:r>
              <a:r>
                <a:rPr lang="ja-JP" altLang="en-US" sz="600" b="1" kern="0" dirty="0">
                  <a:solidFill>
                    <a:schemeClr val="bg1"/>
                  </a:solidFill>
                  <a:latin typeface="+mn-ea"/>
                </a:rPr>
                <a:t>をマネジメントする</a:t>
              </a:r>
              <a:endParaRPr lang="en-US" altLang="ja-JP" sz="600" b="1" kern="0" dirty="0">
                <a:solidFill>
                  <a:schemeClr val="bg1"/>
                </a:solidFill>
                <a:latin typeface="+mn-ea"/>
              </a:endParaRPr>
            </a:p>
          </p:txBody>
        </p:sp>
        <p:sp>
          <p:nvSpPr>
            <p:cNvPr id="70" name="四角形: 角を丸くする 69">
              <a:extLst>
                <a:ext uri="{FF2B5EF4-FFF2-40B4-BE49-F238E27FC236}">
                  <a16:creationId xmlns:a16="http://schemas.microsoft.com/office/drawing/2014/main" id="{FF02C1A7-B604-AE76-C676-06ED53853D4B}"/>
                </a:ext>
              </a:extLst>
            </p:cNvPr>
            <p:cNvSpPr/>
            <p:nvPr/>
          </p:nvSpPr>
          <p:spPr>
            <a:xfrm>
              <a:off x="5310770" y="5110219"/>
              <a:ext cx="964255" cy="135683"/>
            </a:xfrm>
            <a:prstGeom prst="roundRect">
              <a:avLst/>
            </a:prstGeom>
            <a:solidFill>
              <a:schemeClr val="accent4">
                <a:lumMod val="75000"/>
              </a:schemeClr>
            </a:solidFill>
            <a:ln w="12700" cap="flat" cmpd="sng" algn="ctr">
              <a:solidFill>
                <a:schemeClr val="accent4"/>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導入企画をする</a:t>
              </a:r>
              <a:endParaRPr lang="en-US" altLang="ja-JP" sz="600" b="1" kern="0" dirty="0">
                <a:solidFill>
                  <a:schemeClr val="bg1"/>
                </a:solidFill>
                <a:latin typeface="+mn-ea"/>
              </a:endParaRPr>
            </a:p>
          </p:txBody>
        </p:sp>
        <p:sp>
          <p:nvSpPr>
            <p:cNvPr id="71" name="四角形: 角を丸くする 70">
              <a:extLst>
                <a:ext uri="{FF2B5EF4-FFF2-40B4-BE49-F238E27FC236}">
                  <a16:creationId xmlns:a16="http://schemas.microsoft.com/office/drawing/2014/main" id="{A5356E8D-D7AC-4CD7-F9CF-A5A0FD3DD0D4}"/>
                </a:ext>
              </a:extLst>
            </p:cNvPr>
            <p:cNvSpPr/>
            <p:nvPr/>
          </p:nvSpPr>
          <p:spPr>
            <a:xfrm>
              <a:off x="5310770" y="6498564"/>
              <a:ext cx="964255" cy="135683"/>
            </a:xfrm>
            <a:prstGeom prst="roundRect">
              <a:avLst/>
            </a:prstGeom>
            <a:solidFill>
              <a:schemeClr val="accent4">
                <a:lumMod val="60000"/>
                <a:lumOff val="40000"/>
              </a:schemeClr>
            </a:solidFill>
            <a:ln w="12700" cap="flat" cmpd="sng" algn="ctr">
              <a:solidFill>
                <a:schemeClr val="accent4"/>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構築・保守運用する</a:t>
              </a:r>
              <a:endParaRPr lang="en-US" altLang="ja-JP" sz="600" b="1" kern="0" dirty="0">
                <a:solidFill>
                  <a:schemeClr val="bg1"/>
                </a:solidFill>
                <a:latin typeface="+mn-ea"/>
              </a:endParaRPr>
            </a:p>
          </p:txBody>
        </p:sp>
        <p:sp>
          <p:nvSpPr>
            <p:cNvPr id="72" name="四角形: 角を丸くする 71">
              <a:extLst>
                <a:ext uri="{FF2B5EF4-FFF2-40B4-BE49-F238E27FC236}">
                  <a16:creationId xmlns:a16="http://schemas.microsoft.com/office/drawing/2014/main" id="{4A2FF17A-3BB0-C529-B10E-08EC39D6C366}"/>
                </a:ext>
              </a:extLst>
            </p:cNvPr>
            <p:cNvSpPr/>
            <p:nvPr/>
          </p:nvSpPr>
          <p:spPr>
            <a:xfrm>
              <a:off x="576007" y="4017889"/>
              <a:ext cx="964255" cy="135683"/>
            </a:xfrm>
            <a:prstGeom prst="roundRect">
              <a:avLst/>
            </a:prstGeom>
            <a:solidFill>
              <a:schemeClr val="accent3">
                <a:lumMod val="75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設計する</a:t>
              </a:r>
              <a:endParaRPr lang="en-US" altLang="ja-JP" sz="600" b="1" kern="0" dirty="0">
                <a:solidFill>
                  <a:schemeClr val="bg1"/>
                </a:solidFill>
                <a:latin typeface="+mn-ea"/>
              </a:endParaRPr>
            </a:p>
          </p:txBody>
        </p:sp>
        <p:sp>
          <p:nvSpPr>
            <p:cNvPr id="73" name="四角形: 角を丸くする 72">
              <a:extLst>
                <a:ext uri="{FF2B5EF4-FFF2-40B4-BE49-F238E27FC236}">
                  <a16:creationId xmlns:a16="http://schemas.microsoft.com/office/drawing/2014/main" id="{1A43D731-9D26-594D-BF6F-9B066F8FB024}"/>
                </a:ext>
              </a:extLst>
            </p:cNvPr>
            <p:cNvSpPr/>
            <p:nvPr/>
          </p:nvSpPr>
          <p:spPr>
            <a:xfrm>
              <a:off x="576007" y="3839342"/>
              <a:ext cx="964255" cy="135683"/>
            </a:xfrm>
            <a:prstGeom prst="roundRect">
              <a:avLst/>
            </a:prstGeom>
            <a:solidFill>
              <a:schemeClr val="accent3">
                <a:lumMod val="75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企画・立案する</a:t>
              </a:r>
              <a:endParaRPr lang="en-US" altLang="ja-JP" sz="600" b="1" kern="0" dirty="0">
                <a:solidFill>
                  <a:schemeClr val="bg1"/>
                </a:solidFill>
                <a:latin typeface="+mn-ea"/>
              </a:endParaRPr>
            </a:p>
          </p:txBody>
        </p:sp>
        <p:sp>
          <p:nvSpPr>
            <p:cNvPr id="74" name="四角形: 角を丸くする 73">
              <a:extLst>
                <a:ext uri="{FF2B5EF4-FFF2-40B4-BE49-F238E27FC236}">
                  <a16:creationId xmlns:a16="http://schemas.microsoft.com/office/drawing/2014/main" id="{0BC4CF95-888F-1FD6-8626-7EC4B7589AF1}"/>
                </a:ext>
              </a:extLst>
            </p:cNvPr>
            <p:cNvSpPr/>
            <p:nvPr/>
          </p:nvSpPr>
          <p:spPr>
            <a:xfrm>
              <a:off x="520159" y="5264157"/>
              <a:ext cx="964255" cy="135683"/>
            </a:xfrm>
            <a:prstGeom prst="roundRect">
              <a:avLst/>
            </a:prstGeom>
            <a:solidFill>
              <a:schemeClr val="accent3">
                <a:lumMod val="60000"/>
                <a:lumOff val="40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開発する</a:t>
              </a:r>
              <a:endParaRPr lang="en-US" altLang="ja-JP" sz="600" b="1" kern="0" dirty="0">
                <a:solidFill>
                  <a:schemeClr val="bg1"/>
                </a:solidFill>
                <a:latin typeface="+mn-ea"/>
              </a:endParaRPr>
            </a:p>
          </p:txBody>
        </p:sp>
        <p:sp>
          <p:nvSpPr>
            <p:cNvPr id="75" name="四角形: 角を丸くする 74">
              <a:extLst>
                <a:ext uri="{FF2B5EF4-FFF2-40B4-BE49-F238E27FC236}">
                  <a16:creationId xmlns:a16="http://schemas.microsoft.com/office/drawing/2014/main" id="{0DE093C5-4166-D729-DEAE-3D436BF5452E}"/>
                </a:ext>
              </a:extLst>
            </p:cNvPr>
            <p:cNvSpPr/>
            <p:nvPr/>
          </p:nvSpPr>
          <p:spPr>
            <a:xfrm>
              <a:off x="520159" y="5085610"/>
              <a:ext cx="964255" cy="135683"/>
            </a:xfrm>
            <a:prstGeom prst="roundRect">
              <a:avLst/>
            </a:prstGeom>
            <a:solidFill>
              <a:schemeClr val="accent3">
                <a:lumMod val="75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設計する</a:t>
              </a:r>
              <a:endParaRPr lang="en-US" altLang="ja-JP" sz="600" b="1" kern="0" dirty="0">
                <a:solidFill>
                  <a:schemeClr val="bg1"/>
                </a:solidFill>
                <a:latin typeface="+mn-ea"/>
              </a:endParaRPr>
            </a:p>
          </p:txBody>
        </p:sp>
        <p:sp>
          <p:nvSpPr>
            <p:cNvPr id="76" name="四角形: 角を丸くする 75">
              <a:extLst>
                <a:ext uri="{FF2B5EF4-FFF2-40B4-BE49-F238E27FC236}">
                  <a16:creationId xmlns:a16="http://schemas.microsoft.com/office/drawing/2014/main" id="{40DB4C39-A3C3-CCB7-2EF0-C64BA686C33B}"/>
                </a:ext>
              </a:extLst>
            </p:cNvPr>
            <p:cNvSpPr/>
            <p:nvPr/>
          </p:nvSpPr>
          <p:spPr>
            <a:xfrm>
              <a:off x="520159" y="6548283"/>
              <a:ext cx="964255" cy="135683"/>
            </a:xfrm>
            <a:prstGeom prst="roundRect">
              <a:avLst/>
            </a:prstGeom>
            <a:solidFill>
              <a:schemeClr val="accent3">
                <a:lumMod val="60000"/>
                <a:lumOff val="40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データ基盤を開発する</a:t>
              </a:r>
              <a:endParaRPr lang="en-US" altLang="ja-JP" sz="600" b="1" kern="0" dirty="0">
                <a:solidFill>
                  <a:schemeClr val="bg1"/>
                </a:solidFill>
                <a:latin typeface="+mn-ea"/>
              </a:endParaRPr>
            </a:p>
          </p:txBody>
        </p:sp>
        <p:sp>
          <p:nvSpPr>
            <p:cNvPr id="77" name="四角形: 角を丸くする 76">
              <a:extLst>
                <a:ext uri="{FF2B5EF4-FFF2-40B4-BE49-F238E27FC236}">
                  <a16:creationId xmlns:a16="http://schemas.microsoft.com/office/drawing/2014/main" id="{3817027C-A1D2-37E4-22AE-E60A1D6E2AD2}"/>
                </a:ext>
              </a:extLst>
            </p:cNvPr>
            <p:cNvSpPr/>
            <p:nvPr/>
          </p:nvSpPr>
          <p:spPr>
            <a:xfrm>
              <a:off x="520159" y="6369736"/>
              <a:ext cx="964255" cy="135683"/>
            </a:xfrm>
            <a:prstGeom prst="roundRect">
              <a:avLst/>
            </a:prstGeom>
            <a:solidFill>
              <a:schemeClr val="accent3">
                <a:lumMod val="75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分析・可視化する</a:t>
              </a:r>
              <a:endParaRPr lang="en-US" altLang="ja-JP" sz="600" b="1" kern="0" dirty="0">
                <a:solidFill>
                  <a:schemeClr val="bg1"/>
                </a:solidFill>
                <a:latin typeface="+mn-ea"/>
              </a:endParaRPr>
            </a:p>
          </p:txBody>
        </p:sp>
        <p:sp>
          <p:nvSpPr>
            <p:cNvPr id="78" name="テキスト ボックス 77">
              <a:extLst>
                <a:ext uri="{FF2B5EF4-FFF2-40B4-BE49-F238E27FC236}">
                  <a16:creationId xmlns:a16="http://schemas.microsoft.com/office/drawing/2014/main" id="{ABBA5239-E7C6-3646-DB17-4EED7289C4C1}"/>
                </a:ext>
              </a:extLst>
            </p:cNvPr>
            <p:cNvSpPr txBox="1"/>
            <p:nvPr/>
          </p:nvSpPr>
          <p:spPr>
            <a:xfrm>
              <a:off x="153571" y="1678191"/>
              <a:ext cx="406265" cy="707886"/>
            </a:xfrm>
            <a:prstGeom prst="rect">
              <a:avLst/>
            </a:prstGeom>
            <a:noFill/>
          </p:spPr>
          <p:txBody>
            <a:bodyPr vert="eaVert" wrap="none" rtlCol="0" anchor="ctr">
              <a:spAutoFit/>
            </a:bodyPr>
            <a:lstStyle/>
            <a:p>
              <a:pPr algn="l">
                <a:lnSpc>
                  <a:spcPct val="120000"/>
                </a:lnSpc>
              </a:pPr>
              <a:r>
                <a:rPr kumimoji="1" lang="ja-JP" altLang="en-US" sz="1200" b="1" dirty="0">
                  <a:solidFill>
                    <a:schemeClr val="accent5"/>
                  </a:solidFill>
                </a:rPr>
                <a:t>戦略人材</a:t>
              </a:r>
            </a:p>
          </p:txBody>
        </p:sp>
        <p:sp>
          <p:nvSpPr>
            <p:cNvPr id="79" name="テキスト ボックス 78">
              <a:extLst>
                <a:ext uri="{FF2B5EF4-FFF2-40B4-BE49-F238E27FC236}">
                  <a16:creationId xmlns:a16="http://schemas.microsoft.com/office/drawing/2014/main" id="{88384693-AEA1-8E90-FC89-A15D0DEAD4EB}"/>
                </a:ext>
              </a:extLst>
            </p:cNvPr>
            <p:cNvSpPr txBox="1"/>
            <p:nvPr/>
          </p:nvSpPr>
          <p:spPr>
            <a:xfrm>
              <a:off x="153571" y="3039938"/>
              <a:ext cx="406265" cy="913070"/>
            </a:xfrm>
            <a:prstGeom prst="rect">
              <a:avLst/>
            </a:prstGeom>
            <a:noFill/>
          </p:spPr>
          <p:txBody>
            <a:bodyPr vert="eaVert" wrap="none" rtlCol="0" anchor="ctr">
              <a:spAutoFit/>
            </a:bodyPr>
            <a:lstStyle/>
            <a:p>
              <a:pPr algn="l">
                <a:lnSpc>
                  <a:spcPct val="120000"/>
                </a:lnSpc>
              </a:pPr>
              <a:r>
                <a:rPr kumimoji="1" lang="en-US" altLang="ja-JP" sz="1200" b="1" dirty="0">
                  <a:solidFill>
                    <a:schemeClr val="accent3"/>
                  </a:solidFill>
                </a:rPr>
                <a:t>DX</a:t>
              </a:r>
              <a:r>
                <a:rPr kumimoji="1" lang="ja-JP" altLang="en-US" sz="1200" b="1" dirty="0">
                  <a:solidFill>
                    <a:schemeClr val="accent3"/>
                  </a:solidFill>
                </a:rPr>
                <a:t>開発人材</a:t>
              </a:r>
            </a:p>
          </p:txBody>
        </p:sp>
        <p:sp>
          <p:nvSpPr>
            <p:cNvPr id="80" name="テキスト ボックス 79">
              <a:extLst>
                <a:ext uri="{FF2B5EF4-FFF2-40B4-BE49-F238E27FC236}">
                  <a16:creationId xmlns:a16="http://schemas.microsoft.com/office/drawing/2014/main" id="{61E0230E-D36F-ED94-4342-5919655321F0}"/>
                </a:ext>
              </a:extLst>
            </p:cNvPr>
            <p:cNvSpPr txBox="1"/>
            <p:nvPr/>
          </p:nvSpPr>
          <p:spPr>
            <a:xfrm>
              <a:off x="153571" y="5593823"/>
              <a:ext cx="406265" cy="861774"/>
            </a:xfrm>
            <a:prstGeom prst="rect">
              <a:avLst/>
            </a:prstGeom>
            <a:noFill/>
          </p:spPr>
          <p:txBody>
            <a:bodyPr vert="eaVert" wrap="none" rtlCol="0" anchor="ctr">
              <a:spAutoFit/>
            </a:bodyPr>
            <a:lstStyle/>
            <a:p>
              <a:pPr algn="l">
                <a:lnSpc>
                  <a:spcPct val="120000"/>
                </a:lnSpc>
              </a:pPr>
              <a:r>
                <a:rPr kumimoji="1" lang="ja-JP" altLang="en-US" sz="1200" b="1" dirty="0">
                  <a:solidFill>
                    <a:schemeClr val="accent3"/>
                  </a:solidFill>
                </a:rPr>
                <a:t>データ人材</a:t>
              </a:r>
            </a:p>
          </p:txBody>
        </p:sp>
        <p:sp>
          <p:nvSpPr>
            <p:cNvPr id="81" name="テキスト ボックス 80">
              <a:extLst>
                <a:ext uri="{FF2B5EF4-FFF2-40B4-BE49-F238E27FC236}">
                  <a16:creationId xmlns:a16="http://schemas.microsoft.com/office/drawing/2014/main" id="{A8D4160F-7A88-D305-1E55-FE0A6D7C38BA}"/>
                </a:ext>
              </a:extLst>
            </p:cNvPr>
            <p:cNvSpPr txBox="1"/>
            <p:nvPr/>
          </p:nvSpPr>
          <p:spPr>
            <a:xfrm>
              <a:off x="4970755" y="4326284"/>
              <a:ext cx="406265" cy="837730"/>
            </a:xfrm>
            <a:prstGeom prst="rect">
              <a:avLst/>
            </a:prstGeom>
            <a:noFill/>
          </p:spPr>
          <p:txBody>
            <a:bodyPr vert="eaVert" wrap="none" rtlCol="0" anchor="ctr">
              <a:spAutoFit/>
            </a:bodyPr>
            <a:lstStyle/>
            <a:p>
              <a:pPr algn="l">
                <a:lnSpc>
                  <a:spcPct val="120000"/>
                </a:lnSpc>
              </a:pPr>
              <a:r>
                <a:rPr kumimoji="1" lang="ja-JP" altLang="en-US" sz="1200" b="1">
                  <a:solidFill>
                    <a:schemeClr val="accent4"/>
                  </a:solidFill>
                </a:rPr>
                <a:t>既存</a:t>
              </a:r>
              <a:r>
                <a:rPr kumimoji="1" lang="en-US" altLang="ja-JP" sz="1200" b="1" dirty="0">
                  <a:solidFill>
                    <a:schemeClr val="accent4"/>
                  </a:solidFill>
                </a:rPr>
                <a:t>IT</a:t>
              </a:r>
              <a:r>
                <a:rPr kumimoji="1" lang="ja-JP" altLang="en-US" sz="1200" b="1" dirty="0">
                  <a:solidFill>
                    <a:schemeClr val="accent4"/>
                  </a:solidFill>
                </a:rPr>
                <a:t>人材</a:t>
              </a:r>
            </a:p>
          </p:txBody>
        </p:sp>
        <p:sp>
          <p:nvSpPr>
            <p:cNvPr id="82" name="正方形/長方形 81">
              <a:extLst>
                <a:ext uri="{FF2B5EF4-FFF2-40B4-BE49-F238E27FC236}">
                  <a16:creationId xmlns:a16="http://schemas.microsoft.com/office/drawing/2014/main" id="{7DE94C8B-12D0-BCA1-F540-0BF4960CB0C7}"/>
                </a:ext>
              </a:extLst>
            </p:cNvPr>
            <p:cNvSpPr/>
            <p:nvPr/>
          </p:nvSpPr>
          <p:spPr>
            <a:xfrm>
              <a:off x="8105656" y="1849283"/>
              <a:ext cx="743575"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7F7F7F"/>
                  </a:solidFill>
                  <a:effectLst/>
                  <a:uLnTx/>
                  <a:uFillTx/>
                  <a:latin typeface="Yu Gothic UI"/>
                  <a:ea typeface="Yu Gothic UI"/>
                  <a:cs typeface="+mn-cs"/>
                </a:rPr>
                <a:t>インハウス</a:t>
              </a:r>
            </a:p>
          </p:txBody>
        </p:sp>
        <p:sp>
          <p:nvSpPr>
            <p:cNvPr id="83" name="正方形/長方形 82">
              <a:extLst>
                <a:ext uri="{FF2B5EF4-FFF2-40B4-BE49-F238E27FC236}">
                  <a16:creationId xmlns:a16="http://schemas.microsoft.com/office/drawing/2014/main" id="{90BBF1DB-C213-290A-5FFA-346A6E8A01FD}"/>
                </a:ext>
              </a:extLst>
            </p:cNvPr>
            <p:cNvSpPr/>
            <p:nvPr/>
          </p:nvSpPr>
          <p:spPr>
            <a:xfrm>
              <a:off x="8886197" y="1849283"/>
              <a:ext cx="743577" cy="108444"/>
            </a:xfrm>
            <a:prstGeom prst="rect">
              <a:avLst/>
            </a:prstGeom>
            <a:pattFill prst="pct10">
              <a:fgClr>
                <a:schemeClr val="bg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b="0" i="0" u="none" strike="noStrike" kern="1200" cap="none" spc="0" normalizeH="0" baseline="0" noProof="0" dirty="0">
                  <a:ln>
                    <a:noFill/>
                  </a:ln>
                  <a:solidFill>
                    <a:srgbClr val="7F7F7F"/>
                  </a:solidFill>
                  <a:effectLst/>
                  <a:uLnTx/>
                  <a:uFillTx/>
                  <a:latin typeface="Yu Gothic UI"/>
                  <a:ea typeface="Yu Gothic UI"/>
                  <a:cs typeface="+mn-cs"/>
                </a:rPr>
                <a:t>アウトソース</a:t>
              </a:r>
              <a:endParaRPr kumimoji="1" lang="ja-JP" altLang="en-US" sz="800" dirty="0">
                <a:solidFill>
                  <a:schemeClr val="bg2"/>
                </a:solidFill>
              </a:endParaRPr>
            </a:p>
          </p:txBody>
        </p:sp>
      </p:grpSp>
      <p:sp>
        <p:nvSpPr>
          <p:cNvPr id="2" name="正方形/長方形 1">
            <a:extLst>
              <a:ext uri="{FF2B5EF4-FFF2-40B4-BE49-F238E27FC236}">
                <a16:creationId xmlns:a16="http://schemas.microsoft.com/office/drawing/2014/main" id="{6FDC6F85-A0AB-726B-C1B8-35AF3198D440}"/>
              </a:ext>
            </a:extLst>
          </p:cNvPr>
          <p:cNvSpPr/>
          <p:nvPr/>
        </p:nvSpPr>
        <p:spPr>
          <a:xfrm>
            <a:off x="200025" y="155081"/>
            <a:ext cx="9296885" cy="365585"/>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（参考）　</a:t>
            </a:r>
            <a:r>
              <a:rPr lang="ja-JP" altLang="en-US" sz="1200" b="1" dirty="0">
                <a:solidFill>
                  <a:schemeClr val="bg1"/>
                </a:solidFill>
              </a:rPr>
              <a:t>テクノロジー</a:t>
            </a:r>
            <a:r>
              <a:rPr kumimoji="1" lang="ja-JP" altLang="en-US" sz="1200" b="1" dirty="0">
                <a:solidFill>
                  <a:schemeClr val="bg1"/>
                </a:solidFill>
              </a:rPr>
              <a:t>人材に求められるスキル要件（スポーツ</a:t>
            </a:r>
            <a:r>
              <a:rPr kumimoji="1" lang="en-US" altLang="ja-JP" sz="1200" b="1" dirty="0">
                <a:solidFill>
                  <a:schemeClr val="bg1"/>
                </a:solidFill>
              </a:rPr>
              <a:t>DX</a:t>
            </a:r>
            <a:r>
              <a:rPr kumimoji="1" lang="ja-JP" altLang="en-US" sz="1200" b="1" dirty="0">
                <a:solidFill>
                  <a:schemeClr val="bg1"/>
                </a:solidFill>
              </a:rPr>
              <a:t>人材活用促進事業 報告書より抜粋）</a:t>
            </a:r>
          </a:p>
        </p:txBody>
      </p:sp>
      <p:sp>
        <p:nvSpPr>
          <p:cNvPr id="85" name="正方形/長方形 84">
            <a:extLst>
              <a:ext uri="{FF2B5EF4-FFF2-40B4-BE49-F238E27FC236}">
                <a16:creationId xmlns:a16="http://schemas.microsoft.com/office/drawing/2014/main" id="{6ABB4998-8DAA-BCA0-E8E6-84B62C12456A}"/>
              </a:ext>
            </a:extLst>
          </p:cNvPr>
          <p:cNvSpPr/>
          <p:nvPr/>
        </p:nvSpPr>
        <p:spPr>
          <a:xfrm>
            <a:off x="200025" y="620688"/>
            <a:ext cx="9505950" cy="329035"/>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kumimoji="1" lang="ja-JP" altLang="en-US" sz="1200" dirty="0"/>
              <a:t>戦略人材／</a:t>
            </a:r>
            <a:r>
              <a:rPr kumimoji="1" lang="en-US" altLang="ja-JP" sz="1200" dirty="0"/>
              <a:t>DX</a:t>
            </a:r>
            <a:r>
              <a:rPr kumimoji="1" lang="ja-JP" altLang="en-US" sz="1200" dirty="0"/>
              <a:t>開発人材／データ人材／既存</a:t>
            </a:r>
            <a:r>
              <a:rPr kumimoji="1" lang="en-US" altLang="ja-JP" sz="1200" dirty="0"/>
              <a:t>IT</a:t>
            </a:r>
            <a:r>
              <a:rPr kumimoji="1" lang="ja-JP" altLang="en-US" sz="1200" dirty="0"/>
              <a:t>人材の詳細イメージは以下の通りです。</a:t>
            </a:r>
            <a:endParaRPr kumimoji="1" lang="en-US" altLang="ja-JP" sz="1200" dirty="0"/>
          </a:p>
        </p:txBody>
      </p:sp>
    </p:spTree>
    <p:extLst>
      <p:ext uri="{BB962C8B-B14F-4D97-AF65-F5344CB8AC3E}">
        <p14:creationId xmlns:p14="http://schemas.microsoft.com/office/powerpoint/2010/main" val="305528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FDC6F85-A0AB-726B-C1B8-35AF3198D440}"/>
              </a:ext>
            </a:extLst>
          </p:cNvPr>
          <p:cNvSpPr/>
          <p:nvPr/>
        </p:nvSpPr>
        <p:spPr>
          <a:xfrm>
            <a:off x="200025" y="155081"/>
            <a:ext cx="9296885" cy="365585"/>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（参考）　テクノロジーを活用した施策の全体像（スポーツ団体のビジネス拡大にむけた</a:t>
            </a:r>
            <a:r>
              <a:rPr kumimoji="1" lang="en-US" altLang="ja-JP" sz="1200" b="1" dirty="0">
                <a:solidFill>
                  <a:schemeClr val="bg1"/>
                </a:solidFill>
              </a:rPr>
              <a:t>DX</a:t>
            </a:r>
            <a:r>
              <a:rPr kumimoji="1" lang="ja-JP" altLang="en-US" sz="1200" b="1" dirty="0">
                <a:solidFill>
                  <a:schemeClr val="bg1"/>
                </a:solidFill>
              </a:rPr>
              <a:t>等推進支援及び人材調査事業 報告書より抜粋）</a:t>
            </a:r>
          </a:p>
        </p:txBody>
      </p:sp>
      <p:sp>
        <p:nvSpPr>
          <p:cNvPr id="85" name="正方形/長方形 84">
            <a:extLst>
              <a:ext uri="{FF2B5EF4-FFF2-40B4-BE49-F238E27FC236}">
                <a16:creationId xmlns:a16="http://schemas.microsoft.com/office/drawing/2014/main" id="{6ABB4998-8DAA-BCA0-E8E6-84B62C12456A}"/>
              </a:ext>
            </a:extLst>
          </p:cNvPr>
          <p:cNvSpPr/>
          <p:nvPr/>
        </p:nvSpPr>
        <p:spPr>
          <a:xfrm>
            <a:off x="200025" y="620688"/>
            <a:ext cx="9505950" cy="329035"/>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kumimoji="1" lang="ja-JP" altLang="en-US" sz="1200" dirty="0"/>
              <a:t>スポーツ団体による</a:t>
            </a:r>
            <a:r>
              <a:rPr lang="ja-JP" altLang="en-US" sz="1200" dirty="0"/>
              <a:t>テクノロジーを活用した</a:t>
            </a:r>
            <a:r>
              <a:rPr kumimoji="1" lang="ja-JP" altLang="en-US" sz="1200" dirty="0"/>
              <a:t>施策は、ピラミッド形式の４階層で類型が可能です</a:t>
            </a:r>
          </a:p>
        </p:txBody>
      </p:sp>
      <p:sp>
        <p:nvSpPr>
          <p:cNvPr id="84" name="吹き出し: 上矢印 83">
            <a:extLst>
              <a:ext uri="{FF2B5EF4-FFF2-40B4-BE49-F238E27FC236}">
                <a16:creationId xmlns:a16="http://schemas.microsoft.com/office/drawing/2014/main" id="{8F22E589-1920-F9B3-CE08-744EA2585B3D}"/>
              </a:ext>
            </a:extLst>
          </p:cNvPr>
          <p:cNvSpPr/>
          <p:nvPr/>
        </p:nvSpPr>
        <p:spPr>
          <a:xfrm>
            <a:off x="2394463" y="5438571"/>
            <a:ext cx="7258883" cy="1003007"/>
          </a:xfrm>
          <a:prstGeom prst="upArrowCallout">
            <a:avLst>
              <a:gd name="adj1" fmla="val 55908"/>
              <a:gd name="adj2" fmla="val 68278"/>
              <a:gd name="adj3" fmla="val 6970"/>
              <a:gd name="adj4" fmla="val 84754"/>
            </a:avLst>
          </a:prstGeom>
          <a:solidFill>
            <a:schemeClr val="bg1"/>
          </a:solidFill>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86" name="直線コネクタ 85">
            <a:extLst>
              <a:ext uri="{FF2B5EF4-FFF2-40B4-BE49-F238E27FC236}">
                <a16:creationId xmlns:a16="http://schemas.microsoft.com/office/drawing/2014/main" id="{224A3354-82A5-E166-F609-8C534D10E147}"/>
              </a:ext>
            </a:extLst>
          </p:cNvPr>
          <p:cNvCxnSpPr>
            <a:cxnSpLocks/>
          </p:cNvCxnSpPr>
          <p:nvPr/>
        </p:nvCxnSpPr>
        <p:spPr>
          <a:xfrm>
            <a:off x="252532" y="5515922"/>
            <a:ext cx="937348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87" name="グループ化 86">
            <a:extLst>
              <a:ext uri="{FF2B5EF4-FFF2-40B4-BE49-F238E27FC236}">
                <a16:creationId xmlns:a16="http://schemas.microsoft.com/office/drawing/2014/main" id="{4956B0A3-A1A4-A4EB-C6A4-CB1D2F6289A2}"/>
              </a:ext>
            </a:extLst>
          </p:cNvPr>
          <p:cNvGrpSpPr/>
          <p:nvPr/>
        </p:nvGrpSpPr>
        <p:grpSpPr>
          <a:xfrm>
            <a:off x="2462653" y="1268760"/>
            <a:ext cx="7105829" cy="354954"/>
            <a:chOff x="2097973" y="1916832"/>
            <a:chExt cx="7359785" cy="366188"/>
          </a:xfrm>
        </p:grpSpPr>
        <p:cxnSp>
          <p:nvCxnSpPr>
            <p:cNvPr id="88" name="直線コネクタ 87">
              <a:extLst>
                <a:ext uri="{FF2B5EF4-FFF2-40B4-BE49-F238E27FC236}">
                  <a16:creationId xmlns:a16="http://schemas.microsoft.com/office/drawing/2014/main" id="{DBAB0313-90AD-83D5-6859-7F3870389F60}"/>
                </a:ext>
              </a:extLst>
            </p:cNvPr>
            <p:cNvCxnSpPr>
              <a:cxnSpLocks/>
            </p:cNvCxnSpPr>
            <p:nvPr/>
          </p:nvCxnSpPr>
          <p:spPr>
            <a:xfrm>
              <a:off x="2097973" y="2245207"/>
              <a:ext cx="7359785"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369FD77B-B134-AB55-270B-B32C021CC465}"/>
                </a:ext>
              </a:extLst>
            </p:cNvPr>
            <p:cNvSpPr txBox="1"/>
            <p:nvPr/>
          </p:nvSpPr>
          <p:spPr>
            <a:xfrm>
              <a:off x="2097973" y="1916832"/>
              <a:ext cx="7358797" cy="366188"/>
            </a:xfrm>
            <a:prstGeom prst="rect">
              <a:avLst/>
            </a:prstGeom>
            <a:noFill/>
          </p:spPr>
          <p:txBody>
            <a:bodyPr wrap="square" rtlCol="0">
              <a:spAutoFit/>
            </a:bodyPr>
            <a:lstStyle/>
            <a:p>
              <a:pPr algn="ctr">
                <a:lnSpc>
                  <a:spcPct val="120000"/>
                </a:lnSpc>
              </a:pPr>
              <a:r>
                <a:rPr kumimoji="1" lang="ja-JP" altLang="en-US" sz="1200" dirty="0">
                  <a:solidFill>
                    <a:schemeClr val="accent1"/>
                  </a:solidFill>
                </a:rPr>
                <a:t>スポーツ団体にとっての</a:t>
              </a:r>
              <a:r>
                <a:rPr kumimoji="1" lang="en-US" altLang="ja-JP" sz="1200" dirty="0">
                  <a:solidFill>
                    <a:schemeClr val="accent1"/>
                  </a:solidFill>
                </a:rPr>
                <a:t>DX</a:t>
              </a:r>
              <a:r>
                <a:rPr kumimoji="1" lang="ja-JP" altLang="en-US" sz="1200" dirty="0">
                  <a:solidFill>
                    <a:schemeClr val="accent1"/>
                  </a:solidFill>
                </a:rPr>
                <a:t>施策</a:t>
              </a:r>
            </a:p>
          </p:txBody>
        </p:sp>
      </p:grpSp>
      <p:cxnSp>
        <p:nvCxnSpPr>
          <p:cNvPr id="90" name="直線コネクタ 89">
            <a:extLst>
              <a:ext uri="{FF2B5EF4-FFF2-40B4-BE49-F238E27FC236}">
                <a16:creationId xmlns:a16="http://schemas.microsoft.com/office/drawing/2014/main" id="{5CE1FB33-28E6-18A1-C9F7-65D3E42FD52B}"/>
              </a:ext>
            </a:extLst>
          </p:cNvPr>
          <p:cNvCxnSpPr>
            <a:cxnSpLocks/>
          </p:cNvCxnSpPr>
          <p:nvPr/>
        </p:nvCxnSpPr>
        <p:spPr>
          <a:xfrm>
            <a:off x="252532" y="2443658"/>
            <a:ext cx="931496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1" name="四角形: 角を丸くする 90">
            <a:extLst>
              <a:ext uri="{FF2B5EF4-FFF2-40B4-BE49-F238E27FC236}">
                <a16:creationId xmlns:a16="http://schemas.microsoft.com/office/drawing/2014/main" id="{A55852F6-2A7E-FA50-E79B-CE14143F0644}"/>
              </a:ext>
            </a:extLst>
          </p:cNvPr>
          <p:cNvSpPr/>
          <p:nvPr/>
        </p:nvSpPr>
        <p:spPr>
          <a:xfrm>
            <a:off x="8732781" y="1941721"/>
            <a:ext cx="920565" cy="159940"/>
          </a:xfrm>
          <a:prstGeom prst="roundRect">
            <a:avLst/>
          </a:prstGeom>
          <a:solidFill>
            <a:schemeClr val="bg1">
              <a:lumMod val="95000"/>
            </a:schemeClr>
          </a:solidFill>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700" b="1" dirty="0">
                <a:solidFill>
                  <a:schemeClr val="bg2"/>
                </a:solidFill>
              </a:rPr>
              <a:t>アウトカム享受者</a:t>
            </a:r>
          </a:p>
        </p:txBody>
      </p:sp>
      <p:sp>
        <p:nvSpPr>
          <p:cNvPr id="92" name="テキスト ボックス 91">
            <a:extLst>
              <a:ext uri="{FF2B5EF4-FFF2-40B4-BE49-F238E27FC236}">
                <a16:creationId xmlns:a16="http://schemas.microsoft.com/office/drawing/2014/main" id="{D3DCF4B5-E4D2-A8AC-E18A-E6CD779A966E}"/>
              </a:ext>
            </a:extLst>
          </p:cNvPr>
          <p:cNvSpPr txBox="1"/>
          <p:nvPr/>
        </p:nvSpPr>
        <p:spPr>
          <a:xfrm>
            <a:off x="8667430" y="1639926"/>
            <a:ext cx="569387" cy="314454"/>
          </a:xfrm>
          <a:prstGeom prst="rect">
            <a:avLst/>
          </a:prstGeom>
          <a:noFill/>
        </p:spPr>
        <p:txBody>
          <a:bodyPr wrap="none" rtlCol="0">
            <a:spAutoFit/>
          </a:bodyPr>
          <a:lstStyle/>
          <a:p>
            <a:pPr algn="l">
              <a:lnSpc>
                <a:spcPct val="120000"/>
              </a:lnSpc>
            </a:pPr>
            <a:r>
              <a:rPr kumimoji="1" lang="ja-JP" altLang="en-US" sz="1000" dirty="0"/>
              <a:t>凡例</a:t>
            </a:r>
            <a:r>
              <a:rPr lang="ja-JP" altLang="en-US" sz="1000" dirty="0"/>
              <a:t>：</a:t>
            </a:r>
            <a:endParaRPr kumimoji="1" lang="en-US" altLang="ja-JP" sz="1000" dirty="0"/>
          </a:p>
        </p:txBody>
      </p:sp>
      <p:sp>
        <p:nvSpPr>
          <p:cNvPr id="93" name="正方形/長方形 92">
            <a:extLst>
              <a:ext uri="{FF2B5EF4-FFF2-40B4-BE49-F238E27FC236}">
                <a16:creationId xmlns:a16="http://schemas.microsoft.com/office/drawing/2014/main" id="{64613B2E-8AA7-F458-7702-E726D4C648EA}"/>
              </a:ext>
            </a:extLst>
          </p:cNvPr>
          <p:cNvSpPr/>
          <p:nvPr/>
        </p:nvSpPr>
        <p:spPr>
          <a:xfrm>
            <a:off x="3573289" y="1677734"/>
            <a:ext cx="4944923" cy="706750"/>
          </a:xfrm>
          <a:prstGeom prst="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dirty="0"/>
          </a:p>
        </p:txBody>
      </p:sp>
      <p:sp>
        <p:nvSpPr>
          <p:cNvPr id="94" name="正方形/長方形 93">
            <a:extLst>
              <a:ext uri="{FF2B5EF4-FFF2-40B4-BE49-F238E27FC236}">
                <a16:creationId xmlns:a16="http://schemas.microsoft.com/office/drawing/2014/main" id="{E9100C39-030E-ECD8-E2A4-3BA2078A36F0}"/>
              </a:ext>
            </a:extLst>
          </p:cNvPr>
          <p:cNvSpPr/>
          <p:nvPr/>
        </p:nvSpPr>
        <p:spPr>
          <a:xfrm>
            <a:off x="3186279" y="2523839"/>
            <a:ext cx="5621861" cy="1319985"/>
          </a:xfrm>
          <a:prstGeom prst="rect">
            <a:avLst/>
          </a:prstGeom>
          <a:solidFill>
            <a:srgbClr val="83A0D3"/>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endParaRPr kumimoji="1" lang="ja-JP" altLang="en-US" sz="1200"/>
          </a:p>
        </p:txBody>
      </p:sp>
      <p:sp>
        <p:nvSpPr>
          <p:cNvPr id="95" name="正方形/長方形 94">
            <a:extLst>
              <a:ext uri="{FF2B5EF4-FFF2-40B4-BE49-F238E27FC236}">
                <a16:creationId xmlns:a16="http://schemas.microsoft.com/office/drawing/2014/main" id="{D574807B-2113-8A72-2FF3-53250AF6B6EE}"/>
              </a:ext>
            </a:extLst>
          </p:cNvPr>
          <p:cNvSpPr/>
          <p:nvPr/>
        </p:nvSpPr>
        <p:spPr>
          <a:xfrm>
            <a:off x="2694113" y="4685113"/>
            <a:ext cx="3177511" cy="728164"/>
          </a:xfrm>
          <a:prstGeom prst="rect">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p>
        </p:txBody>
      </p:sp>
      <p:sp>
        <p:nvSpPr>
          <p:cNvPr id="96" name="正方形/長方形 95">
            <a:extLst>
              <a:ext uri="{FF2B5EF4-FFF2-40B4-BE49-F238E27FC236}">
                <a16:creationId xmlns:a16="http://schemas.microsoft.com/office/drawing/2014/main" id="{E541608A-27A8-6022-9259-ED9597BF1AFA}"/>
              </a:ext>
            </a:extLst>
          </p:cNvPr>
          <p:cNvSpPr/>
          <p:nvPr/>
        </p:nvSpPr>
        <p:spPr>
          <a:xfrm>
            <a:off x="3533991" y="4907188"/>
            <a:ext cx="2197130" cy="451201"/>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kumimoji="1" lang="ja-JP" altLang="en-US" sz="900" dirty="0"/>
              <a:t>顧客・選手情報基盤、</a:t>
            </a:r>
            <a:endParaRPr kumimoji="1" lang="en-US" altLang="ja-JP" sz="900" dirty="0"/>
          </a:p>
          <a:p>
            <a:pPr algn="ctr"/>
            <a:r>
              <a:rPr kumimoji="1" lang="ja-JP" altLang="en-US" sz="900" dirty="0"/>
              <a:t>放映・配信基盤、セキュリティシステム</a:t>
            </a:r>
            <a:endParaRPr kumimoji="1" lang="en-US" altLang="ja-JP" sz="900" dirty="0"/>
          </a:p>
        </p:txBody>
      </p:sp>
      <p:sp>
        <p:nvSpPr>
          <p:cNvPr id="97" name="正方形/長方形 96">
            <a:extLst>
              <a:ext uri="{FF2B5EF4-FFF2-40B4-BE49-F238E27FC236}">
                <a16:creationId xmlns:a16="http://schemas.microsoft.com/office/drawing/2014/main" id="{7724E6FE-B809-79B4-F940-A5C64F56DED9}"/>
              </a:ext>
            </a:extLst>
          </p:cNvPr>
          <p:cNvSpPr/>
          <p:nvPr/>
        </p:nvSpPr>
        <p:spPr>
          <a:xfrm>
            <a:off x="3412592" y="4747621"/>
            <a:ext cx="1700225" cy="208899"/>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bg1"/>
                </a:solidFill>
              </a:rPr>
              <a:t>インフラシステムの高度化</a:t>
            </a:r>
            <a:endParaRPr kumimoji="1" lang="ja-JP" altLang="en-US" sz="900" b="1" dirty="0">
              <a:solidFill>
                <a:schemeClr val="bg1"/>
              </a:solidFill>
            </a:endParaRPr>
          </a:p>
        </p:txBody>
      </p:sp>
      <p:sp>
        <p:nvSpPr>
          <p:cNvPr id="98" name="正方形/長方形 97">
            <a:extLst>
              <a:ext uri="{FF2B5EF4-FFF2-40B4-BE49-F238E27FC236}">
                <a16:creationId xmlns:a16="http://schemas.microsoft.com/office/drawing/2014/main" id="{F9608602-0303-BE96-EF37-E9CBC73C5ED0}"/>
              </a:ext>
            </a:extLst>
          </p:cNvPr>
          <p:cNvSpPr/>
          <p:nvPr/>
        </p:nvSpPr>
        <p:spPr>
          <a:xfrm>
            <a:off x="4830832" y="1846113"/>
            <a:ext cx="3510273" cy="45156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sz="900" dirty="0"/>
          </a:p>
          <a:p>
            <a:pPr algn="ctr"/>
            <a:r>
              <a:rPr lang="ja-JP" altLang="en-US" sz="900" dirty="0"/>
              <a:t>ファンタジーゲーム・ベッティング、</a:t>
            </a:r>
            <a:endParaRPr lang="en-US" altLang="ja-JP" sz="900" dirty="0"/>
          </a:p>
          <a:p>
            <a:pPr algn="ctr"/>
            <a:r>
              <a:rPr lang="en-US" altLang="ja-JP" sz="900" dirty="0"/>
              <a:t>NFT</a:t>
            </a:r>
            <a:r>
              <a:rPr lang="ja-JP" altLang="en-US" sz="900" dirty="0"/>
              <a:t>・スポーツトークン、バーチャルスポーツ・メタバース、データ販売</a:t>
            </a:r>
            <a:endParaRPr lang="en-US" altLang="ja-JP" sz="900" dirty="0"/>
          </a:p>
        </p:txBody>
      </p:sp>
      <p:sp>
        <p:nvSpPr>
          <p:cNvPr id="99" name="正方形/長方形 98">
            <a:extLst>
              <a:ext uri="{FF2B5EF4-FFF2-40B4-BE49-F238E27FC236}">
                <a16:creationId xmlns:a16="http://schemas.microsoft.com/office/drawing/2014/main" id="{8BB4E55E-5655-5FC9-7517-84E85A6FA385}"/>
              </a:ext>
            </a:extLst>
          </p:cNvPr>
          <p:cNvSpPr/>
          <p:nvPr/>
        </p:nvSpPr>
        <p:spPr>
          <a:xfrm>
            <a:off x="4709434" y="1774498"/>
            <a:ext cx="1700225" cy="208899"/>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b="1" dirty="0">
                <a:solidFill>
                  <a:schemeClr val="bg1"/>
                </a:solidFill>
              </a:rPr>
              <a:t>新しいデジタルサービス</a:t>
            </a:r>
          </a:p>
        </p:txBody>
      </p:sp>
      <p:sp>
        <p:nvSpPr>
          <p:cNvPr id="100" name="正方形/長方形 99">
            <a:extLst>
              <a:ext uri="{FF2B5EF4-FFF2-40B4-BE49-F238E27FC236}">
                <a16:creationId xmlns:a16="http://schemas.microsoft.com/office/drawing/2014/main" id="{9B9A3D12-3A5A-7B2A-22AF-387A953B418B}"/>
              </a:ext>
            </a:extLst>
          </p:cNvPr>
          <p:cNvSpPr/>
          <p:nvPr/>
        </p:nvSpPr>
        <p:spPr>
          <a:xfrm>
            <a:off x="6730935" y="2891905"/>
            <a:ext cx="1721962" cy="28508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lang="ja-JP" altLang="en-US" sz="900" dirty="0"/>
              <a:t>デジタル審判、会場運営</a:t>
            </a:r>
            <a:endParaRPr lang="en-US" altLang="ja-JP" sz="900" dirty="0"/>
          </a:p>
        </p:txBody>
      </p:sp>
      <p:sp>
        <p:nvSpPr>
          <p:cNvPr id="101" name="正方形/長方形 100">
            <a:extLst>
              <a:ext uri="{FF2B5EF4-FFF2-40B4-BE49-F238E27FC236}">
                <a16:creationId xmlns:a16="http://schemas.microsoft.com/office/drawing/2014/main" id="{2DAE1B3B-6AFF-C593-1070-E0D78222C810}"/>
              </a:ext>
            </a:extLst>
          </p:cNvPr>
          <p:cNvSpPr/>
          <p:nvPr/>
        </p:nvSpPr>
        <p:spPr>
          <a:xfrm>
            <a:off x="6609537" y="2800927"/>
            <a:ext cx="1347565" cy="175442"/>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b="1" dirty="0">
                <a:solidFill>
                  <a:schemeClr val="bg1"/>
                </a:solidFill>
              </a:rPr>
              <a:t>大会運営高度化</a:t>
            </a:r>
          </a:p>
        </p:txBody>
      </p:sp>
      <p:sp>
        <p:nvSpPr>
          <p:cNvPr id="102" name="正方形/長方形 101">
            <a:extLst>
              <a:ext uri="{FF2B5EF4-FFF2-40B4-BE49-F238E27FC236}">
                <a16:creationId xmlns:a16="http://schemas.microsoft.com/office/drawing/2014/main" id="{F472A0D6-6031-B23A-773E-10CA339122AA}"/>
              </a:ext>
            </a:extLst>
          </p:cNvPr>
          <p:cNvSpPr/>
          <p:nvPr/>
        </p:nvSpPr>
        <p:spPr>
          <a:xfrm>
            <a:off x="4147067" y="2891905"/>
            <a:ext cx="1760932" cy="28508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kumimoji="1" lang="ja-JP" altLang="en-US" sz="900" dirty="0"/>
              <a:t>観戦価値向上、チャネル拡充</a:t>
            </a:r>
          </a:p>
        </p:txBody>
      </p:sp>
      <p:sp>
        <p:nvSpPr>
          <p:cNvPr id="103" name="正方形/長方形 102">
            <a:extLst>
              <a:ext uri="{FF2B5EF4-FFF2-40B4-BE49-F238E27FC236}">
                <a16:creationId xmlns:a16="http://schemas.microsoft.com/office/drawing/2014/main" id="{3A5D716E-8E92-9261-E9ED-4D0A31EB4108}"/>
              </a:ext>
            </a:extLst>
          </p:cNvPr>
          <p:cNvSpPr/>
          <p:nvPr/>
        </p:nvSpPr>
        <p:spPr>
          <a:xfrm>
            <a:off x="4025671" y="2800927"/>
            <a:ext cx="1347565" cy="175442"/>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b="1" dirty="0">
                <a:solidFill>
                  <a:schemeClr val="bg1"/>
                </a:solidFill>
              </a:rPr>
              <a:t>顧客体験価値向上</a:t>
            </a:r>
          </a:p>
        </p:txBody>
      </p:sp>
      <p:sp>
        <p:nvSpPr>
          <p:cNvPr id="104" name="テキスト ボックス 103">
            <a:extLst>
              <a:ext uri="{FF2B5EF4-FFF2-40B4-BE49-F238E27FC236}">
                <a16:creationId xmlns:a16="http://schemas.microsoft.com/office/drawing/2014/main" id="{8EBA5EAB-A3C9-D34B-D64B-C7886633975D}"/>
              </a:ext>
            </a:extLst>
          </p:cNvPr>
          <p:cNvSpPr txBox="1"/>
          <p:nvPr/>
        </p:nvSpPr>
        <p:spPr>
          <a:xfrm>
            <a:off x="2757106" y="4810769"/>
            <a:ext cx="618264" cy="559158"/>
          </a:xfrm>
          <a:prstGeom prst="rect">
            <a:avLst/>
          </a:prstGeom>
          <a:noFill/>
        </p:spPr>
        <p:txBody>
          <a:bodyPr wrap="square" rtlCol="0">
            <a:spAutoFit/>
          </a:bodyPr>
          <a:lstStyle/>
          <a:p>
            <a:pPr algn="l">
              <a:lnSpc>
                <a:spcPct val="120000"/>
              </a:lnSpc>
            </a:pPr>
            <a:r>
              <a:rPr kumimoji="1" lang="ja-JP" altLang="en-US" sz="1050" b="1" dirty="0">
                <a:solidFill>
                  <a:schemeClr val="accent1"/>
                </a:solidFill>
              </a:rPr>
              <a:t>インフラ</a:t>
            </a:r>
            <a:endParaRPr kumimoji="1" lang="en-US" altLang="ja-JP" sz="1050" b="1" dirty="0">
              <a:solidFill>
                <a:schemeClr val="accent1"/>
              </a:solidFill>
            </a:endParaRPr>
          </a:p>
          <a:p>
            <a:pPr algn="l">
              <a:lnSpc>
                <a:spcPct val="120000"/>
              </a:lnSpc>
            </a:pPr>
            <a:r>
              <a:rPr kumimoji="1" lang="ja-JP" altLang="en-US" sz="1050" b="1" dirty="0">
                <a:solidFill>
                  <a:schemeClr val="accent1"/>
                </a:solidFill>
              </a:rPr>
              <a:t>改革</a:t>
            </a:r>
          </a:p>
        </p:txBody>
      </p:sp>
      <p:sp>
        <p:nvSpPr>
          <p:cNvPr id="105" name="テキスト ボックス 104">
            <a:extLst>
              <a:ext uri="{FF2B5EF4-FFF2-40B4-BE49-F238E27FC236}">
                <a16:creationId xmlns:a16="http://schemas.microsoft.com/office/drawing/2014/main" id="{0211B1F7-8CE5-6FF4-49F4-35DA41D7515F}"/>
              </a:ext>
            </a:extLst>
          </p:cNvPr>
          <p:cNvSpPr txBox="1"/>
          <p:nvPr/>
        </p:nvSpPr>
        <p:spPr>
          <a:xfrm>
            <a:off x="3251200" y="2922604"/>
            <a:ext cx="618264" cy="559158"/>
          </a:xfrm>
          <a:prstGeom prst="rect">
            <a:avLst/>
          </a:prstGeom>
          <a:noFill/>
        </p:spPr>
        <p:txBody>
          <a:bodyPr wrap="square" rtlCol="0">
            <a:spAutoFit/>
          </a:bodyPr>
          <a:lstStyle/>
          <a:p>
            <a:pPr algn="l">
              <a:lnSpc>
                <a:spcPct val="120000"/>
              </a:lnSpc>
            </a:pPr>
            <a:r>
              <a:rPr lang="ja-JP" altLang="en-US" sz="1050" b="1" dirty="0">
                <a:solidFill>
                  <a:schemeClr val="accent1"/>
                </a:solidFill>
              </a:rPr>
              <a:t>事業</a:t>
            </a:r>
            <a:endParaRPr lang="en-US" altLang="ja-JP" sz="1050" b="1" dirty="0">
              <a:solidFill>
                <a:schemeClr val="accent1"/>
              </a:solidFill>
            </a:endParaRPr>
          </a:p>
          <a:p>
            <a:pPr algn="l">
              <a:lnSpc>
                <a:spcPct val="120000"/>
              </a:lnSpc>
            </a:pPr>
            <a:r>
              <a:rPr kumimoji="1" lang="ja-JP" altLang="en-US" sz="1050" b="1" dirty="0">
                <a:solidFill>
                  <a:schemeClr val="accent1"/>
                </a:solidFill>
              </a:rPr>
              <a:t>改革</a:t>
            </a:r>
          </a:p>
        </p:txBody>
      </p:sp>
      <p:sp>
        <p:nvSpPr>
          <p:cNvPr id="106" name="テキスト ボックス 105">
            <a:extLst>
              <a:ext uri="{FF2B5EF4-FFF2-40B4-BE49-F238E27FC236}">
                <a16:creationId xmlns:a16="http://schemas.microsoft.com/office/drawing/2014/main" id="{A9251AE4-1A62-D50F-4588-A8C899993752}"/>
              </a:ext>
            </a:extLst>
          </p:cNvPr>
          <p:cNvSpPr txBox="1"/>
          <p:nvPr/>
        </p:nvSpPr>
        <p:spPr>
          <a:xfrm>
            <a:off x="3643584" y="1760875"/>
            <a:ext cx="966035" cy="559158"/>
          </a:xfrm>
          <a:prstGeom prst="rect">
            <a:avLst/>
          </a:prstGeom>
          <a:noFill/>
        </p:spPr>
        <p:txBody>
          <a:bodyPr wrap="square" rtlCol="0">
            <a:spAutoFit/>
          </a:bodyPr>
          <a:lstStyle/>
          <a:p>
            <a:pPr algn="l">
              <a:lnSpc>
                <a:spcPct val="120000"/>
              </a:lnSpc>
            </a:pPr>
            <a:r>
              <a:rPr lang="ja-JP" altLang="en-US" sz="1050" b="1" dirty="0">
                <a:solidFill>
                  <a:schemeClr val="accent1"/>
                </a:solidFill>
              </a:rPr>
              <a:t>ビジネス</a:t>
            </a:r>
            <a:endParaRPr lang="en-US" altLang="ja-JP" sz="1050" b="1" dirty="0">
              <a:solidFill>
                <a:schemeClr val="accent1"/>
              </a:solidFill>
            </a:endParaRPr>
          </a:p>
          <a:p>
            <a:pPr algn="l">
              <a:lnSpc>
                <a:spcPct val="120000"/>
              </a:lnSpc>
            </a:pPr>
            <a:r>
              <a:rPr lang="ja-JP" altLang="en-US" sz="1050" b="1" dirty="0">
                <a:solidFill>
                  <a:schemeClr val="accent1"/>
                </a:solidFill>
              </a:rPr>
              <a:t>モデル</a:t>
            </a:r>
            <a:r>
              <a:rPr kumimoji="1" lang="ja-JP" altLang="en-US" sz="1050" b="1" dirty="0">
                <a:solidFill>
                  <a:schemeClr val="accent1"/>
                </a:solidFill>
              </a:rPr>
              <a:t>改革</a:t>
            </a:r>
          </a:p>
        </p:txBody>
      </p:sp>
      <p:sp>
        <p:nvSpPr>
          <p:cNvPr id="107" name="正方形/長方形 106">
            <a:extLst>
              <a:ext uri="{FF2B5EF4-FFF2-40B4-BE49-F238E27FC236}">
                <a16:creationId xmlns:a16="http://schemas.microsoft.com/office/drawing/2014/main" id="{089EA2AF-5E91-92AF-394D-D088D6D196A6}"/>
              </a:ext>
            </a:extLst>
          </p:cNvPr>
          <p:cNvSpPr/>
          <p:nvPr/>
        </p:nvSpPr>
        <p:spPr>
          <a:xfrm>
            <a:off x="6158611" y="4685113"/>
            <a:ext cx="3177511" cy="728164"/>
          </a:xfrm>
          <a:prstGeom prst="rect">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p>
        </p:txBody>
      </p:sp>
      <p:sp>
        <p:nvSpPr>
          <p:cNvPr id="108" name="正方形/長方形 107">
            <a:extLst>
              <a:ext uri="{FF2B5EF4-FFF2-40B4-BE49-F238E27FC236}">
                <a16:creationId xmlns:a16="http://schemas.microsoft.com/office/drawing/2014/main" id="{8B6C0310-5B07-4F7F-7CDD-B165B1B59275}"/>
              </a:ext>
            </a:extLst>
          </p:cNvPr>
          <p:cNvSpPr/>
          <p:nvPr/>
        </p:nvSpPr>
        <p:spPr>
          <a:xfrm>
            <a:off x="7090556" y="4907188"/>
            <a:ext cx="2003511" cy="451201"/>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lang="ja-JP" altLang="en-US" sz="900" dirty="0"/>
              <a:t>社内イントラ</a:t>
            </a:r>
            <a:r>
              <a:rPr kumimoji="1" lang="ja-JP" altLang="en-US" sz="900" dirty="0"/>
              <a:t>、</a:t>
            </a:r>
            <a:endParaRPr kumimoji="1" lang="en-US" altLang="ja-JP" sz="900" dirty="0"/>
          </a:p>
          <a:p>
            <a:pPr algn="ctr"/>
            <a:r>
              <a:rPr kumimoji="1" lang="ja-JP" altLang="en-US" sz="900" dirty="0"/>
              <a:t>決済・会計システム、</a:t>
            </a:r>
            <a:r>
              <a:rPr lang="en-US" altLang="ja-JP" sz="900" dirty="0"/>
              <a:t>RPA</a:t>
            </a:r>
            <a:endParaRPr kumimoji="1" lang="en-US" altLang="ja-JP" sz="900" dirty="0"/>
          </a:p>
        </p:txBody>
      </p:sp>
      <p:sp>
        <p:nvSpPr>
          <p:cNvPr id="109" name="正方形/長方形 108">
            <a:extLst>
              <a:ext uri="{FF2B5EF4-FFF2-40B4-BE49-F238E27FC236}">
                <a16:creationId xmlns:a16="http://schemas.microsoft.com/office/drawing/2014/main" id="{EF3C91AD-E732-20D0-9609-8E4E23EFD610}"/>
              </a:ext>
            </a:extLst>
          </p:cNvPr>
          <p:cNvSpPr/>
          <p:nvPr/>
        </p:nvSpPr>
        <p:spPr>
          <a:xfrm>
            <a:off x="6969156" y="4747621"/>
            <a:ext cx="1700225" cy="208899"/>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bg1"/>
                </a:solidFill>
              </a:rPr>
              <a:t>社内プロセスの高度化</a:t>
            </a:r>
            <a:endParaRPr kumimoji="1" lang="ja-JP" altLang="en-US" sz="900" b="1" dirty="0">
              <a:solidFill>
                <a:schemeClr val="bg1"/>
              </a:solidFill>
            </a:endParaRPr>
          </a:p>
        </p:txBody>
      </p:sp>
      <p:sp>
        <p:nvSpPr>
          <p:cNvPr id="110" name="テキスト ボックス 109">
            <a:extLst>
              <a:ext uri="{FF2B5EF4-FFF2-40B4-BE49-F238E27FC236}">
                <a16:creationId xmlns:a16="http://schemas.microsoft.com/office/drawing/2014/main" id="{19808461-79EA-290C-2272-8E190577BBAA}"/>
              </a:ext>
            </a:extLst>
          </p:cNvPr>
          <p:cNvSpPr txBox="1"/>
          <p:nvPr/>
        </p:nvSpPr>
        <p:spPr>
          <a:xfrm>
            <a:off x="6221603" y="4802620"/>
            <a:ext cx="618264" cy="559158"/>
          </a:xfrm>
          <a:prstGeom prst="rect">
            <a:avLst/>
          </a:prstGeom>
          <a:noFill/>
        </p:spPr>
        <p:txBody>
          <a:bodyPr wrap="square" rtlCol="0">
            <a:spAutoFit/>
          </a:bodyPr>
          <a:lstStyle/>
          <a:p>
            <a:pPr algn="l">
              <a:lnSpc>
                <a:spcPct val="120000"/>
              </a:lnSpc>
            </a:pPr>
            <a:r>
              <a:rPr lang="ja-JP" altLang="en-US" sz="1050" b="1" dirty="0">
                <a:solidFill>
                  <a:schemeClr val="accent1"/>
                </a:solidFill>
              </a:rPr>
              <a:t>働き方</a:t>
            </a:r>
            <a:endParaRPr kumimoji="1" lang="en-US" altLang="ja-JP" sz="1050" b="1" dirty="0">
              <a:solidFill>
                <a:schemeClr val="accent1"/>
              </a:solidFill>
            </a:endParaRPr>
          </a:p>
          <a:p>
            <a:pPr algn="l">
              <a:lnSpc>
                <a:spcPct val="120000"/>
              </a:lnSpc>
            </a:pPr>
            <a:r>
              <a:rPr kumimoji="1" lang="ja-JP" altLang="en-US" sz="1050" b="1" dirty="0">
                <a:solidFill>
                  <a:schemeClr val="accent1"/>
                </a:solidFill>
              </a:rPr>
              <a:t>改革</a:t>
            </a:r>
          </a:p>
        </p:txBody>
      </p:sp>
      <p:sp>
        <p:nvSpPr>
          <p:cNvPr id="111" name="正方形/長方形 110">
            <a:extLst>
              <a:ext uri="{FF2B5EF4-FFF2-40B4-BE49-F238E27FC236}">
                <a16:creationId xmlns:a16="http://schemas.microsoft.com/office/drawing/2014/main" id="{B0B4819D-9852-AD6D-9659-200FB16D5617}"/>
              </a:ext>
            </a:extLst>
          </p:cNvPr>
          <p:cNvSpPr/>
          <p:nvPr/>
        </p:nvSpPr>
        <p:spPr>
          <a:xfrm>
            <a:off x="4147067" y="3461024"/>
            <a:ext cx="1747202" cy="28508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lang="ja-JP" altLang="en-US" sz="900" dirty="0"/>
              <a:t>デジタルトレーニング</a:t>
            </a:r>
            <a:endParaRPr lang="en-US" altLang="ja-JP" sz="900" dirty="0"/>
          </a:p>
        </p:txBody>
      </p:sp>
      <p:sp>
        <p:nvSpPr>
          <p:cNvPr id="112" name="正方形/長方形 111">
            <a:extLst>
              <a:ext uri="{FF2B5EF4-FFF2-40B4-BE49-F238E27FC236}">
                <a16:creationId xmlns:a16="http://schemas.microsoft.com/office/drawing/2014/main" id="{585C9408-1F05-2FB2-E693-121D19AE5E17}"/>
              </a:ext>
            </a:extLst>
          </p:cNvPr>
          <p:cNvSpPr/>
          <p:nvPr/>
        </p:nvSpPr>
        <p:spPr>
          <a:xfrm>
            <a:off x="4025671" y="3370046"/>
            <a:ext cx="1347565" cy="175442"/>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b="1" dirty="0">
                <a:solidFill>
                  <a:schemeClr val="bg1"/>
                </a:solidFill>
              </a:rPr>
              <a:t>競技力向上</a:t>
            </a:r>
          </a:p>
        </p:txBody>
      </p:sp>
      <p:sp>
        <p:nvSpPr>
          <p:cNvPr id="113" name="正方形/長方形 112">
            <a:extLst>
              <a:ext uri="{FF2B5EF4-FFF2-40B4-BE49-F238E27FC236}">
                <a16:creationId xmlns:a16="http://schemas.microsoft.com/office/drawing/2014/main" id="{65D6ED49-D064-4F13-46EB-2319612602E2}"/>
              </a:ext>
            </a:extLst>
          </p:cNvPr>
          <p:cNvSpPr/>
          <p:nvPr/>
        </p:nvSpPr>
        <p:spPr>
          <a:xfrm>
            <a:off x="6730935" y="3304244"/>
            <a:ext cx="1735494" cy="422995"/>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Yu Gothic UI"/>
                <a:ea typeface="Yu Gothic UI"/>
                <a:cs typeface="+mn-cs"/>
              </a:rPr>
              <a:t>チケッティング、バーチャル広告、</a:t>
            </a:r>
            <a:endParaRPr kumimoji="1" lang="en-US" altLang="ja-JP" sz="900" b="0" i="0" u="none" strike="noStrike" kern="1200" cap="none" spc="0" normalizeH="0" baseline="0" noProof="0" dirty="0">
              <a:ln>
                <a:noFill/>
              </a:ln>
              <a:solidFill>
                <a:srgbClr val="000000"/>
              </a:solidFill>
              <a:effectLst/>
              <a:uLnTx/>
              <a:uFillTx/>
              <a:latin typeface="Yu Gothic UI"/>
              <a:ea typeface="Yu Gothic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Yu Gothic UI"/>
                <a:ea typeface="Yu Gothic UI"/>
                <a:cs typeface="+mn-cs"/>
              </a:rPr>
              <a:t>デジタルマーケティング施策</a:t>
            </a:r>
          </a:p>
        </p:txBody>
      </p:sp>
      <p:sp>
        <p:nvSpPr>
          <p:cNvPr id="114" name="正方形/長方形 113">
            <a:extLst>
              <a:ext uri="{FF2B5EF4-FFF2-40B4-BE49-F238E27FC236}">
                <a16:creationId xmlns:a16="http://schemas.microsoft.com/office/drawing/2014/main" id="{6F1B7734-786A-470A-8FFF-9D956399C3CC}"/>
              </a:ext>
            </a:extLst>
          </p:cNvPr>
          <p:cNvSpPr/>
          <p:nvPr/>
        </p:nvSpPr>
        <p:spPr>
          <a:xfrm>
            <a:off x="6609538" y="3178368"/>
            <a:ext cx="1347565" cy="175442"/>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b="1" dirty="0">
                <a:solidFill>
                  <a:schemeClr val="bg1"/>
                </a:solidFill>
              </a:rPr>
              <a:t>収益性向上</a:t>
            </a:r>
          </a:p>
        </p:txBody>
      </p:sp>
      <p:sp>
        <p:nvSpPr>
          <p:cNvPr id="115" name="四角形: 角を丸くする 114">
            <a:extLst>
              <a:ext uri="{FF2B5EF4-FFF2-40B4-BE49-F238E27FC236}">
                <a16:creationId xmlns:a16="http://schemas.microsoft.com/office/drawing/2014/main" id="{ADEFFAF7-76EC-A949-A5DF-28AAE64C8095}"/>
              </a:ext>
            </a:extLst>
          </p:cNvPr>
          <p:cNvSpPr/>
          <p:nvPr/>
        </p:nvSpPr>
        <p:spPr>
          <a:xfrm>
            <a:off x="3961301" y="3281998"/>
            <a:ext cx="1994345" cy="501949"/>
          </a:xfrm>
          <a:prstGeom prst="roundRec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116" name="四角形: 角を丸くする 115">
            <a:extLst>
              <a:ext uri="{FF2B5EF4-FFF2-40B4-BE49-F238E27FC236}">
                <a16:creationId xmlns:a16="http://schemas.microsoft.com/office/drawing/2014/main" id="{DDBA6977-12E1-2312-2762-160E1AEBFA47}"/>
              </a:ext>
            </a:extLst>
          </p:cNvPr>
          <p:cNvSpPr/>
          <p:nvPr/>
        </p:nvSpPr>
        <p:spPr>
          <a:xfrm>
            <a:off x="3864827" y="2689961"/>
            <a:ext cx="2180357" cy="1121780"/>
          </a:xfrm>
          <a:prstGeom prst="roundRect">
            <a:avLst/>
          </a:prstGeom>
          <a:no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117" name="四角形: 角を丸くする 116">
            <a:extLst>
              <a:ext uri="{FF2B5EF4-FFF2-40B4-BE49-F238E27FC236}">
                <a16:creationId xmlns:a16="http://schemas.microsoft.com/office/drawing/2014/main" id="{369A7585-C845-ED82-780E-04573930986B}"/>
              </a:ext>
            </a:extLst>
          </p:cNvPr>
          <p:cNvSpPr/>
          <p:nvPr/>
        </p:nvSpPr>
        <p:spPr>
          <a:xfrm>
            <a:off x="6443814" y="2675009"/>
            <a:ext cx="2180357" cy="1121780"/>
          </a:xfrm>
          <a:prstGeom prst="roundRect">
            <a:avLst/>
          </a:prstGeom>
          <a:no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118" name="四角形: 角を丸くする 117">
            <a:extLst>
              <a:ext uri="{FF2B5EF4-FFF2-40B4-BE49-F238E27FC236}">
                <a16:creationId xmlns:a16="http://schemas.microsoft.com/office/drawing/2014/main" id="{703D369C-8BD1-BA8A-01AB-09F283DD4950}"/>
              </a:ext>
            </a:extLst>
          </p:cNvPr>
          <p:cNvSpPr/>
          <p:nvPr/>
        </p:nvSpPr>
        <p:spPr>
          <a:xfrm>
            <a:off x="3899113" y="2608413"/>
            <a:ext cx="1213703" cy="170770"/>
          </a:xfrm>
          <a:prstGeom prst="roundRect">
            <a:avLst/>
          </a:prstGeom>
          <a:solidFill>
            <a:schemeClr val="accent2">
              <a:lumMod val="20000"/>
              <a:lumOff val="80000"/>
            </a:schemeClr>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b="1" dirty="0">
                <a:solidFill>
                  <a:schemeClr val="accent6"/>
                </a:solidFill>
              </a:rPr>
              <a:t>消費者</a:t>
            </a:r>
          </a:p>
        </p:txBody>
      </p:sp>
      <p:sp>
        <p:nvSpPr>
          <p:cNvPr id="119" name="四角形: 角を丸くする 118">
            <a:extLst>
              <a:ext uri="{FF2B5EF4-FFF2-40B4-BE49-F238E27FC236}">
                <a16:creationId xmlns:a16="http://schemas.microsoft.com/office/drawing/2014/main" id="{ADEEBABE-831C-0312-AEC5-DD600ABCD080}"/>
              </a:ext>
            </a:extLst>
          </p:cNvPr>
          <p:cNvSpPr/>
          <p:nvPr/>
        </p:nvSpPr>
        <p:spPr>
          <a:xfrm>
            <a:off x="3899113" y="3197075"/>
            <a:ext cx="1213703" cy="143377"/>
          </a:xfrm>
          <a:prstGeom prst="roundRect">
            <a:avLst/>
          </a:prstGeom>
          <a:solidFill>
            <a:schemeClr val="accent4">
              <a:lumMod val="20000"/>
              <a:lumOff val="80000"/>
            </a:schemeClr>
          </a:solidFill>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accent4"/>
                </a:solidFill>
              </a:rPr>
              <a:t>プロフェッショナル</a:t>
            </a:r>
            <a:endParaRPr kumimoji="1" lang="ja-JP" altLang="en-US" sz="900" b="1" dirty="0">
              <a:solidFill>
                <a:schemeClr val="accent4"/>
              </a:solidFill>
            </a:endParaRPr>
          </a:p>
        </p:txBody>
      </p:sp>
      <p:sp>
        <p:nvSpPr>
          <p:cNvPr id="120" name="四角形: 角を丸くする 119">
            <a:extLst>
              <a:ext uri="{FF2B5EF4-FFF2-40B4-BE49-F238E27FC236}">
                <a16:creationId xmlns:a16="http://schemas.microsoft.com/office/drawing/2014/main" id="{6448F183-6E50-FCA9-59C2-F68A30ADFF4E}"/>
              </a:ext>
            </a:extLst>
          </p:cNvPr>
          <p:cNvSpPr/>
          <p:nvPr/>
        </p:nvSpPr>
        <p:spPr>
          <a:xfrm>
            <a:off x="6493166" y="2608413"/>
            <a:ext cx="1037716" cy="151831"/>
          </a:xfrm>
          <a:prstGeom prst="roundRect">
            <a:avLst/>
          </a:prstGeom>
          <a:solidFill>
            <a:schemeClr val="accent5">
              <a:lumMod val="20000"/>
              <a:lumOff val="80000"/>
            </a:schemeClr>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b="1" dirty="0">
                <a:solidFill>
                  <a:schemeClr val="accent5"/>
                </a:solidFill>
              </a:rPr>
              <a:t>スポーツ団体</a:t>
            </a:r>
          </a:p>
        </p:txBody>
      </p:sp>
      <p:sp>
        <p:nvSpPr>
          <p:cNvPr id="121" name="正方形/長方形 120">
            <a:extLst>
              <a:ext uri="{FF2B5EF4-FFF2-40B4-BE49-F238E27FC236}">
                <a16:creationId xmlns:a16="http://schemas.microsoft.com/office/drawing/2014/main" id="{A02AFE1A-A02A-5211-DFC4-AD6F78B331D3}"/>
              </a:ext>
            </a:extLst>
          </p:cNvPr>
          <p:cNvSpPr/>
          <p:nvPr/>
        </p:nvSpPr>
        <p:spPr>
          <a:xfrm>
            <a:off x="2513503" y="5636693"/>
            <a:ext cx="2259340" cy="728164"/>
          </a:xfrm>
          <a:prstGeom prst="rect">
            <a:avLst/>
          </a:prstGeom>
          <a:solidFill>
            <a:schemeClr val="accent3">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p>
        </p:txBody>
      </p:sp>
      <p:sp>
        <p:nvSpPr>
          <p:cNvPr id="122" name="正方形/長方形 121">
            <a:extLst>
              <a:ext uri="{FF2B5EF4-FFF2-40B4-BE49-F238E27FC236}">
                <a16:creationId xmlns:a16="http://schemas.microsoft.com/office/drawing/2014/main" id="{4E9547B2-B84A-D217-6E3E-BEFF2A1BCCE2}"/>
              </a:ext>
            </a:extLst>
          </p:cNvPr>
          <p:cNvSpPr/>
          <p:nvPr/>
        </p:nvSpPr>
        <p:spPr>
          <a:xfrm>
            <a:off x="3142569" y="5858768"/>
            <a:ext cx="1583297" cy="451201"/>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kumimoji="1" lang="ja-JP" altLang="en-US" sz="900" dirty="0"/>
              <a:t>取り組む</a:t>
            </a:r>
            <a:r>
              <a:rPr kumimoji="1" lang="en-US" altLang="ja-JP" sz="900" dirty="0"/>
              <a:t>DX</a:t>
            </a:r>
            <a:r>
              <a:rPr kumimoji="1" lang="ja-JP" altLang="en-US" sz="900" dirty="0"/>
              <a:t>領域、ロードマップ、外部連</a:t>
            </a:r>
            <a:r>
              <a:rPr lang="ja-JP" altLang="en-US" sz="900" dirty="0"/>
              <a:t>携・役割分担</a:t>
            </a:r>
            <a:endParaRPr kumimoji="1" lang="en-US" altLang="ja-JP" sz="900" dirty="0"/>
          </a:p>
        </p:txBody>
      </p:sp>
      <p:sp>
        <p:nvSpPr>
          <p:cNvPr id="123" name="正方形/長方形 122">
            <a:extLst>
              <a:ext uri="{FF2B5EF4-FFF2-40B4-BE49-F238E27FC236}">
                <a16:creationId xmlns:a16="http://schemas.microsoft.com/office/drawing/2014/main" id="{3CEA6484-B0C4-EC2C-D02B-F582A9756CDC}"/>
              </a:ext>
            </a:extLst>
          </p:cNvPr>
          <p:cNvSpPr/>
          <p:nvPr/>
        </p:nvSpPr>
        <p:spPr>
          <a:xfrm>
            <a:off x="3021170" y="5690833"/>
            <a:ext cx="1583296" cy="229445"/>
          </a:xfrm>
          <a:prstGeom prst="rect">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900" b="1" dirty="0">
                <a:solidFill>
                  <a:schemeClr val="bg1"/>
                </a:solidFill>
              </a:rPr>
              <a:t>DX</a:t>
            </a:r>
            <a:r>
              <a:rPr lang="ja-JP" altLang="en-US" sz="900" b="1" dirty="0">
                <a:solidFill>
                  <a:schemeClr val="bg1"/>
                </a:solidFill>
              </a:rPr>
              <a:t>で目指す姿の策定</a:t>
            </a:r>
            <a:endParaRPr kumimoji="1" lang="ja-JP" altLang="en-US" sz="900" b="1" dirty="0">
              <a:solidFill>
                <a:schemeClr val="bg1"/>
              </a:solidFill>
            </a:endParaRPr>
          </a:p>
        </p:txBody>
      </p:sp>
      <p:sp>
        <p:nvSpPr>
          <p:cNvPr id="124" name="テキスト ボックス 123">
            <a:extLst>
              <a:ext uri="{FF2B5EF4-FFF2-40B4-BE49-F238E27FC236}">
                <a16:creationId xmlns:a16="http://schemas.microsoft.com/office/drawing/2014/main" id="{589A4F00-1406-B6A9-E826-158EDC5782FB}"/>
              </a:ext>
            </a:extLst>
          </p:cNvPr>
          <p:cNvSpPr txBox="1"/>
          <p:nvPr/>
        </p:nvSpPr>
        <p:spPr>
          <a:xfrm>
            <a:off x="2576495" y="5735900"/>
            <a:ext cx="618264" cy="559158"/>
          </a:xfrm>
          <a:prstGeom prst="rect">
            <a:avLst/>
          </a:prstGeom>
          <a:noFill/>
        </p:spPr>
        <p:txBody>
          <a:bodyPr wrap="square" rtlCol="0">
            <a:spAutoFit/>
          </a:bodyPr>
          <a:lstStyle/>
          <a:p>
            <a:pPr algn="l">
              <a:lnSpc>
                <a:spcPct val="120000"/>
              </a:lnSpc>
            </a:pPr>
            <a:r>
              <a:rPr kumimoji="1" lang="en-US" altLang="ja-JP" sz="1050" b="1" dirty="0">
                <a:solidFill>
                  <a:schemeClr val="accent3"/>
                </a:solidFill>
              </a:rPr>
              <a:t>DX</a:t>
            </a:r>
          </a:p>
          <a:p>
            <a:pPr algn="l">
              <a:lnSpc>
                <a:spcPct val="120000"/>
              </a:lnSpc>
            </a:pPr>
            <a:r>
              <a:rPr kumimoji="1" lang="ja-JP" altLang="en-US" sz="1050" b="1" dirty="0">
                <a:solidFill>
                  <a:schemeClr val="accent3"/>
                </a:solidFill>
              </a:rPr>
              <a:t>戦略</a:t>
            </a:r>
          </a:p>
        </p:txBody>
      </p:sp>
      <p:sp>
        <p:nvSpPr>
          <p:cNvPr id="125" name="正方形/長方形 124">
            <a:extLst>
              <a:ext uri="{FF2B5EF4-FFF2-40B4-BE49-F238E27FC236}">
                <a16:creationId xmlns:a16="http://schemas.microsoft.com/office/drawing/2014/main" id="{BF3FA304-6558-0CE5-67FF-083AF4E2E19E}"/>
              </a:ext>
            </a:extLst>
          </p:cNvPr>
          <p:cNvSpPr/>
          <p:nvPr/>
        </p:nvSpPr>
        <p:spPr>
          <a:xfrm>
            <a:off x="4911323" y="5636693"/>
            <a:ext cx="2259340" cy="728164"/>
          </a:xfrm>
          <a:prstGeom prst="rect">
            <a:avLst/>
          </a:prstGeom>
          <a:solidFill>
            <a:schemeClr val="accent3">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p>
        </p:txBody>
      </p:sp>
      <p:sp>
        <p:nvSpPr>
          <p:cNvPr id="126" name="正方形/長方形 125">
            <a:extLst>
              <a:ext uri="{FF2B5EF4-FFF2-40B4-BE49-F238E27FC236}">
                <a16:creationId xmlns:a16="http://schemas.microsoft.com/office/drawing/2014/main" id="{75D07282-8568-CA1C-02AC-3BBF60BE41AA}"/>
              </a:ext>
            </a:extLst>
          </p:cNvPr>
          <p:cNvSpPr/>
          <p:nvPr/>
        </p:nvSpPr>
        <p:spPr>
          <a:xfrm>
            <a:off x="5731121" y="5858768"/>
            <a:ext cx="1392564" cy="451201"/>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kumimoji="1" lang="ja-JP" altLang="en-US" sz="900" dirty="0"/>
              <a:t>組織内の機能配置、アウトソース対象の整理</a:t>
            </a:r>
            <a:endParaRPr kumimoji="1" lang="en-US" altLang="ja-JP" sz="900" dirty="0"/>
          </a:p>
        </p:txBody>
      </p:sp>
      <p:sp>
        <p:nvSpPr>
          <p:cNvPr id="127" name="正方形/長方形 126">
            <a:extLst>
              <a:ext uri="{FF2B5EF4-FFF2-40B4-BE49-F238E27FC236}">
                <a16:creationId xmlns:a16="http://schemas.microsoft.com/office/drawing/2014/main" id="{D3E2B111-6B34-6DC5-711F-E17B188DFC0A}"/>
              </a:ext>
            </a:extLst>
          </p:cNvPr>
          <p:cNvSpPr/>
          <p:nvPr/>
        </p:nvSpPr>
        <p:spPr>
          <a:xfrm>
            <a:off x="5619716" y="5690833"/>
            <a:ext cx="1428173" cy="208899"/>
          </a:xfrm>
          <a:prstGeom prst="rect">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bg1"/>
                </a:solidFill>
              </a:rPr>
              <a:t>推進する組織の検討</a:t>
            </a:r>
            <a:endParaRPr kumimoji="1" lang="ja-JP" altLang="en-US" sz="900" b="1" dirty="0">
              <a:solidFill>
                <a:schemeClr val="bg1"/>
              </a:solidFill>
            </a:endParaRPr>
          </a:p>
        </p:txBody>
      </p:sp>
      <p:sp>
        <p:nvSpPr>
          <p:cNvPr id="128" name="テキスト ボックス 127">
            <a:extLst>
              <a:ext uri="{FF2B5EF4-FFF2-40B4-BE49-F238E27FC236}">
                <a16:creationId xmlns:a16="http://schemas.microsoft.com/office/drawing/2014/main" id="{7953F731-E407-60A1-7C78-A30C4E355510}"/>
              </a:ext>
            </a:extLst>
          </p:cNvPr>
          <p:cNvSpPr txBox="1"/>
          <p:nvPr/>
        </p:nvSpPr>
        <p:spPr>
          <a:xfrm>
            <a:off x="4974314" y="5735900"/>
            <a:ext cx="756807" cy="559158"/>
          </a:xfrm>
          <a:prstGeom prst="rect">
            <a:avLst/>
          </a:prstGeom>
          <a:noFill/>
        </p:spPr>
        <p:txBody>
          <a:bodyPr wrap="square" rtlCol="0">
            <a:spAutoFit/>
          </a:bodyPr>
          <a:lstStyle/>
          <a:p>
            <a:pPr algn="l">
              <a:lnSpc>
                <a:spcPct val="120000"/>
              </a:lnSpc>
            </a:pPr>
            <a:r>
              <a:rPr kumimoji="1" lang="en-US" altLang="ja-JP" sz="1050" b="1" dirty="0">
                <a:solidFill>
                  <a:schemeClr val="accent3"/>
                </a:solidFill>
              </a:rPr>
              <a:t>DX</a:t>
            </a:r>
          </a:p>
          <a:p>
            <a:pPr algn="l">
              <a:lnSpc>
                <a:spcPct val="120000"/>
              </a:lnSpc>
            </a:pPr>
            <a:r>
              <a:rPr kumimoji="1" lang="ja-JP" altLang="en-US" sz="1050" b="1" dirty="0">
                <a:solidFill>
                  <a:schemeClr val="accent3"/>
                </a:solidFill>
              </a:rPr>
              <a:t>組織戦略</a:t>
            </a:r>
          </a:p>
        </p:txBody>
      </p:sp>
      <p:sp>
        <p:nvSpPr>
          <p:cNvPr id="129" name="正方形/長方形 128">
            <a:extLst>
              <a:ext uri="{FF2B5EF4-FFF2-40B4-BE49-F238E27FC236}">
                <a16:creationId xmlns:a16="http://schemas.microsoft.com/office/drawing/2014/main" id="{2281FDA0-BB59-A3A0-C75A-B5D44786C004}"/>
              </a:ext>
            </a:extLst>
          </p:cNvPr>
          <p:cNvSpPr/>
          <p:nvPr/>
        </p:nvSpPr>
        <p:spPr>
          <a:xfrm>
            <a:off x="7309142" y="5636693"/>
            <a:ext cx="2259340" cy="728164"/>
          </a:xfrm>
          <a:prstGeom prst="rect">
            <a:avLst/>
          </a:prstGeom>
          <a:solidFill>
            <a:schemeClr val="accent3">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p>
        </p:txBody>
      </p:sp>
      <p:sp>
        <p:nvSpPr>
          <p:cNvPr id="130" name="テキスト ボックス 129">
            <a:extLst>
              <a:ext uri="{FF2B5EF4-FFF2-40B4-BE49-F238E27FC236}">
                <a16:creationId xmlns:a16="http://schemas.microsoft.com/office/drawing/2014/main" id="{087B8582-3C5E-2AA8-1628-B3C2B3745FE2}"/>
              </a:ext>
            </a:extLst>
          </p:cNvPr>
          <p:cNvSpPr txBox="1"/>
          <p:nvPr/>
        </p:nvSpPr>
        <p:spPr>
          <a:xfrm>
            <a:off x="7372134" y="5735900"/>
            <a:ext cx="779483" cy="559158"/>
          </a:xfrm>
          <a:prstGeom prst="rect">
            <a:avLst/>
          </a:prstGeom>
          <a:noFill/>
        </p:spPr>
        <p:txBody>
          <a:bodyPr wrap="square" rtlCol="0">
            <a:spAutoFit/>
          </a:bodyPr>
          <a:lstStyle/>
          <a:p>
            <a:pPr algn="l">
              <a:lnSpc>
                <a:spcPct val="120000"/>
              </a:lnSpc>
            </a:pPr>
            <a:r>
              <a:rPr kumimoji="1" lang="en-US" altLang="ja-JP" sz="1050" b="1" dirty="0">
                <a:solidFill>
                  <a:schemeClr val="accent3"/>
                </a:solidFill>
              </a:rPr>
              <a:t>DX</a:t>
            </a:r>
          </a:p>
          <a:p>
            <a:pPr algn="l">
              <a:lnSpc>
                <a:spcPct val="120000"/>
              </a:lnSpc>
            </a:pPr>
            <a:r>
              <a:rPr kumimoji="1" lang="ja-JP" altLang="en-US" sz="1050" b="1" dirty="0">
                <a:solidFill>
                  <a:schemeClr val="accent3"/>
                </a:solidFill>
              </a:rPr>
              <a:t>人材戦略</a:t>
            </a:r>
          </a:p>
        </p:txBody>
      </p:sp>
      <p:sp>
        <p:nvSpPr>
          <p:cNvPr id="131" name="正方形/長方形 130">
            <a:extLst>
              <a:ext uri="{FF2B5EF4-FFF2-40B4-BE49-F238E27FC236}">
                <a16:creationId xmlns:a16="http://schemas.microsoft.com/office/drawing/2014/main" id="{81AF495D-2EFE-3C5F-133B-DA699E9DB966}"/>
              </a:ext>
            </a:extLst>
          </p:cNvPr>
          <p:cNvSpPr/>
          <p:nvPr/>
        </p:nvSpPr>
        <p:spPr>
          <a:xfrm>
            <a:off x="8124238" y="5858768"/>
            <a:ext cx="1392564" cy="451201"/>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kumimoji="1" lang="en-US" altLang="ja-JP" sz="900" dirty="0"/>
              <a:t>DX</a:t>
            </a:r>
            <a:r>
              <a:rPr kumimoji="1" lang="ja-JP" altLang="en-US" sz="900" dirty="0"/>
              <a:t>人材の定義、</a:t>
            </a:r>
            <a:r>
              <a:rPr kumimoji="1" lang="en-US" altLang="ja-JP" sz="900" dirty="0"/>
              <a:t>DX</a:t>
            </a:r>
            <a:r>
              <a:rPr kumimoji="1" lang="ja-JP" altLang="en-US" sz="900" dirty="0"/>
              <a:t>人材獲得施策立案</a:t>
            </a:r>
            <a:endParaRPr kumimoji="1" lang="en-US" altLang="ja-JP" sz="900" dirty="0"/>
          </a:p>
        </p:txBody>
      </p:sp>
      <p:sp>
        <p:nvSpPr>
          <p:cNvPr id="132" name="正方形/長方形 131">
            <a:extLst>
              <a:ext uri="{FF2B5EF4-FFF2-40B4-BE49-F238E27FC236}">
                <a16:creationId xmlns:a16="http://schemas.microsoft.com/office/drawing/2014/main" id="{7AB9232C-B40C-EAA3-EED0-6FA2C74D2A8E}"/>
              </a:ext>
            </a:extLst>
          </p:cNvPr>
          <p:cNvSpPr/>
          <p:nvPr/>
        </p:nvSpPr>
        <p:spPr>
          <a:xfrm>
            <a:off x="8012834" y="5690833"/>
            <a:ext cx="1455614" cy="198213"/>
          </a:xfrm>
          <a:prstGeom prst="rect">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bg1"/>
                </a:solidFill>
              </a:rPr>
              <a:t>人材獲得施策の検討</a:t>
            </a:r>
            <a:endParaRPr kumimoji="1" lang="ja-JP" altLang="en-US" sz="900" b="1" dirty="0">
              <a:solidFill>
                <a:schemeClr val="bg1"/>
              </a:solidFill>
            </a:endParaRPr>
          </a:p>
        </p:txBody>
      </p:sp>
      <p:cxnSp>
        <p:nvCxnSpPr>
          <p:cNvPr id="133" name="直線矢印コネクタ 132">
            <a:extLst>
              <a:ext uri="{FF2B5EF4-FFF2-40B4-BE49-F238E27FC236}">
                <a16:creationId xmlns:a16="http://schemas.microsoft.com/office/drawing/2014/main" id="{06AA5CA3-90B8-815A-1DA7-456709BD073C}"/>
              </a:ext>
            </a:extLst>
          </p:cNvPr>
          <p:cNvCxnSpPr>
            <a:cxnSpLocks/>
          </p:cNvCxnSpPr>
          <p:nvPr/>
        </p:nvCxnSpPr>
        <p:spPr>
          <a:xfrm>
            <a:off x="4772843" y="5950484"/>
            <a:ext cx="138480"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矢印コネクタ 133">
            <a:extLst>
              <a:ext uri="{FF2B5EF4-FFF2-40B4-BE49-F238E27FC236}">
                <a16:creationId xmlns:a16="http://schemas.microsoft.com/office/drawing/2014/main" id="{0964D90C-EC48-FB27-9866-64E58B070EA2}"/>
              </a:ext>
            </a:extLst>
          </p:cNvPr>
          <p:cNvCxnSpPr>
            <a:cxnSpLocks/>
          </p:cNvCxnSpPr>
          <p:nvPr/>
        </p:nvCxnSpPr>
        <p:spPr>
          <a:xfrm>
            <a:off x="7170663" y="5929929"/>
            <a:ext cx="138480"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35" name="グループ化 134">
            <a:extLst>
              <a:ext uri="{FF2B5EF4-FFF2-40B4-BE49-F238E27FC236}">
                <a16:creationId xmlns:a16="http://schemas.microsoft.com/office/drawing/2014/main" id="{795669D1-9E9A-5198-7026-1AD33F272F40}"/>
              </a:ext>
            </a:extLst>
          </p:cNvPr>
          <p:cNvGrpSpPr/>
          <p:nvPr/>
        </p:nvGrpSpPr>
        <p:grpSpPr>
          <a:xfrm>
            <a:off x="2975492" y="3997409"/>
            <a:ext cx="6102977" cy="597609"/>
            <a:chOff x="2666462" y="3723745"/>
            <a:chExt cx="7333256" cy="801541"/>
          </a:xfrm>
        </p:grpSpPr>
        <p:sp>
          <p:nvSpPr>
            <p:cNvPr id="136" name="四角形: 角を丸くする 135">
              <a:extLst>
                <a:ext uri="{FF2B5EF4-FFF2-40B4-BE49-F238E27FC236}">
                  <a16:creationId xmlns:a16="http://schemas.microsoft.com/office/drawing/2014/main" id="{46A2EBF5-3DB0-6A8A-5A62-50BC2AE1B23E}"/>
                </a:ext>
              </a:extLst>
            </p:cNvPr>
            <p:cNvSpPr/>
            <p:nvPr/>
          </p:nvSpPr>
          <p:spPr>
            <a:xfrm>
              <a:off x="2666462" y="3723745"/>
              <a:ext cx="7333256" cy="801541"/>
            </a:xfrm>
            <a:prstGeom prst="roundRect">
              <a:avLst>
                <a:gd name="adj" fmla="val 0"/>
              </a:avLst>
            </a:prstGeom>
            <a:solidFill>
              <a:srgbClr val="ACC0E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137" name="正方形/長方形 136">
              <a:extLst>
                <a:ext uri="{FF2B5EF4-FFF2-40B4-BE49-F238E27FC236}">
                  <a16:creationId xmlns:a16="http://schemas.microsoft.com/office/drawing/2014/main" id="{D75AF609-2355-D462-ABD8-3DA7D9D3ABF3}"/>
                </a:ext>
              </a:extLst>
            </p:cNvPr>
            <p:cNvSpPr/>
            <p:nvPr/>
          </p:nvSpPr>
          <p:spPr>
            <a:xfrm>
              <a:off x="4610610" y="3910449"/>
              <a:ext cx="3741790" cy="523230"/>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b"/>
            <a:lstStyle/>
            <a:p>
              <a:pPr algn="ctr"/>
              <a:r>
                <a:rPr kumimoji="1" lang="ja-JP" altLang="en-US" sz="900" dirty="0"/>
                <a:t>データ収集チャネル・データ基盤の整備、データ分析</a:t>
              </a:r>
              <a:endParaRPr kumimoji="1" lang="en-US" altLang="ja-JP" sz="900" dirty="0"/>
            </a:p>
          </p:txBody>
        </p:sp>
        <p:sp>
          <p:nvSpPr>
            <p:cNvPr id="138" name="正方形/長方形 137">
              <a:extLst>
                <a:ext uri="{FF2B5EF4-FFF2-40B4-BE49-F238E27FC236}">
                  <a16:creationId xmlns:a16="http://schemas.microsoft.com/office/drawing/2014/main" id="{6DFCDB4B-B627-98EF-3E54-3C2732B7AD47}"/>
                </a:ext>
              </a:extLst>
            </p:cNvPr>
            <p:cNvSpPr/>
            <p:nvPr/>
          </p:nvSpPr>
          <p:spPr>
            <a:xfrm>
              <a:off x="4454364" y="3792397"/>
              <a:ext cx="2056279" cy="298253"/>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bg1"/>
                  </a:solidFill>
                </a:rPr>
                <a:t>データ活用の高度化</a:t>
              </a:r>
              <a:endParaRPr kumimoji="1" lang="ja-JP" altLang="en-US" sz="900" b="1" dirty="0">
                <a:solidFill>
                  <a:schemeClr val="bg1"/>
                </a:solidFill>
              </a:endParaRPr>
            </a:p>
          </p:txBody>
        </p:sp>
        <p:sp>
          <p:nvSpPr>
            <p:cNvPr id="139" name="テキスト ボックス 138">
              <a:extLst>
                <a:ext uri="{FF2B5EF4-FFF2-40B4-BE49-F238E27FC236}">
                  <a16:creationId xmlns:a16="http://schemas.microsoft.com/office/drawing/2014/main" id="{2DD652FD-1443-173A-15A9-2DC8FBE5579A}"/>
                </a:ext>
              </a:extLst>
            </p:cNvPr>
            <p:cNvSpPr txBox="1"/>
            <p:nvPr/>
          </p:nvSpPr>
          <p:spPr>
            <a:xfrm>
              <a:off x="2742646" y="3918239"/>
              <a:ext cx="1109195" cy="435288"/>
            </a:xfrm>
            <a:prstGeom prst="rect">
              <a:avLst/>
            </a:prstGeom>
            <a:noFill/>
          </p:spPr>
          <p:txBody>
            <a:bodyPr wrap="square" rtlCol="0">
              <a:spAutoFit/>
            </a:bodyPr>
            <a:lstStyle/>
            <a:p>
              <a:pPr algn="l">
                <a:lnSpc>
                  <a:spcPct val="120000"/>
                </a:lnSpc>
              </a:pPr>
              <a:r>
                <a:rPr kumimoji="1" lang="ja-JP" altLang="en-US" sz="1050" b="1" dirty="0">
                  <a:solidFill>
                    <a:schemeClr val="accent1"/>
                  </a:solidFill>
                </a:rPr>
                <a:t>データ改革</a:t>
              </a:r>
            </a:p>
          </p:txBody>
        </p:sp>
      </p:grpSp>
      <p:cxnSp>
        <p:nvCxnSpPr>
          <p:cNvPr id="140" name="直線コネクタ 139">
            <a:extLst>
              <a:ext uri="{FF2B5EF4-FFF2-40B4-BE49-F238E27FC236}">
                <a16:creationId xmlns:a16="http://schemas.microsoft.com/office/drawing/2014/main" id="{EE1E906E-4316-D730-B2CE-E9EC74BC4AFC}"/>
              </a:ext>
            </a:extLst>
          </p:cNvPr>
          <p:cNvCxnSpPr>
            <a:cxnSpLocks/>
          </p:cNvCxnSpPr>
          <p:nvPr/>
        </p:nvCxnSpPr>
        <p:spPr>
          <a:xfrm>
            <a:off x="2462653" y="3907583"/>
            <a:ext cx="716336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A8F071D0-750C-76CB-93DC-67417F519CE2}"/>
              </a:ext>
            </a:extLst>
          </p:cNvPr>
          <p:cNvCxnSpPr>
            <a:cxnSpLocks/>
          </p:cNvCxnSpPr>
          <p:nvPr/>
        </p:nvCxnSpPr>
        <p:spPr>
          <a:xfrm>
            <a:off x="252532" y="1587060"/>
            <a:ext cx="1950025" cy="0"/>
          </a:xfrm>
          <a:prstGeom prst="line">
            <a:avLst/>
          </a:prstGeom>
        </p:spPr>
        <p:style>
          <a:lnRef idx="1">
            <a:schemeClr val="accent1"/>
          </a:lnRef>
          <a:fillRef idx="0">
            <a:schemeClr val="accent1"/>
          </a:fillRef>
          <a:effectRef idx="0">
            <a:schemeClr val="accent1"/>
          </a:effectRef>
          <a:fontRef idx="minor">
            <a:schemeClr val="tx1"/>
          </a:fontRef>
        </p:style>
      </p:cxnSp>
      <p:sp>
        <p:nvSpPr>
          <p:cNvPr id="142" name="テキスト ボックス 141">
            <a:extLst>
              <a:ext uri="{FF2B5EF4-FFF2-40B4-BE49-F238E27FC236}">
                <a16:creationId xmlns:a16="http://schemas.microsoft.com/office/drawing/2014/main" id="{A48D1F0E-6D10-F5AD-26B6-E955366F7A51}"/>
              </a:ext>
            </a:extLst>
          </p:cNvPr>
          <p:cNvSpPr txBox="1"/>
          <p:nvPr/>
        </p:nvSpPr>
        <p:spPr>
          <a:xfrm>
            <a:off x="222798" y="1268760"/>
            <a:ext cx="1979606" cy="354954"/>
          </a:xfrm>
          <a:prstGeom prst="rect">
            <a:avLst/>
          </a:prstGeom>
          <a:noFill/>
        </p:spPr>
        <p:txBody>
          <a:bodyPr wrap="square" rtlCol="0">
            <a:spAutoFit/>
          </a:bodyPr>
          <a:lstStyle/>
          <a:p>
            <a:pPr algn="ctr">
              <a:lnSpc>
                <a:spcPct val="120000"/>
              </a:lnSpc>
            </a:pPr>
            <a:r>
              <a:rPr kumimoji="1" lang="en-US" altLang="ja-JP" sz="1200" dirty="0">
                <a:solidFill>
                  <a:schemeClr val="accent1"/>
                </a:solidFill>
              </a:rPr>
              <a:t>DX</a:t>
            </a:r>
            <a:r>
              <a:rPr kumimoji="1" lang="ja-JP" altLang="en-US" sz="1200" dirty="0">
                <a:solidFill>
                  <a:schemeClr val="accent1"/>
                </a:solidFill>
              </a:rPr>
              <a:t>の分類</a:t>
            </a:r>
          </a:p>
        </p:txBody>
      </p:sp>
      <p:sp>
        <p:nvSpPr>
          <p:cNvPr id="143" name="正方形/長方形 142">
            <a:extLst>
              <a:ext uri="{FF2B5EF4-FFF2-40B4-BE49-F238E27FC236}">
                <a16:creationId xmlns:a16="http://schemas.microsoft.com/office/drawing/2014/main" id="{D08FC5BA-4E6F-BE5E-6FB0-AFBD125EA39E}"/>
              </a:ext>
            </a:extLst>
          </p:cNvPr>
          <p:cNvSpPr/>
          <p:nvPr/>
        </p:nvSpPr>
        <p:spPr>
          <a:xfrm>
            <a:off x="252655" y="4685113"/>
            <a:ext cx="1949110" cy="753459"/>
          </a:xfrm>
          <a:prstGeom prst="rect">
            <a:avLst/>
          </a:prstGeom>
          <a:solidFill>
            <a:srgbClr val="D6DFF0"/>
          </a:solidFill>
          <a:ln>
            <a:noFill/>
          </a:ln>
        </p:spPr>
        <p:style>
          <a:lnRef idx="1">
            <a:schemeClr val="accent1"/>
          </a:lnRef>
          <a:fillRef idx="0">
            <a:schemeClr val="accent1"/>
          </a:fillRef>
          <a:effectRef idx="0">
            <a:schemeClr val="accent1"/>
          </a:effectRef>
          <a:fontRef idx="minor">
            <a:schemeClr val="tx1"/>
          </a:fontRef>
        </p:style>
        <p:txBody>
          <a:bodyPr rtlCol="0" anchor="t"/>
          <a:lstStyle/>
          <a:p>
            <a:pPr algn="ctr"/>
            <a:r>
              <a:rPr kumimoji="1" lang="ja-JP" altLang="en-US" sz="1050" b="1" dirty="0">
                <a:solidFill>
                  <a:schemeClr val="accent1"/>
                </a:solidFill>
              </a:rPr>
              <a:t>デジタイゼーション</a:t>
            </a:r>
          </a:p>
        </p:txBody>
      </p:sp>
      <p:sp>
        <p:nvSpPr>
          <p:cNvPr id="144" name="正方形/長方形 143">
            <a:extLst>
              <a:ext uri="{FF2B5EF4-FFF2-40B4-BE49-F238E27FC236}">
                <a16:creationId xmlns:a16="http://schemas.microsoft.com/office/drawing/2014/main" id="{2488BD82-0151-E8C9-E31B-6E9359077682}"/>
              </a:ext>
            </a:extLst>
          </p:cNvPr>
          <p:cNvSpPr/>
          <p:nvPr/>
        </p:nvSpPr>
        <p:spPr>
          <a:xfrm>
            <a:off x="252654" y="1717722"/>
            <a:ext cx="1949110" cy="666762"/>
          </a:xfrm>
          <a:prstGeom prst="rect">
            <a:avLst/>
          </a:prstGeom>
          <a:solidFill>
            <a:srgbClr val="83A0D3"/>
          </a:solidFill>
          <a:ln>
            <a:noFill/>
          </a:ln>
        </p:spPr>
        <p:style>
          <a:lnRef idx="1">
            <a:schemeClr val="accent1"/>
          </a:lnRef>
          <a:fillRef idx="0">
            <a:schemeClr val="accent1"/>
          </a:fillRef>
          <a:effectRef idx="0">
            <a:schemeClr val="accent1"/>
          </a:effectRef>
          <a:fontRef idx="minor">
            <a:schemeClr val="tx1"/>
          </a:fontRef>
        </p:style>
        <p:txBody>
          <a:bodyPr rtlCol="0" anchor="t"/>
          <a:lstStyle/>
          <a:p>
            <a:pPr algn="ctr"/>
            <a:r>
              <a:rPr lang="ja-JP" altLang="en-US" sz="1050" b="1" dirty="0">
                <a:solidFill>
                  <a:schemeClr val="accent1"/>
                </a:solidFill>
              </a:rPr>
              <a:t>デジタルトランスフォーメーション</a:t>
            </a:r>
            <a:endParaRPr kumimoji="1" lang="ja-JP" altLang="en-US" sz="1050" b="1" dirty="0">
              <a:solidFill>
                <a:schemeClr val="accent1"/>
              </a:solidFill>
            </a:endParaRPr>
          </a:p>
        </p:txBody>
      </p:sp>
      <p:sp>
        <p:nvSpPr>
          <p:cNvPr id="145" name="正方形/長方形 144">
            <a:extLst>
              <a:ext uri="{FF2B5EF4-FFF2-40B4-BE49-F238E27FC236}">
                <a16:creationId xmlns:a16="http://schemas.microsoft.com/office/drawing/2014/main" id="{AE531A76-29BC-8600-0AC6-566F07C89AC1}"/>
              </a:ext>
            </a:extLst>
          </p:cNvPr>
          <p:cNvSpPr/>
          <p:nvPr/>
        </p:nvSpPr>
        <p:spPr>
          <a:xfrm>
            <a:off x="221304" y="5576456"/>
            <a:ext cx="1990737" cy="728166"/>
          </a:xfrm>
          <a:prstGeom prst="rect">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tlCol="0" anchor="t"/>
          <a:lstStyle/>
          <a:p>
            <a:pPr algn="ctr"/>
            <a:r>
              <a:rPr lang="ja-JP" altLang="en-US" sz="1050" b="1" dirty="0">
                <a:solidFill>
                  <a:schemeClr val="bg1"/>
                </a:solidFill>
              </a:rPr>
              <a:t>戦略</a:t>
            </a:r>
            <a:endParaRPr kumimoji="1" lang="ja-JP" altLang="en-US" sz="1050" b="1" dirty="0">
              <a:solidFill>
                <a:schemeClr val="bg1"/>
              </a:solidFill>
            </a:endParaRPr>
          </a:p>
        </p:txBody>
      </p:sp>
      <p:sp>
        <p:nvSpPr>
          <p:cNvPr id="146" name="正方形/長方形 145">
            <a:extLst>
              <a:ext uri="{FF2B5EF4-FFF2-40B4-BE49-F238E27FC236}">
                <a16:creationId xmlns:a16="http://schemas.microsoft.com/office/drawing/2014/main" id="{F0417DC3-8FEE-5E22-9DD5-84D432E37A01}"/>
              </a:ext>
            </a:extLst>
          </p:cNvPr>
          <p:cNvSpPr/>
          <p:nvPr/>
        </p:nvSpPr>
        <p:spPr>
          <a:xfrm>
            <a:off x="244872" y="2514076"/>
            <a:ext cx="1949110" cy="2083948"/>
          </a:xfrm>
          <a:prstGeom prst="rect">
            <a:avLst/>
          </a:prstGeom>
          <a:solidFill>
            <a:srgbClr val="ACC0E2"/>
          </a:solidFill>
          <a:ln>
            <a:noFill/>
          </a:ln>
        </p:spPr>
        <p:style>
          <a:lnRef idx="1">
            <a:schemeClr val="accent1"/>
          </a:lnRef>
          <a:fillRef idx="0">
            <a:schemeClr val="accent1"/>
          </a:fillRef>
          <a:effectRef idx="0">
            <a:schemeClr val="accent1"/>
          </a:effectRef>
          <a:fontRef idx="minor">
            <a:schemeClr val="tx1"/>
          </a:fontRef>
        </p:style>
        <p:txBody>
          <a:bodyPr rtlCol="0" anchor="t"/>
          <a:lstStyle/>
          <a:p>
            <a:pPr algn="ctr"/>
            <a:r>
              <a:rPr lang="ja-JP" altLang="en-US" sz="1050" b="1" dirty="0">
                <a:solidFill>
                  <a:schemeClr val="accent1"/>
                </a:solidFill>
              </a:rPr>
              <a:t>デジタライゼーション</a:t>
            </a:r>
            <a:endParaRPr kumimoji="1" lang="ja-JP" altLang="en-US" sz="1050" b="1" dirty="0">
              <a:solidFill>
                <a:schemeClr val="accent1"/>
              </a:solidFill>
            </a:endParaRPr>
          </a:p>
        </p:txBody>
      </p:sp>
      <p:cxnSp>
        <p:nvCxnSpPr>
          <p:cNvPr id="147" name="直線コネクタ 146">
            <a:extLst>
              <a:ext uri="{FF2B5EF4-FFF2-40B4-BE49-F238E27FC236}">
                <a16:creationId xmlns:a16="http://schemas.microsoft.com/office/drawing/2014/main" id="{D9E010EF-6AD5-9A3A-E87F-532840C48C14}"/>
              </a:ext>
            </a:extLst>
          </p:cNvPr>
          <p:cNvCxnSpPr>
            <a:cxnSpLocks/>
          </p:cNvCxnSpPr>
          <p:nvPr/>
        </p:nvCxnSpPr>
        <p:spPr>
          <a:xfrm>
            <a:off x="252655" y="4649440"/>
            <a:ext cx="937336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48" name="正方形/長方形 147">
            <a:extLst>
              <a:ext uri="{FF2B5EF4-FFF2-40B4-BE49-F238E27FC236}">
                <a16:creationId xmlns:a16="http://schemas.microsoft.com/office/drawing/2014/main" id="{0431AE5E-CE12-5A46-CDAB-4013FA3C9D2E}"/>
              </a:ext>
            </a:extLst>
          </p:cNvPr>
          <p:cNvSpPr/>
          <p:nvPr/>
        </p:nvSpPr>
        <p:spPr>
          <a:xfrm>
            <a:off x="418832" y="2010185"/>
            <a:ext cx="1588187" cy="33842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800" dirty="0"/>
              <a:t>テクノロジーを活用した</a:t>
            </a:r>
            <a:r>
              <a:rPr kumimoji="1" lang="ja-JP" altLang="en-US" sz="800" b="1" dirty="0">
                <a:solidFill>
                  <a:schemeClr val="accent1"/>
                </a:solidFill>
              </a:rPr>
              <a:t>これまでにない新しいビジネスの創出</a:t>
            </a:r>
          </a:p>
        </p:txBody>
      </p:sp>
      <p:sp>
        <p:nvSpPr>
          <p:cNvPr id="149" name="正方形/長方形 148">
            <a:extLst>
              <a:ext uri="{FF2B5EF4-FFF2-40B4-BE49-F238E27FC236}">
                <a16:creationId xmlns:a16="http://schemas.microsoft.com/office/drawing/2014/main" id="{2BC87DF4-5C41-4E53-9290-03142505E270}"/>
              </a:ext>
            </a:extLst>
          </p:cNvPr>
          <p:cNvSpPr/>
          <p:nvPr/>
        </p:nvSpPr>
        <p:spPr>
          <a:xfrm>
            <a:off x="418831" y="2946426"/>
            <a:ext cx="1588188" cy="1386721"/>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800" dirty="0"/>
              <a:t>テクノロジーを活用した</a:t>
            </a:r>
            <a:r>
              <a:rPr lang="ja-JP" altLang="en-US" sz="800" b="1" dirty="0">
                <a:solidFill>
                  <a:schemeClr val="accent1"/>
                </a:solidFill>
              </a:rPr>
              <a:t>既存事業・サービスの高度化</a:t>
            </a:r>
          </a:p>
        </p:txBody>
      </p:sp>
      <p:sp>
        <p:nvSpPr>
          <p:cNvPr id="150" name="正方形/長方形 149">
            <a:extLst>
              <a:ext uri="{FF2B5EF4-FFF2-40B4-BE49-F238E27FC236}">
                <a16:creationId xmlns:a16="http://schemas.microsoft.com/office/drawing/2014/main" id="{0F6DFD02-04A3-9665-03F2-58162DC644D8}"/>
              </a:ext>
            </a:extLst>
          </p:cNvPr>
          <p:cNvSpPr/>
          <p:nvPr/>
        </p:nvSpPr>
        <p:spPr>
          <a:xfrm>
            <a:off x="418832" y="5022998"/>
            <a:ext cx="1588188" cy="369657"/>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800" dirty="0"/>
              <a:t>従来の</a:t>
            </a:r>
            <a:r>
              <a:rPr kumimoji="1" lang="en-US" altLang="ja-JP" sz="800" dirty="0"/>
              <a:t>ICT</a:t>
            </a:r>
            <a:r>
              <a:rPr kumimoji="1" lang="ja-JP" altLang="en-US" sz="800" dirty="0"/>
              <a:t>に近い</a:t>
            </a:r>
            <a:r>
              <a:rPr lang="en-US" altLang="ja-JP" sz="800" b="1" dirty="0">
                <a:solidFill>
                  <a:schemeClr val="accent1"/>
                </a:solidFill>
              </a:rPr>
              <a:t>DX</a:t>
            </a:r>
            <a:r>
              <a:rPr lang="ja-JP" altLang="en-US" sz="800" b="1" dirty="0">
                <a:solidFill>
                  <a:schemeClr val="accent1"/>
                </a:solidFill>
              </a:rPr>
              <a:t>の基盤となる　　　インフラ等の構築</a:t>
            </a:r>
            <a:endParaRPr lang="en-US" altLang="ja-JP" sz="800" b="1" dirty="0">
              <a:solidFill>
                <a:schemeClr val="accent1"/>
              </a:solidFill>
            </a:endParaRPr>
          </a:p>
        </p:txBody>
      </p:sp>
      <p:sp>
        <p:nvSpPr>
          <p:cNvPr id="151" name="正方形/長方形 150">
            <a:extLst>
              <a:ext uri="{FF2B5EF4-FFF2-40B4-BE49-F238E27FC236}">
                <a16:creationId xmlns:a16="http://schemas.microsoft.com/office/drawing/2014/main" id="{C3F50FF9-0977-55E3-9BF7-A9421EEFF8A9}"/>
              </a:ext>
            </a:extLst>
          </p:cNvPr>
          <p:cNvSpPr/>
          <p:nvPr/>
        </p:nvSpPr>
        <p:spPr>
          <a:xfrm>
            <a:off x="415954" y="5899678"/>
            <a:ext cx="1588188" cy="369657"/>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800" dirty="0"/>
              <a:t>クラブのミッション達成に向けた</a:t>
            </a:r>
            <a:r>
              <a:rPr lang="en-US" altLang="ja-JP" sz="800" b="1" dirty="0">
                <a:solidFill>
                  <a:schemeClr val="accent1"/>
                </a:solidFill>
              </a:rPr>
              <a:t>DX</a:t>
            </a:r>
            <a:r>
              <a:rPr lang="ja-JP" altLang="en-US" sz="800" b="1" dirty="0">
                <a:solidFill>
                  <a:schemeClr val="accent1"/>
                </a:solidFill>
              </a:rPr>
              <a:t>の活用方針</a:t>
            </a:r>
            <a:endParaRPr lang="en-US" altLang="ja-JP" sz="800" b="1" dirty="0">
              <a:solidFill>
                <a:schemeClr val="accent1"/>
              </a:solidFill>
            </a:endParaRPr>
          </a:p>
        </p:txBody>
      </p:sp>
    </p:spTree>
    <p:extLst>
      <p:ext uri="{BB962C8B-B14F-4D97-AF65-F5344CB8AC3E}">
        <p14:creationId xmlns:p14="http://schemas.microsoft.com/office/powerpoint/2010/main" val="179523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extLst>
              <p:ext uri="{D42A27DB-BD31-4B8C-83A1-F6EECF244321}">
                <p14:modId xmlns:p14="http://schemas.microsoft.com/office/powerpoint/2010/main" val="3785564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53" imgH="353" progId="TCLayout.ActiveDocument.1">
                  <p:embed/>
                </p:oleObj>
              </mc:Choice>
              <mc:Fallback>
                <p:oleObj name="think-cell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正方形/長方形 29">
            <a:extLst>
              <a:ext uri="{FF2B5EF4-FFF2-40B4-BE49-F238E27FC236}">
                <a16:creationId xmlns:a16="http://schemas.microsoft.com/office/drawing/2014/main" id="{5FC6A889-43EE-1A99-19B5-1EB4ECF17171}"/>
              </a:ext>
            </a:extLst>
          </p:cNvPr>
          <p:cNvSpPr/>
          <p:nvPr/>
        </p:nvSpPr>
        <p:spPr>
          <a:xfrm>
            <a:off x="1424607" y="1798959"/>
            <a:ext cx="648073" cy="2534400"/>
          </a:xfrm>
          <a:prstGeom prst="rect">
            <a:avLst/>
          </a:prstGeom>
          <a:solidFill>
            <a:srgbClr val="ACC0E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solidFill>
                  <a:schemeClr val="accent1"/>
                </a:solidFill>
              </a:rPr>
              <a:t>事業</a:t>
            </a:r>
            <a:endParaRPr kumimoji="1" lang="en-US" altLang="ja-JP" sz="1100" b="1" dirty="0">
              <a:solidFill>
                <a:schemeClr val="accent1"/>
              </a:solidFill>
            </a:endParaRPr>
          </a:p>
          <a:p>
            <a:pPr algn="ctr"/>
            <a:r>
              <a:rPr kumimoji="1" lang="ja-JP" altLang="en-US" sz="1100" b="1" dirty="0">
                <a:solidFill>
                  <a:schemeClr val="accent1"/>
                </a:solidFill>
              </a:rPr>
              <a:t>改革</a:t>
            </a:r>
          </a:p>
        </p:txBody>
      </p:sp>
      <p:sp>
        <p:nvSpPr>
          <p:cNvPr id="22" name="正方形/長方形 21">
            <a:extLst>
              <a:ext uri="{FF2B5EF4-FFF2-40B4-BE49-F238E27FC236}">
                <a16:creationId xmlns:a16="http://schemas.microsoft.com/office/drawing/2014/main" id="{337D19AB-9398-C52B-6C7F-0328C6AFA29A}"/>
              </a:ext>
            </a:extLst>
          </p:cNvPr>
          <p:cNvSpPr/>
          <p:nvPr/>
        </p:nvSpPr>
        <p:spPr>
          <a:xfrm>
            <a:off x="1424161" y="589361"/>
            <a:ext cx="8280000" cy="576000"/>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r>
              <a:rPr lang="ja-JP" altLang="en-US" sz="1100" dirty="0"/>
              <a:t>行ごとに、テクノロジー活用施策の実施状況をお知らせください。また、</a:t>
            </a:r>
            <a:r>
              <a:rPr lang="ja-JP" altLang="en-US" sz="1100" u="sng" dirty="0"/>
              <a:t>特に注力している施策について、その内容を記入ください。</a:t>
            </a:r>
            <a:endParaRPr lang="en-US" altLang="ja-JP" sz="1100" u="sng" dirty="0"/>
          </a:p>
          <a:p>
            <a:endParaRPr lang="en-US" altLang="ja-JP" sz="300" dirty="0"/>
          </a:p>
          <a:p>
            <a:r>
              <a:rPr lang="ja-JP" altLang="en-US" sz="900" dirty="0"/>
              <a:t>凡例）◎：十分に取り組んでいる　／　○：取り組んでいるが途上である／　（記載なし）：取り組めていない</a:t>
            </a:r>
            <a:endParaRPr lang="en-US" altLang="ja-JP" sz="900" dirty="0"/>
          </a:p>
        </p:txBody>
      </p:sp>
      <p:grpSp>
        <p:nvGrpSpPr>
          <p:cNvPr id="228" name="グループ化 227">
            <a:extLst>
              <a:ext uri="{FF2B5EF4-FFF2-40B4-BE49-F238E27FC236}">
                <a16:creationId xmlns:a16="http://schemas.microsoft.com/office/drawing/2014/main" id="{C4377957-2E29-C504-6338-E4DF88201A91}"/>
              </a:ext>
            </a:extLst>
          </p:cNvPr>
          <p:cNvGrpSpPr/>
          <p:nvPr/>
        </p:nvGrpSpPr>
        <p:grpSpPr>
          <a:xfrm>
            <a:off x="3512840" y="1019140"/>
            <a:ext cx="3096378" cy="146221"/>
            <a:chOff x="3512840" y="1015200"/>
            <a:chExt cx="3096378" cy="146221"/>
          </a:xfrm>
        </p:grpSpPr>
        <p:sp>
          <p:nvSpPr>
            <p:cNvPr id="144" name="正方形/長方形 143">
              <a:extLst>
                <a:ext uri="{FF2B5EF4-FFF2-40B4-BE49-F238E27FC236}">
                  <a16:creationId xmlns:a16="http://schemas.microsoft.com/office/drawing/2014/main" id="{497822C4-18E4-970F-B679-7F810EABB31D}"/>
                </a:ext>
              </a:extLst>
            </p:cNvPr>
            <p:cNvSpPr/>
            <p:nvPr/>
          </p:nvSpPr>
          <p:spPr>
            <a:xfrm>
              <a:off x="6033218" y="1015200"/>
              <a:ext cx="576000" cy="146221"/>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dirty="0">
                  <a:solidFill>
                    <a:schemeClr val="bg1"/>
                  </a:solidFill>
                </a:rPr>
                <a:t>回答欄</a:t>
              </a:r>
            </a:p>
          </p:txBody>
        </p:sp>
        <p:sp>
          <p:nvSpPr>
            <p:cNvPr id="124" name="正方形/長方形 123">
              <a:extLst>
                <a:ext uri="{FF2B5EF4-FFF2-40B4-BE49-F238E27FC236}">
                  <a16:creationId xmlns:a16="http://schemas.microsoft.com/office/drawing/2014/main" id="{5F8DC628-B1BF-E458-D2EB-FFD245420456}"/>
                </a:ext>
              </a:extLst>
            </p:cNvPr>
            <p:cNvSpPr/>
            <p:nvPr/>
          </p:nvSpPr>
          <p:spPr>
            <a:xfrm>
              <a:off x="3512840" y="1015200"/>
              <a:ext cx="2520000" cy="146221"/>
            </a:xfrm>
            <a:prstGeom prst="rect">
              <a:avLst/>
            </a:prstGeom>
            <a:solidFill>
              <a:schemeClr val="tx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dirty="0">
                  <a:solidFill>
                    <a:schemeClr val="bg1"/>
                  </a:solidFill>
                </a:rPr>
                <a:t>施策ジャンル</a:t>
              </a:r>
            </a:p>
          </p:txBody>
        </p:sp>
      </p:gr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504136"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b="1" dirty="0">
                <a:solidFill>
                  <a:schemeClr val="bg1"/>
                </a:solidFill>
              </a:rPr>
              <a:t>②</a:t>
            </a:r>
            <a:r>
              <a:rPr kumimoji="1" lang="ja-JP" altLang="en-US" sz="1200" b="1" dirty="0">
                <a:solidFill>
                  <a:schemeClr val="bg1"/>
                </a:solidFill>
              </a:rPr>
              <a:t>　</a:t>
            </a:r>
            <a:r>
              <a:rPr lang="ja-JP" altLang="en-US" sz="1200" b="1" dirty="0">
                <a:solidFill>
                  <a:schemeClr val="bg1"/>
                </a:solidFill>
              </a:rPr>
              <a:t>テクノロジー活用</a:t>
            </a:r>
            <a:r>
              <a:rPr kumimoji="1" lang="ja-JP" altLang="en-US" sz="1200" b="1" dirty="0">
                <a:solidFill>
                  <a:schemeClr val="bg1"/>
                </a:solidFill>
              </a:rPr>
              <a:t>に関する取組状況　　　</a:t>
            </a:r>
            <a:r>
              <a:rPr kumimoji="1" lang="ja-JP" altLang="en-US" sz="1200" b="1" u="sng" dirty="0">
                <a:solidFill>
                  <a:srgbClr val="FFFF00"/>
                </a:solidFill>
              </a:rPr>
              <a:t>注）本頁は実態把握のために聴取するものである</a:t>
            </a:r>
            <a:r>
              <a:rPr lang="ja-JP" altLang="en-US" sz="1200" b="1" u="sng" dirty="0">
                <a:solidFill>
                  <a:srgbClr val="FFFF00"/>
                </a:solidFill>
              </a:rPr>
              <a:t>ため、</a:t>
            </a:r>
            <a:r>
              <a:rPr kumimoji="1" lang="ja-JP" altLang="en-US" sz="1200" b="1" u="sng" dirty="0">
                <a:solidFill>
                  <a:srgbClr val="FFFF00"/>
                </a:solidFill>
              </a:rPr>
              <a:t>実態に沿った記載をお願い致します</a:t>
            </a:r>
          </a:p>
        </p:txBody>
      </p:sp>
      <p:sp>
        <p:nvSpPr>
          <p:cNvPr id="8" name="正方形/長方形 7">
            <a:extLst>
              <a:ext uri="{FF2B5EF4-FFF2-40B4-BE49-F238E27FC236}">
                <a16:creationId xmlns:a16="http://schemas.microsoft.com/office/drawing/2014/main" id="{45E0A3F7-0012-8792-986A-F6F03CDDCCA1}"/>
              </a:ext>
            </a:extLst>
          </p:cNvPr>
          <p:cNvSpPr/>
          <p:nvPr/>
        </p:nvSpPr>
        <p:spPr>
          <a:xfrm>
            <a:off x="200025" y="589358"/>
            <a:ext cx="1224583" cy="5990400"/>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取組状況</a:t>
            </a:r>
          </a:p>
        </p:txBody>
      </p:sp>
      <p:sp>
        <p:nvSpPr>
          <p:cNvPr id="40" name="正方形/長方形 39">
            <a:extLst>
              <a:ext uri="{FF2B5EF4-FFF2-40B4-BE49-F238E27FC236}">
                <a16:creationId xmlns:a16="http://schemas.microsoft.com/office/drawing/2014/main" id="{D72C01EB-102D-D542-E522-1469B250B789}"/>
              </a:ext>
            </a:extLst>
          </p:cNvPr>
          <p:cNvSpPr/>
          <p:nvPr/>
        </p:nvSpPr>
        <p:spPr>
          <a:xfrm>
            <a:off x="2072076" y="1798959"/>
            <a:ext cx="648000" cy="1584000"/>
          </a:xfrm>
          <a:prstGeom prst="rect">
            <a:avLst/>
          </a:prstGeom>
          <a:solidFill>
            <a:srgbClr val="ACC0E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r>
              <a:rPr lang="ja-JP" altLang="en-US" sz="1100" dirty="0">
                <a:solidFill>
                  <a:schemeClr val="accent1"/>
                </a:solidFill>
                <a:latin typeface="+mn-ea"/>
              </a:rPr>
              <a:t>顧客</a:t>
            </a:r>
            <a:endParaRPr lang="en-US" altLang="ja-JP" sz="1100" dirty="0">
              <a:solidFill>
                <a:schemeClr val="accent1"/>
              </a:solidFill>
              <a:latin typeface="+mn-ea"/>
            </a:endParaRPr>
          </a:p>
          <a:p>
            <a:pPr algn="ctr" fontAlgn="ctr"/>
            <a:r>
              <a:rPr lang="ja-JP" altLang="en-US" sz="1100" dirty="0">
                <a:solidFill>
                  <a:schemeClr val="accent1"/>
                </a:solidFill>
                <a:latin typeface="+mn-ea"/>
              </a:rPr>
              <a:t>体験</a:t>
            </a:r>
            <a:endParaRPr lang="en-US" altLang="ja-JP" sz="1100" dirty="0">
              <a:solidFill>
                <a:schemeClr val="accent1"/>
              </a:solidFill>
              <a:latin typeface="+mn-ea"/>
            </a:endParaRPr>
          </a:p>
          <a:p>
            <a:pPr algn="ctr" fontAlgn="ctr"/>
            <a:r>
              <a:rPr lang="ja-JP" altLang="en-US" sz="1100" dirty="0">
                <a:solidFill>
                  <a:schemeClr val="accent1"/>
                </a:solidFill>
                <a:latin typeface="+mn-ea"/>
              </a:rPr>
              <a:t>価値</a:t>
            </a:r>
            <a:endParaRPr lang="en-US" altLang="ja-JP" sz="1100" dirty="0">
              <a:solidFill>
                <a:schemeClr val="accent1"/>
              </a:solidFill>
              <a:latin typeface="+mn-ea"/>
            </a:endParaRPr>
          </a:p>
          <a:p>
            <a:pPr algn="ctr" fontAlgn="ctr"/>
            <a:r>
              <a:rPr lang="ja-JP" altLang="en-US" sz="1100" dirty="0">
                <a:solidFill>
                  <a:schemeClr val="accent1"/>
                </a:solidFill>
                <a:latin typeface="+mn-ea"/>
              </a:rPr>
              <a:t>向上</a:t>
            </a:r>
          </a:p>
        </p:txBody>
      </p:sp>
      <p:sp>
        <p:nvSpPr>
          <p:cNvPr id="31" name="正方形/長方形 30">
            <a:extLst>
              <a:ext uri="{FF2B5EF4-FFF2-40B4-BE49-F238E27FC236}">
                <a16:creationId xmlns:a16="http://schemas.microsoft.com/office/drawing/2014/main" id="{5DD10EA5-654B-411C-7E69-217421F00707}"/>
              </a:ext>
            </a:extLst>
          </p:cNvPr>
          <p:cNvSpPr/>
          <p:nvPr/>
        </p:nvSpPr>
        <p:spPr>
          <a:xfrm>
            <a:off x="1424160" y="1165360"/>
            <a:ext cx="648233" cy="633600"/>
          </a:xfrm>
          <a:prstGeom prst="rect">
            <a:avLst/>
          </a:prstGeom>
          <a:solidFill>
            <a:srgbClr val="83A0D3"/>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b="1" dirty="0">
                <a:solidFill>
                  <a:schemeClr val="accent1"/>
                </a:solidFill>
              </a:rPr>
              <a:t>ビジネス</a:t>
            </a:r>
            <a:br>
              <a:rPr kumimoji="1" lang="en-US" altLang="ja-JP" sz="1050" b="1" dirty="0">
                <a:solidFill>
                  <a:schemeClr val="accent1"/>
                </a:solidFill>
              </a:rPr>
            </a:br>
            <a:r>
              <a:rPr kumimoji="1" lang="ja-JP" altLang="en-US" sz="1050" b="1" dirty="0">
                <a:solidFill>
                  <a:schemeClr val="accent1"/>
                </a:solidFill>
              </a:rPr>
              <a:t>モデル</a:t>
            </a:r>
            <a:endParaRPr kumimoji="1" lang="en-US" altLang="ja-JP" sz="1050" b="1" dirty="0">
              <a:solidFill>
                <a:schemeClr val="accent1"/>
              </a:solidFill>
            </a:endParaRPr>
          </a:p>
          <a:p>
            <a:pPr algn="ctr"/>
            <a:r>
              <a:rPr lang="ja-JP" altLang="en-US" sz="1050" b="1" dirty="0">
                <a:solidFill>
                  <a:schemeClr val="accent1"/>
                </a:solidFill>
              </a:rPr>
              <a:t>改革</a:t>
            </a:r>
            <a:endParaRPr kumimoji="1" lang="ja-JP" altLang="en-US" sz="1050" b="1" dirty="0">
              <a:solidFill>
                <a:schemeClr val="accent1"/>
              </a:solidFill>
            </a:endParaRPr>
          </a:p>
        </p:txBody>
      </p:sp>
      <p:sp>
        <p:nvSpPr>
          <p:cNvPr id="41" name="正方形/長方形 40">
            <a:extLst>
              <a:ext uri="{FF2B5EF4-FFF2-40B4-BE49-F238E27FC236}">
                <a16:creationId xmlns:a16="http://schemas.microsoft.com/office/drawing/2014/main" id="{27BA3025-E7A9-3FEB-06EA-758014C61814}"/>
              </a:ext>
            </a:extLst>
          </p:cNvPr>
          <p:cNvSpPr/>
          <p:nvPr/>
        </p:nvSpPr>
        <p:spPr>
          <a:xfrm>
            <a:off x="2072076" y="1165360"/>
            <a:ext cx="1440764" cy="633600"/>
          </a:xfrm>
          <a:prstGeom prst="rect">
            <a:avLst/>
          </a:prstGeom>
          <a:solidFill>
            <a:srgbClr val="83A0D3"/>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r>
              <a:rPr lang="ja-JP" altLang="en-US" sz="1100" dirty="0">
                <a:solidFill>
                  <a:schemeClr val="accent1"/>
                </a:solidFill>
                <a:latin typeface="+mn-ea"/>
              </a:rPr>
              <a:t>新しいデジタルサービス</a:t>
            </a:r>
          </a:p>
        </p:txBody>
      </p:sp>
      <p:sp>
        <p:nvSpPr>
          <p:cNvPr id="44" name="正方形/長方形 43">
            <a:extLst>
              <a:ext uri="{FF2B5EF4-FFF2-40B4-BE49-F238E27FC236}">
                <a16:creationId xmlns:a16="http://schemas.microsoft.com/office/drawing/2014/main" id="{420D11D1-07D0-95CD-91DA-33126425C843}"/>
              </a:ext>
            </a:extLst>
          </p:cNvPr>
          <p:cNvSpPr/>
          <p:nvPr/>
        </p:nvSpPr>
        <p:spPr>
          <a:xfrm>
            <a:off x="3512840" y="11653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ファンタジーゲーム・ベッティング</a:t>
            </a:r>
          </a:p>
        </p:txBody>
      </p:sp>
      <p:sp>
        <p:nvSpPr>
          <p:cNvPr id="45" name="正方形/長方形 44">
            <a:extLst>
              <a:ext uri="{FF2B5EF4-FFF2-40B4-BE49-F238E27FC236}">
                <a16:creationId xmlns:a16="http://schemas.microsoft.com/office/drawing/2014/main" id="{BB9F0397-EF89-4FBF-82B2-C779BF717B32}"/>
              </a:ext>
            </a:extLst>
          </p:cNvPr>
          <p:cNvSpPr/>
          <p:nvPr/>
        </p:nvSpPr>
        <p:spPr>
          <a:xfrm>
            <a:off x="6032513" y="11653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3" name="正方形/長方形 2">
            <a:extLst>
              <a:ext uri="{FF2B5EF4-FFF2-40B4-BE49-F238E27FC236}">
                <a16:creationId xmlns:a16="http://schemas.microsoft.com/office/drawing/2014/main" id="{2C89CE2A-7DC8-207A-3982-7317D97B3A1A}"/>
              </a:ext>
            </a:extLst>
          </p:cNvPr>
          <p:cNvSpPr/>
          <p:nvPr/>
        </p:nvSpPr>
        <p:spPr>
          <a:xfrm>
            <a:off x="3512840" y="14821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バーチャルスポーツ・メタバース</a:t>
            </a:r>
          </a:p>
        </p:txBody>
      </p:sp>
      <p:sp>
        <p:nvSpPr>
          <p:cNvPr id="4" name="正方形/長方形 3">
            <a:extLst>
              <a:ext uri="{FF2B5EF4-FFF2-40B4-BE49-F238E27FC236}">
                <a16:creationId xmlns:a16="http://schemas.microsoft.com/office/drawing/2014/main" id="{E0E86C3E-2FC4-CA32-0D8D-A18CF1C9787B}"/>
              </a:ext>
            </a:extLst>
          </p:cNvPr>
          <p:cNvSpPr/>
          <p:nvPr/>
        </p:nvSpPr>
        <p:spPr>
          <a:xfrm>
            <a:off x="6032513" y="14821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 name="正方形/長方形 1">
            <a:extLst>
              <a:ext uri="{FF2B5EF4-FFF2-40B4-BE49-F238E27FC236}">
                <a16:creationId xmlns:a16="http://schemas.microsoft.com/office/drawing/2014/main" id="{7A657D49-02AF-860C-2F7F-82AF6C5DD100}"/>
              </a:ext>
            </a:extLst>
          </p:cNvPr>
          <p:cNvSpPr/>
          <p:nvPr/>
        </p:nvSpPr>
        <p:spPr>
          <a:xfrm>
            <a:off x="6608186" y="11653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en-US" altLang="ja-JP" sz="1000" dirty="0">
                <a:solidFill>
                  <a:srgbClr val="000000"/>
                </a:solidFill>
                <a:latin typeface="+mn-ea"/>
              </a:rPr>
              <a:t>NFT</a:t>
            </a:r>
            <a:r>
              <a:rPr lang="ja-JP" altLang="en-US" sz="1000" dirty="0">
                <a:solidFill>
                  <a:srgbClr val="000000"/>
                </a:solidFill>
                <a:latin typeface="+mn-ea"/>
              </a:rPr>
              <a:t>・スポーツトークン</a:t>
            </a:r>
          </a:p>
        </p:txBody>
      </p:sp>
      <p:sp>
        <p:nvSpPr>
          <p:cNvPr id="7" name="正方形/長方形 6">
            <a:extLst>
              <a:ext uri="{FF2B5EF4-FFF2-40B4-BE49-F238E27FC236}">
                <a16:creationId xmlns:a16="http://schemas.microsoft.com/office/drawing/2014/main" id="{25E49652-E4FE-E0E5-4B61-D55738CA77FD}"/>
              </a:ext>
            </a:extLst>
          </p:cNvPr>
          <p:cNvSpPr/>
          <p:nvPr/>
        </p:nvSpPr>
        <p:spPr>
          <a:xfrm>
            <a:off x="9127858" y="11653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12" name="正方形/長方形 11">
            <a:extLst>
              <a:ext uri="{FF2B5EF4-FFF2-40B4-BE49-F238E27FC236}">
                <a16:creationId xmlns:a16="http://schemas.microsoft.com/office/drawing/2014/main" id="{9C8560C2-E36D-B74D-C7E4-AF49080A7820}"/>
              </a:ext>
            </a:extLst>
          </p:cNvPr>
          <p:cNvSpPr/>
          <p:nvPr/>
        </p:nvSpPr>
        <p:spPr>
          <a:xfrm>
            <a:off x="6608186" y="14821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その他の施策</a:t>
            </a:r>
          </a:p>
        </p:txBody>
      </p:sp>
      <p:sp>
        <p:nvSpPr>
          <p:cNvPr id="13" name="正方形/長方形 12">
            <a:extLst>
              <a:ext uri="{FF2B5EF4-FFF2-40B4-BE49-F238E27FC236}">
                <a16:creationId xmlns:a16="http://schemas.microsoft.com/office/drawing/2014/main" id="{5AD66647-A4D4-BA29-FDD0-5DDCA2D96950}"/>
              </a:ext>
            </a:extLst>
          </p:cNvPr>
          <p:cNvSpPr/>
          <p:nvPr/>
        </p:nvSpPr>
        <p:spPr>
          <a:xfrm>
            <a:off x="9127858" y="14821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59" name="正方形/長方形 58">
            <a:extLst>
              <a:ext uri="{FF2B5EF4-FFF2-40B4-BE49-F238E27FC236}">
                <a16:creationId xmlns:a16="http://schemas.microsoft.com/office/drawing/2014/main" id="{381A9289-009F-9235-17F8-E60CC9DE80A7}"/>
              </a:ext>
            </a:extLst>
          </p:cNvPr>
          <p:cNvSpPr/>
          <p:nvPr/>
        </p:nvSpPr>
        <p:spPr>
          <a:xfrm>
            <a:off x="2719859" y="1798960"/>
            <a:ext cx="792981" cy="633600"/>
          </a:xfrm>
          <a:prstGeom prst="rect">
            <a:avLst/>
          </a:prstGeom>
          <a:solidFill>
            <a:srgbClr val="E7E7EC"/>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直接観戦体験（会場）の価値向上</a:t>
            </a:r>
          </a:p>
        </p:txBody>
      </p:sp>
      <p:sp>
        <p:nvSpPr>
          <p:cNvPr id="17" name="正方形/長方形 16">
            <a:extLst>
              <a:ext uri="{FF2B5EF4-FFF2-40B4-BE49-F238E27FC236}">
                <a16:creationId xmlns:a16="http://schemas.microsoft.com/office/drawing/2014/main" id="{C9E91A18-C24B-A528-3061-33E982530350}"/>
              </a:ext>
            </a:extLst>
          </p:cNvPr>
          <p:cNvSpPr/>
          <p:nvPr/>
        </p:nvSpPr>
        <p:spPr>
          <a:xfrm>
            <a:off x="3512840" y="17989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デジタルチケット</a:t>
            </a:r>
          </a:p>
        </p:txBody>
      </p:sp>
      <p:sp>
        <p:nvSpPr>
          <p:cNvPr id="18" name="正方形/長方形 17">
            <a:extLst>
              <a:ext uri="{FF2B5EF4-FFF2-40B4-BE49-F238E27FC236}">
                <a16:creationId xmlns:a16="http://schemas.microsoft.com/office/drawing/2014/main" id="{1EFB0A49-BA89-2845-FE29-CEAC6BC34323}"/>
              </a:ext>
            </a:extLst>
          </p:cNvPr>
          <p:cNvSpPr/>
          <p:nvPr/>
        </p:nvSpPr>
        <p:spPr>
          <a:xfrm>
            <a:off x="6032513" y="17989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6" name="正方形/長方形 25">
            <a:extLst>
              <a:ext uri="{FF2B5EF4-FFF2-40B4-BE49-F238E27FC236}">
                <a16:creationId xmlns:a16="http://schemas.microsoft.com/office/drawing/2014/main" id="{4E3D22CE-2120-0952-94A6-65AC2B9F1F19}"/>
              </a:ext>
            </a:extLst>
          </p:cNvPr>
          <p:cNvSpPr/>
          <p:nvPr/>
        </p:nvSpPr>
        <p:spPr>
          <a:xfrm>
            <a:off x="3512840" y="21157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モバイル注文アプリ</a:t>
            </a:r>
          </a:p>
        </p:txBody>
      </p:sp>
      <p:sp>
        <p:nvSpPr>
          <p:cNvPr id="27" name="正方形/長方形 26">
            <a:extLst>
              <a:ext uri="{FF2B5EF4-FFF2-40B4-BE49-F238E27FC236}">
                <a16:creationId xmlns:a16="http://schemas.microsoft.com/office/drawing/2014/main" id="{E22CE500-26FC-7FF6-987D-D5F383F63B4E}"/>
              </a:ext>
            </a:extLst>
          </p:cNvPr>
          <p:cNvSpPr/>
          <p:nvPr/>
        </p:nvSpPr>
        <p:spPr>
          <a:xfrm>
            <a:off x="6032513" y="21157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0" name="正方形/長方形 19">
            <a:extLst>
              <a:ext uri="{FF2B5EF4-FFF2-40B4-BE49-F238E27FC236}">
                <a16:creationId xmlns:a16="http://schemas.microsoft.com/office/drawing/2014/main" id="{EEBABFCE-57C4-2CBE-3A73-C0D6AEAF5FDF}"/>
              </a:ext>
            </a:extLst>
          </p:cNvPr>
          <p:cNvSpPr/>
          <p:nvPr/>
        </p:nvSpPr>
        <p:spPr>
          <a:xfrm>
            <a:off x="6608186" y="17989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en-US" altLang="ja-JP" sz="1000" dirty="0">
                <a:solidFill>
                  <a:srgbClr val="000000"/>
                </a:solidFill>
                <a:latin typeface="+mn-ea"/>
              </a:rPr>
              <a:t>QR</a:t>
            </a:r>
            <a:r>
              <a:rPr lang="ja-JP" altLang="en-US" sz="1000" dirty="0">
                <a:solidFill>
                  <a:srgbClr val="000000"/>
                </a:solidFill>
                <a:latin typeface="+mn-ea"/>
              </a:rPr>
              <a:t>決済</a:t>
            </a:r>
          </a:p>
        </p:txBody>
      </p:sp>
      <p:sp>
        <p:nvSpPr>
          <p:cNvPr id="21" name="正方形/長方形 20">
            <a:extLst>
              <a:ext uri="{FF2B5EF4-FFF2-40B4-BE49-F238E27FC236}">
                <a16:creationId xmlns:a16="http://schemas.microsoft.com/office/drawing/2014/main" id="{867B4B31-7195-6D8A-E505-1BE477390FC1}"/>
              </a:ext>
            </a:extLst>
          </p:cNvPr>
          <p:cNvSpPr/>
          <p:nvPr/>
        </p:nvSpPr>
        <p:spPr>
          <a:xfrm>
            <a:off x="9127858" y="17989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4" name="正方形/長方形 23">
            <a:extLst>
              <a:ext uri="{FF2B5EF4-FFF2-40B4-BE49-F238E27FC236}">
                <a16:creationId xmlns:a16="http://schemas.microsoft.com/office/drawing/2014/main" id="{8567AEB7-0DDF-691C-4EFD-552F0C8C83DB}"/>
              </a:ext>
            </a:extLst>
          </p:cNvPr>
          <p:cNvSpPr/>
          <p:nvPr/>
        </p:nvSpPr>
        <p:spPr>
          <a:xfrm>
            <a:off x="6608186" y="21157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kumimoji="1" lang="ja-JP" altLang="en-US" sz="1000" b="0" i="0" u="none" strike="noStrike" kern="1200" cap="none" spc="0" normalizeH="0" baseline="0" noProof="0" dirty="0">
                <a:ln>
                  <a:noFill/>
                </a:ln>
                <a:solidFill>
                  <a:srgbClr val="000000"/>
                </a:solidFill>
                <a:effectLst/>
                <a:uLnTx/>
                <a:uFillTx/>
                <a:latin typeface="Yu Gothic UI"/>
                <a:ea typeface="Yu Gothic UI"/>
                <a:cs typeface="+mn-cs"/>
              </a:rPr>
              <a:t>その他の施策</a:t>
            </a:r>
            <a:endParaRPr kumimoji="1" lang="en-US" altLang="ja-JP" sz="1000" b="0" i="0" u="none" strike="noStrike" kern="1200" cap="none" spc="0" normalizeH="0" baseline="0" noProof="0" dirty="0">
              <a:ln>
                <a:noFill/>
              </a:ln>
              <a:solidFill>
                <a:srgbClr val="000000"/>
              </a:solidFill>
              <a:effectLst/>
              <a:uLnTx/>
              <a:uFillTx/>
              <a:latin typeface="Yu Gothic UI"/>
              <a:ea typeface="Yu Gothic UI"/>
              <a:cs typeface="+mn-cs"/>
            </a:endParaRPr>
          </a:p>
          <a:p>
            <a:pPr fontAlgn="ct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（顔認証ゲート・デジタルサイネージ等）</a:t>
            </a:r>
            <a:endParaRPr lang="ja-JP" altLang="en-US" sz="800" dirty="0">
              <a:solidFill>
                <a:srgbClr val="000000"/>
              </a:solidFill>
              <a:latin typeface="+mn-ea"/>
            </a:endParaRPr>
          </a:p>
        </p:txBody>
      </p:sp>
      <p:sp>
        <p:nvSpPr>
          <p:cNvPr id="25" name="正方形/長方形 24">
            <a:extLst>
              <a:ext uri="{FF2B5EF4-FFF2-40B4-BE49-F238E27FC236}">
                <a16:creationId xmlns:a16="http://schemas.microsoft.com/office/drawing/2014/main" id="{E262E49E-2010-62FA-CF11-193C448CA749}"/>
              </a:ext>
            </a:extLst>
          </p:cNvPr>
          <p:cNvSpPr/>
          <p:nvPr/>
        </p:nvSpPr>
        <p:spPr>
          <a:xfrm>
            <a:off x="9127858" y="21157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32" name="正方形/長方形 31">
            <a:extLst>
              <a:ext uri="{FF2B5EF4-FFF2-40B4-BE49-F238E27FC236}">
                <a16:creationId xmlns:a16="http://schemas.microsoft.com/office/drawing/2014/main" id="{E09B9D20-FD6B-5B8D-74DA-8CCB9EE28C9E}"/>
              </a:ext>
            </a:extLst>
          </p:cNvPr>
          <p:cNvSpPr/>
          <p:nvPr/>
        </p:nvSpPr>
        <p:spPr>
          <a:xfrm>
            <a:off x="2719859" y="2432560"/>
            <a:ext cx="792981" cy="633600"/>
          </a:xfrm>
          <a:prstGeom prst="rect">
            <a:avLst/>
          </a:prstGeom>
          <a:solidFill>
            <a:srgbClr val="E7E7EC"/>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間接観戦</a:t>
            </a:r>
            <a:endParaRPr lang="en-US" altLang="ja-JP" sz="900" b="0" i="0" u="none" strike="noStrike" dirty="0">
              <a:solidFill>
                <a:srgbClr val="000000"/>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体験の</a:t>
            </a:r>
            <a:br>
              <a:rPr lang="en-US" altLang="ja-JP" sz="900" b="0" i="0" u="none" strike="noStrike" dirty="0">
                <a:solidFill>
                  <a:srgbClr val="000000"/>
                </a:solidFill>
                <a:effectLst/>
                <a:latin typeface="+mn-ea"/>
                <a:ea typeface="+mn-ea"/>
              </a:rPr>
            </a:br>
            <a:r>
              <a:rPr lang="ja-JP" altLang="en-US" sz="900" b="0" i="0" u="none" strike="noStrike" dirty="0">
                <a:solidFill>
                  <a:srgbClr val="000000"/>
                </a:solidFill>
                <a:effectLst/>
                <a:latin typeface="+mn-ea"/>
                <a:ea typeface="+mn-ea"/>
              </a:rPr>
              <a:t>価値向上</a:t>
            </a:r>
          </a:p>
        </p:txBody>
      </p:sp>
      <p:sp>
        <p:nvSpPr>
          <p:cNvPr id="34" name="正方形/長方形 33">
            <a:extLst>
              <a:ext uri="{FF2B5EF4-FFF2-40B4-BE49-F238E27FC236}">
                <a16:creationId xmlns:a16="http://schemas.microsoft.com/office/drawing/2014/main" id="{C06DD05E-AE2E-FAF8-5546-5F763D3B6831}"/>
              </a:ext>
            </a:extLst>
          </p:cNvPr>
          <p:cNvSpPr/>
          <p:nvPr/>
        </p:nvSpPr>
        <p:spPr>
          <a:xfrm>
            <a:off x="3512840" y="24325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ハイライト動画配信</a:t>
            </a:r>
          </a:p>
        </p:txBody>
      </p:sp>
      <p:sp>
        <p:nvSpPr>
          <p:cNvPr id="35" name="正方形/長方形 34">
            <a:extLst>
              <a:ext uri="{FF2B5EF4-FFF2-40B4-BE49-F238E27FC236}">
                <a16:creationId xmlns:a16="http://schemas.microsoft.com/office/drawing/2014/main" id="{E1B98CDF-4CBB-BA35-CC14-71DC4E213081}"/>
              </a:ext>
            </a:extLst>
          </p:cNvPr>
          <p:cNvSpPr/>
          <p:nvPr/>
        </p:nvSpPr>
        <p:spPr>
          <a:xfrm>
            <a:off x="6032513" y="24325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47" name="正方形/長方形 46">
            <a:extLst>
              <a:ext uri="{FF2B5EF4-FFF2-40B4-BE49-F238E27FC236}">
                <a16:creationId xmlns:a16="http://schemas.microsoft.com/office/drawing/2014/main" id="{D0CED7F8-F821-9EDD-FB43-8B8F33F50EC1}"/>
              </a:ext>
            </a:extLst>
          </p:cNvPr>
          <p:cNvSpPr/>
          <p:nvPr/>
        </p:nvSpPr>
        <p:spPr>
          <a:xfrm>
            <a:off x="3512840" y="27493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en-US" altLang="ja-JP" sz="1000" dirty="0">
                <a:solidFill>
                  <a:srgbClr val="000000"/>
                </a:solidFill>
                <a:latin typeface="+mn-ea"/>
              </a:rPr>
              <a:t>VR</a:t>
            </a:r>
            <a:r>
              <a:rPr lang="ja-JP" altLang="en-US" sz="1000" dirty="0">
                <a:solidFill>
                  <a:srgbClr val="000000"/>
                </a:solidFill>
                <a:latin typeface="+mn-ea"/>
              </a:rPr>
              <a:t>・</a:t>
            </a:r>
            <a:r>
              <a:rPr lang="en-US" altLang="ja-JP" sz="1000" dirty="0">
                <a:solidFill>
                  <a:srgbClr val="000000"/>
                </a:solidFill>
                <a:latin typeface="+mn-ea"/>
              </a:rPr>
              <a:t>AR</a:t>
            </a:r>
            <a:r>
              <a:rPr lang="ja-JP" altLang="en-US" sz="1000" dirty="0">
                <a:solidFill>
                  <a:srgbClr val="000000"/>
                </a:solidFill>
                <a:latin typeface="+mn-ea"/>
              </a:rPr>
              <a:t>観戦</a:t>
            </a:r>
          </a:p>
        </p:txBody>
      </p:sp>
      <p:sp>
        <p:nvSpPr>
          <p:cNvPr id="48" name="正方形/長方形 47">
            <a:extLst>
              <a:ext uri="{FF2B5EF4-FFF2-40B4-BE49-F238E27FC236}">
                <a16:creationId xmlns:a16="http://schemas.microsoft.com/office/drawing/2014/main" id="{28A759A0-BC07-0ABC-4974-C4F87B3F72C6}"/>
              </a:ext>
            </a:extLst>
          </p:cNvPr>
          <p:cNvSpPr/>
          <p:nvPr/>
        </p:nvSpPr>
        <p:spPr>
          <a:xfrm>
            <a:off x="6032513" y="27493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38" name="正方形/長方形 37">
            <a:extLst>
              <a:ext uri="{FF2B5EF4-FFF2-40B4-BE49-F238E27FC236}">
                <a16:creationId xmlns:a16="http://schemas.microsoft.com/office/drawing/2014/main" id="{ABA58B44-0B06-F67D-B8AC-56873ECD0EB6}"/>
              </a:ext>
            </a:extLst>
          </p:cNvPr>
          <p:cNvSpPr/>
          <p:nvPr/>
        </p:nvSpPr>
        <p:spPr>
          <a:xfrm>
            <a:off x="6608186" y="24325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ライブ映像へのデータ可視化</a:t>
            </a:r>
          </a:p>
        </p:txBody>
      </p:sp>
      <p:sp>
        <p:nvSpPr>
          <p:cNvPr id="39" name="正方形/長方形 38">
            <a:extLst>
              <a:ext uri="{FF2B5EF4-FFF2-40B4-BE49-F238E27FC236}">
                <a16:creationId xmlns:a16="http://schemas.microsoft.com/office/drawing/2014/main" id="{F281125F-7EDE-FA41-43AF-808FF85E095B}"/>
              </a:ext>
            </a:extLst>
          </p:cNvPr>
          <p:cNvSpPr/>
          <p:nvPr/>
        </p:nvSpPr>
        <p:spPr>
          <a:xfrm>
            <a:off x="9127858" y="24325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43" name="正方形/長方形 42">
            <a:extLst>
              <a:ext uri="{FF2B5EF4-FFF2-40B4-BE49-F238E27FC236}">
                <a16:creationId xmlns:a16="http://schemas.microsoft.com/office/drawing/2014/main" id="{9CB12A99-F9C4-C265-1645-663A91DBAAE5}"/>
              </a:ext>
            </a:extLst>
          </p:cNvPr>
          <p:cNvSpPr/>
          <p:nvPr/>
        </p:nvSpPr>
        <p:spPr>
          <a:xfrm>
            <a:off x="6608186" y="27493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その他の施策</a:t>
            </a:r>
            <a:br>
              <a:rPr lang="en-US" altLang="ja-JP" sz="1000" dirty="0">
                <a:solidFill>
                  <a:srgbClr val="000000"/>
                </a:solidFill>
                <a:latin typeface="+mn-ea"/>
              </a:rPr>
            </a:br>
            <a:r>
              <a:rPr lang="ja-JP" altLang="en-US" sz="800" dirty="0">
                <a:solidFill>
                  <a:srgbClr val="000000"/>
                </a:solidFill>
                <a:latin typeface="+mn-ea"/>
              </a:rPr>
              <a:t>（メルマガ配信／テキスト速報・選手コメント発信等）</a:t>
            </a:r>
          </a:p>
        </p:txBody>
      </p:sp>
      <p:sp>
        <p:nvSpPr>
          <p:cNvPr id="46" name="正方形/長方形 45">
            <a:extLst>
              <a:ext uri="{FF2B5EF4-FFF2-40B4-BE49-F238E27FC236}">
                <a16:creationId xmlns:a16="http://schemas.microsoft.com/office/drawing/2014/main" id="{E52DEEAD-4D2A-618D-E736-D33A799563DD}"/>
              </a:ext>
            </a:extLst>
          </p:cNvPr>
          <p:cNvSpPr/>
          <p:nvPr/>
        </p:nvSpPr>
        <p:spPr>
          <a:xfrm>
            <a:off x="9127858" y="27493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50" name="正方形/長方形 49">
            <a:extLst>
              <a:ext uri="{FF2B5EF4-FFF2-40B4-BE49-F238E27FC236}">
                <a16:creationId xmlns:a16="http://schemas.microsoft.com/office/drawing/2014/main" id="{94B79133-1F11-2D89-B5A2-50E79DF3BD15}"/>
              </a:ext>
            </a:extLst>
          </p:cNvPr>
          <p:cNvSpPr/>
          <p:nvPr/>
        </p:nvSpPr>
        <p:spPr>
          <a:xfrm>
            <a:off x="2719859" y="3066160"/>
            <a:ext cx="792981" cy="316800"/>
          </a:xfrm>
          <a:prstGeom prst="rect">
            <a:avLst/>
          </a:prstGeom>
          <a:solidFill>
            <a:srgbClr val="E7E7EC"/>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チャネル拡充</a:t>
            </a:r>
          </a:p>
        </p:txBody>
      </p:sp>
      <p:sp>
        <p:nvSpPr>
          <p:cNvPr id="52" name="正方形/長方形 51">
            <a:extLst>
              <a:ext uri="{FF2B5EF4-FFF2-40B4-BE49-F238E27FC236}">
                <a16:creationId xmlns:a16="http://schemas.microsoft.com/office/drawing/2014/main" id="{3D297F61-234E-6707-5ACE-75E5506A6ECF}"/>
              </a:ext>
            </a:extLst>
          </p:cNvPr>
          <p:cNvSpPr/>
          <p:nvPr/>
        </p:nvSpPr>
        <p:spPr>
          <a:xfrm>
            <a:off x="3512840" y="30661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en-US" altLang="ja-JP" sz="1000" dirty="0">
                <a:solidFill>
                  <a:srgbClr val="000000"/>
                </a:solidFill>
                <a:latin typeface="+mn-ea"/>
              </a:rPr>
              <a:t>SNS</a:t>
            </a:r>
            <a:r>
              <a:rPr lang="ja-JP" altLang="en-US" sz="1000" dirty="0">
                <a:solidFill>
                  <a:srgbClr val="000000"/>
                </a:solidFill>
                <a:latin typeface="+mn-ea"/>
              </a:rPr>
              <a:t>・ホームページ／アプリ</a:t>
            </a:r>
          </a:p>
        </p:txBody>
      </p:sp>
      <p:sp>
        <p:nvSpPr>
          <p:cNvPr id="53" name="正方形/長方形 52">
            <a:extLst>
              <a:ext uri="{FF2B5EF4-FFF2-40B4-BE49-F238E27FC236}">
                <a16:creationId xmlns:a16="http://schemas.microsoft.com/office/drawing/2014/main" id="{FEB03C69-06C9-7CA7-E348-39B88DDBFF33}"/>
              </a:ext>
            </a:extLst>
          </p:cNvPr>
          <p:cNvSpPr/>
          <p:nvPr/>
        </p:nvSpPr>
        <p:spPr>
          <a:xfrm>
            <a:off x="6032513" y="30661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57" name="正方形/長方形 56">
            <a:extLst>
              <a:ext uri="{FF2B5EF4-FFF2-40B4-BE49-F238E27FC236}">
                <a16:creationId xmlns:a16="http://schemas.microsoft.com/office/drawing/2014/main" id="{21D197FE-5839-755A-7DB4-512635161E1E}"/>
              </a:ext>
            </a:extLst>
          </p:cNvPr>
          <p:cNvSpPr/>
          <p:nvPr/>
        </p:nvSpPr>
        <p:spPr>
          <a:xfrm>
            <a:off x="6608186" y="30661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その他の施策</a:t>
            </a:r>
            <a:endParaRPr lang="en-US" altLang="ja-JP" sz="1000" dirty="0">
              <a:solidFill>
                <a:srgbClr val="000000"/>
              </a:solidFill>
              <a:latin typeface="+mn-ea"/>
            </a:endParaRPr>
          </a:p>
          <a:p>
            <a:pPr fontAlgn="ctr"/>
            <a:r>
              <a:rPr lang="ja-JP" altLang="en-US" sz="800" dirty="0">
                <a:solidFill>
                  <a:srgbClr val="000000"/>
                </a:solidFill>
                <a:latin typeface="+mn-ea"/>
              </a:rPr>
              <a:t>（オンラインファンミーティング・サロン等）</a:t>
            </a:r>
          </a:p>
        </p:txBody>
      </p:sp>
      <p:sp>
        <p:nvSpPr>
          <p:cNvPr id="58" name="正方形/長方形 57">
            <a:extLst>
              <a:ext uri="{FF2B5EF4-FFF2-40B4-BE49-F238E27FC236}">
                <a16:creationId xmlns:a16="http://schemas.microsoft.com/office/drawing/2014/main" id="{65DE910E-12C5-47AB-4E1F-FD100ABF5D87}"/>
              </a:ext>
            </a:extLst>
          </p:cNvPr>
          <p:cNvSpPr/>
          <p:nvPr/>
        </p:nvSpPr>
        <p:spPr>
          <a:xfrm>
            <a:off x="9127858" y="30661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66" name="正方形/長方形 65">
            <a:extLst>
              <a:ext uri="{FF2B5EF4-FFF2-40B4-BE49-F238E27FC236}">
                <a16:creationId xmlns:a16="http://schemas.microsoft.com/office/drawing/2014/main" id="{05A88EBF-CE59-BE58-EC95-8433A73EAF22}"/>
              </a:ext>
            </a:extLst>
          </p:cNvPr>
          <p:cNvSpPr/>
          <p:nvPr/>
        </p:nvSpPr>
        <p:spPr>
          <a:xfrm>
            <a:off x="2719859" y="3382960"/>
            <a:ext cx="792981" cy="316800"/>
          </a:xfrm>
          <a:prstGeom prst="rect">
            <a:avLst/>
          </a:prstGeom>
          <a:solidFill>
            <a:srgbClr val="E7E7EC"/>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n-ea"/>
                <a:ea typeface="+mn-ea"/>
              </a:rPr>
              <a:t>チケッティング／バーチャル広告</a:t>
            </a:r>
          </a:p>
        </p:txBody>
      </p:sp>
      <p:sp>
        <p:nvSpPr>
          <p:cNvPr id="67" name="正方形/長方形 66">
            <a:extLst>
              <a:ext uri="{FF2B5EF4-FFF2-40B4-BE49-F238E27FC236}">
                <a16:creationId xmlns:a16="http://schemas.microsoft.com/office/drawing/2014/main" id="{2D5B4BA1-44DB-E2DA-5EAA-B9D6DF24CDFE}"/>
              </a:ext>
            </a:extLst>
          </p:cNvPr>
          <p:cNvSpPr/>
          <p:nvPr/>
        </p:nvSpPr>
        <p:spPr>
          <a:xfrm>
            <a:off x="3512840" y="33829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チケッティング施策全般</a:t>
            </a:r>
          </a:p>
          <a:p>
            <a:pPr fontAlgn="ctr"/>
            <a:r>
              <a:rPr lang="ja-JP" altLang="en-US" sz="800" dirty="0">
                <a:solidFill>
                  <a:srgbClr val="000000"/>
                </a:solidFill>
                <a:latin typeface="+mn-ea"/>
              </a:rPr>
              <a:t>（チケット売買</a:t>
            </a:r>
            <a:r>
              <a:rPr lang="en-US" altLang="ja-JP" sz="800" dirty="0">
                <a:solidFill>
                  <a:srgbClr val="000000"/>
                </a:solidFill>
                <a:latin typeface="+mn-ea"/>
              </a:rPr>
              <a:t>PF</a:t>
            </a:r>
            <a:r>
              <a:rPr lang="ja-JP" altLang="en-US" sz="800" dirty="0">
                <a:solidFill>
                  <a:srgbClr val="000000"/>
                </a:solidFill>
                <a:latin typeface="+mn-ea"/>
              </a:rPr>
              <a:t>／ダイナミックプライシング等）</a:t>
            </a:r>
          </a:p>
        </p:txBody>
      </p:sp>
      <p:sp>
        <p:nvSpPr>
          <p:cNvPr id="68" name="正方形/長方形 67">
            <a:extLst>
              <a:ext uri="{FF2B5EF4-FFF2-40B4-BE49-F238E27FC236}">
                <a16:creationId xmlns:a16="http://schemas.microsoft.com/office/drawing/2014/main" id="{2993234F-7C79-812E-6FBB-CD40962784F1}"/>
              </a:ext>
            </a:extLst>
          </p:cNvPr>
          <p:cNvSpPr/>
          <p:nvPr/>
        </p:nvSpPr>
        <p:spPr>
          <a:xfrm>
            <a:off x="6032513" y="33829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145" name="正方形/長方形 144">
            <a:extLst>
              <a:ext uri="{FF2B5EF4-FFF2-40B4-BE49-F238E27FC236}">
                <a16:creationId xmlns:a16="http://schemas.microsoft.com/office/drawing/2014/main" id="{BB24204F-3D7B-A37B-BE16-D1362FC3C12C}"/>
              </a:ext>
            </a:extLst>
          </p:cNvPr>
          <p:cNvSpPr/>
          <p:nvPr/>
        </p:nvSpPr>
        <p:spPr>
          <a:xfrm>
            <a:off x="2072076" y="3382958"/>
            <a:ext cx="648000" cy="950400"/>
          </a:xfrm>
          <a:prstGeom prst="rect">
            <a:avLst/>
          </a:prstGeom>
          <a:solidFill>
            <a:srgbClr val="ACC0E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r>
              <a:rPr lang="ja-JP" altLang="en-US" sz="1100" dirty="0">
                <a:solidFill>
                  <a:schemeClr val="accent1"/>
                </a:solidFill>
                <a:latin typeface="+mn-ea"/>
              </a:rPr>
              <a:t>収益化</a:t>
            </a:r>
            <a:endParaRPr lang="en-US" altLang="ja-JP" sz="1100" dirty="0">
              <a:solidFill>
                <a:schemeClr val="accent1"/>
              </a:solidFill>
              <a:latin typeface="+mn-ea"/>
            </a:endParaRPr>
          </a:p>
          <a:p>
            <a:pPr algn="ctr" fontAlgn="ctr"/>
            <a:r>
              <a:rPr lang="ja-JP" altLang="en-US" sz="1100" dirty="0">
                <a:solidFill>
                  <a:schemeClr val="accent1"/>
                </a:solidFill>
                <a:latin typeface="+mn-ea"/>
              </a:rPr>
              <a:t>向上</a:t>
            </a:r>
          </a:p>
        </p:txBody>
      </p:sp>
      <p:sp>
        <p:nvSpPr>
          <p:cNvPr id="164" name="正方形/長方形 163">
            <a:extLst>
              <a:ext uri="{FF2B5EF4-FFF2-40B4-BE49-F238E27FC236}">
                <a16:creationId xmlns:a16="http://schemas.microsoft.com/office/drawing/2014/main" id="{478AE3A4-3064-2133-EA17-DD2E54418247}"/>
              </a:ext>
            </a:extLst>
          </p:cNvPr>
          <p:cNvSpPr/>
          <p:nvPr/>
        </p:nvSpPr>
        <p:spPr>
          <a:xfrm>
            <a:off x="2719859" y="3699760"/>
            <a:ext cx="792981" cy="633600"/>
          </a:xfrm>
          <a:prstGeom prst="rect">
            <a:avLst/>
          </a:prstGeom>
          <a:solidFill>
            <a:srgbClr val="E7E7EC"/>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デジタル</a:t>
            </a:r>
            <a:endParaRPr lang="en-US" altLang="ja-JP" sz="900" b="0" i="0" u="none" strike="noStrike" dirty="0">
              <a:solidFill>
                <a:srgbClr val="000000"/>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マーケティング</a:t>
            </a:r>
          </a:p>
        </p:txBody>
      </p:sp>
      <p:sp>
        <p:nvSpPr>
          <p:cNvPr id="166" name="正方形/長方形 165">
            <a:extLst>
              <a:ext uri="{FF2B5EF4-FFF2-40B4-BE49-F238E27FC236}">
                <a16:creationId xmlns:a16="http://schemas.microsoft.com/office/drawing/2014/main" id="{F9A7D235-4B1B-DB60-7BEA-1B72B787F616}"/>
              </a:ext>
            </a:extLst>
          </p:cNvPr>
          <p:cNvSpPr/>
          <p:nvPr/>
        </p:nvSpPr>
        <p:spPr>
          <a:xfrm>
            <a:off x="9127858" y="33829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197" name="正方形/長方形 196">
            <a:extLst>
              <a:ext uri="{FF2B5EF4-FFF2-40B4-BE49-F238E27FC236}">
                <a16:creationId xmlns:a16="http://schemas.microsoft.com/office/drawing/2014/main" id="{615DF58F-A0D4-65E5-E002-EC69D47D7592}"/>
              </a:ext>
            </a:extLst>
          </p:cNvPr>
          <p:cNvSpPr/>
          <p:nvPr/>
        </p:nvSpPr>
        <p:spPr>
          <a:xfrm>
            <a:off x="3512840" y="36997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ダイレクトマーケティング</a:t>
            </a:r>
          </a:p>
        </p:txBody>
      </p:sp>
      <p:sp>
        <p:nvSpPr>
          <p:cNvPr id="198" name="正方形/長方形 197">
            <a:extLst>
              <a:ext uri="{FF2B5EF4-FFF2-40B4-BE49-F238E27FC236}">
                <a16:creationId xmlns:a16="http://schemas.microsoft.com/office/drawing/2014/main" id="{2A8E7FF6-6C74-4340-5112-FD38A8E416DA}"/>
              </a:ext>
            </a:extLst>
          </p:cNvPr>
          <p:cNvSpPr/>
          <p:nvPr/>
        </p:nvSpPr>
        <p:spPr>
          <a:xfrm>
            <a:off x="6032513" y="36997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05" name="正方形/長方形 204">
            <a:extLst>
              <a:ext uri="{FF2B5EF4-FFF2-40B4-BE49-F238E27FC236}">
                <a16:creationId xmlns:a16="http://schemas.microsoft.com/office/drawing/2014/main" id="{80EFAF56-F76B-08FA-BD6A-49C6DD752DD7}"/>
              </a:ext>
            </a:extLst>
          </p:cNvPr>
          <p:cNvSpPr/>
          <p:nvPr/>
        </p:nvSpPr>
        <p:spPr>
          <a:xfrm>
            <a:off x="3512840" y="40165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en-US" altLang="ja-JP" sz="1000" dirty="0">
                <a:solidFill>
                  <a:srgbClr val="000000"/>
                </a:solidFill>
                <a:latin typeface="+mn-ea"/>
              </a:rPr>
              <a:t>EC</a:t>
            </a:r>
            <a:r>
              <a:rPr lang="ja-JP" altLang="en-US" sz="1000" dirty="0">
                <a:solidFill>
                  <a:srgbClr val="000000"/>
                </a:solidFill>
                <a:latin typeface="+mn-ea"/>
              </a:rPr>
              <a:t>サイト</a:t>
            </a:r>
          </a:p>
        </p:txBody>
      </p:sp>
      <p:sp>
        <p:nvSpPr>
          <p:cNvPr id="206" name="正方形/長方形 205">
            <a:extLst>
              <a:ext uri="{FF2B5EF4-FFF2-40B4-BE49-F238E27FC236}">
                <a16:creationId xmlns:a16="http://schemas.microsoft.com/office/drawing/2014/main" id="{93C0DEC4-01D7-AE25-3C21-6A83E76E1CE1}"/>
              </a:ext>
            </a:extLst>
          </p:cNvPr>
          <p:cNvSpPr/>
          <p:nvPr/>
        </p:nvSpPr>
        <p:spPr>
          <a:xfrm>
            <a:off x="6032513" y="40165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00" name="正方形/長方形 199">
            <a:extLst>
              <a:ext uri="{FF2B5EF4-FFF2-40B4-BE49-F238E27FC236}">
                <a16:creationId xmlns:a16="http://schemas.microsoft.com/office/drawing/2014/main" id="{92433FDC-2B40-8017-553A-121B4F3002DE}"/>
              </a:ext>
            </a:extLst>
          </p:cNvPr>
          <p:cNvSpPr/>
          <p:nvPr/>
        </p:nvSpPr>
        <p:spPr>
          <a:xfrm>
            <a:off x="6608186" y="36997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スポンサーアクティベーション</a:t>
            </a:r>
          </a:p>
        </p:txBody>
      </p:sp>
      <p:sp>
        <p:nvSpPr>
          <p:cNvPr id="201" name="正方形/長方形 200">
            <a:extLst>
              <a:ext uri="{FF2B5EF4-FFF2-40B4-BE49-F238E27FC236}">
                <a16:creationId xmlns:a16="http://schemas.microsoft.com/office/drawing/2014/main" id="{668D1D61-12CD-25B8-5E43-6690F2097472}"/>
              </a:ext>
            </a:extLst>
          </p:cNvPr>
          <p:cNvSpPr/>
          <p:nvPr/>
        </p:nvSpPr>
        <p:spPr>
          <a:xfrm>
            <a:off x="9127858" y="36997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03" name="正方形/長方形 202">
            <a:extLst>
              <a:ext uri="{FF2B5EF4-FFF2-40B4-BE49-F238E27FC236}">
                <a16:creationId xmlns:a16="http://schemas.microsoft.com/office/drawing/2014/main" id="{2431BB40-F6C7-3CBC-A9CF-54D92308036E}"/>
              </a:ext>
            </a:extLst>
          </p:cNvPr>
          <p:cNvSpPr/>
          <p:nvPr/>
        </p:nvSpPr>
        <p:spPr>
          <a:xfrm>
            <a:off x="6608186" y="40165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kumimoji="1" lang="ja-JP" altLang="en-US" sz="1000" b="0" i="0" u="none" strike="noStrike" kern="1200" cap="none" spc="0" normalizeH="0" baseline="0" noProof="0" dirty="0">
                <a:ln>
                  <a:noFill/>
                </a:ln>
                <a:solidFill>
                  <a:srgbClr val="000000"/>
                </a:solidFill>
                <a:effectLst/>
                <a:uLnTx/>
                <a:uFillTx/>
                <a:latin typeface="Yu Gothic UI"/>
                <a:ea typeface="Yu Gothic UI"/>
                <a:cs typeface="+mn-cs"/>
              </a:rPr>
              <a:t>その他の施策</a:t>
            </a:r>
            <a:endParaRPr kumimoji="1" lang="en-US" altLang="ja-JP" sz="1000" b="0" i="0" u="none" strike="noStrike" kern="1200" cap="none" spc="0" normalizeH="0" baseline="0" noProof="0" dirty="0">
              <a:ln>
                <a:noFill/>
              </a:ln>
              <a:solidFill>
                <a:srgbClr val="000000"/>
              </a:solidFill>
              <a:effectLst/>
              <a:uLnTx/>
              <a:uFillTx/>
              <a:latin typeface="Yu Gothic UI"/>
              <a:ea typeface="Yu Gothic UI"/>
              <a:cs typeface="+mn-cs"/>
            </a:endParaRPr>
          </a:p>
          <a:p>
            <a:pPr fontAlgn="ct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（投げ銭システム・ライブオークション等）</a:t>
            </a:r>
            <a:endParaRPr lang="ja-JP" altLang="en-US" sz="800" dirty="0">
              <a:solidFill>
                <a:srgbClr val="000000"/>
              </a:solidFill>
              <a:latin typeface="+mn-ea"/>
            </a:endParaRPr>
          </a:p>
        </p:txBody>
      </p:sp>
      <p:sp>
        <p:nvSpPr>
          <p:cNvPr id="204" name="正方形/長方形 203">
            <a:extLst>
              <a:ext uri="{FF2B5EF4-FFF2-40B4-BE49-F238E27FC236}">
                <a16:creationId xmlns:a16="http://schemas.microsoft.com/office/drawing/2014/main" id="{FE5DFA90-5525-0603-9120-81FCD9986F3D}"/>
              </a:ext>
            </a:extLst>
          </p:cNvPr>
          <p:cNvSpPr/>
          <p:nvPr/>
        </p:nvSpPr>
        <p:spPr>
          <a:xfrm>
            <a:off x="9127858" y="40165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165" name="正方形/長方形 164">
            <a:extLst>
              <a:ext uri="{FF2B5EF4-FFF2-40B4-BE49-F238E27FC236}">
                <a16:creationId xmlns:a16="http://schemas.microsoft.com/office/drawing/2014/main" id="{E59AF8BE-77BE-3461-532F-0DEB8298BC44}"/>
              </a:ext>
            </a:extLst>
          </p:cNvPr>
          <p:cNvSpPr/>
          <p:nvPr/>
        </p:nvSpPr>
        <p:spPr>
          <a:xfrm>
            <a:off x="6608186" y="33829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バーチャル広告関連施策</a:t>
            </a:r>
          </a:p>
          <a:p>
            <a:pPr fontAlgn="ctr"/>
            <a:r>
              <a:rPr lang="ja-JP" altLang="en-US" sz="800" dirty="0">
                <a:solidFill>
                  <a:srgbClr val="000000"/>
                </a:solidFill>
                <a:latin typeface="+mn-ea"/>
              </a:rPr>
              <a:t>（広告配信ツール／広告プラットフォーム等）</a:t>
            </a:r>
          </a:p>
        </p:txBody>
      </p:sp>
      <p:sp>
        <p:nvSpPr>
          <p:cNvPr id="207" name="正方形/長方形 206">
            <a:extLst>
              <a:ext uri="{FF2B5EF4-FFF2-40B4-BE49-F238E27FC236}">
                <a16:creationId xmlns:a16="http://schemas.microsoft.com/office/drawing/2014/main" id="{9CF7EB68-5CE3-4E79-44AB-FF310FC02005}"/>
              </a:ext>
            </a:extLst>
          </p:cNvPr>
          <p:cNvSpPr/>
          <p:nvPr/>
        </p:nvSpPr>
        <p:spPr>
          <a:xfrm>
            <a:off x="2719859" y="4333360"/>
            <a:ext cx="792981" cy="316800"/>
          </a:xfrm>
          <a:prstGeom prst="rect">
            <a:avLst/>
          </a:prstGeom>
          <a:solidFill>
            <a:srgbClr val="E7E7EC"/>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n-ea"/>
                <a:ea typeface="+mn-ea"/>
              </a:rPr>
              <a:t>ファンデータの収集・管理・分析</a:t>
            </a:r>
          </a:p>
        </p:txBody>
      </p:sp>
      <p:sp>
        <p:nvSpPr>
          <p:cNvPr id="208" name="正方形/長方形 207">
            <a:extLst>
              <a:ext uri="{FF2B5EF4-FFF2-40B4-BE49-F238E27FC236}">
                <a16:creationId xmlns:a16="http://schemas.microsoft.com/office/drawing/2014/main" id="{792DC78C-F476-8524-A27A-AD3DEC6D746A}"/>
              </a:ext>
            </a:extLst>
          </p:cNvPr>
          <p:cNvSpPr/>
          <p:nvPr/>
        </p:nvSpPr>
        <p:spPr>
          <a:xfrm>
            <a:off x="3512840" y="43333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ファン</a:t>
            </a:r>
            <a:r>
              <a:rPr lang="en-US" altLang="ja-JP" sz="1000" dirty="0">
                <a:solidFill>
                  <a:srgbClr val="000000"/>
                </a:solidFill>
                <a:latin typeface="+mn-ea"/>
              </a:rPr>
              <a:t>ID</a:t>
            </a:r>
            <a:r>
              <a:rPr lang="ja-JP" altLang="en-US" sz="1000" dirty="0">
                <a:solidFill>
                  <a:srgbClr val="000000"/>
                </a:solidFill>
                <a:latin typeface="+mn-ea"/>
              </a:rPr>
              <a:t>・選手</a:t>
            </a:r>
            <a:r>
              <a:rPr lang="en-US" altLang="ja-JP" sz="1000" dirty="0">
                <a:solidFill>
                  <a:srgbClr val="000000"/>
                </a:solidFill>
                <a:latin typeface="+mn-ea"/>
              </a:rPr>
              <a:t>ID</a:t>
            </a:r>
            <a:r>
              <a:rPr lang="ja-JP" altLang="en-US" sz="1000" dirty="0">
                <a:solidFill>
                  <a:srgbClr val="000000"/>
                </a:solidFill>
                <a:latin typeface="+mn-ea"/>
              </a:rPr>
              <a:t>管理基盤</a:t>
            </a:r>
          </a:p>
        </p:txBody>
      </p:sp>
      <p:sp>
        <p:nvSpPr>
          <p:cNvPr id="209" name="正方形/長方形 208">
            <a:extLst>
              <a:ext uri="{FF2B5EF4-FFF2-40B4-BE49-F238E27FC236}">
                <a16:creationId xmlns:a16="http://schemas.microsoft.com/office/drawing/2014/main" id="{54DF6575-62DE-E6B1-4FE6-B32010CBC769}"/>
              </a:ext>
            </a:extLst>
          </p:cNvPr>
          <p:cNvSpPr/>
          <p:nvPr/>
        </p:nvSpPr>
        <p:spPr>
          <a:xfrm>
            <a:off x="6032513" y="43333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10" name="正方形/長方形 209">
            <a:extLst>
              <a:ext uri="{FF2B5EF4-FFF2-40B4-BE49-F238E27FC236}">
                <a16:creationId xmlns:a16="http://schemas.microsoft.com/office/drawing/2014/main" id="{8A84C759-9C1B-D86E-DB06-EDFF7FB4442A}"/>
              </a:ext>
            </a:extLst>
          </p:cNvPr>
          <p:cNvSpPr/>
          <p:nvPr/>
        </p:nvSpPr>
        <p:spPr>
          <a:xfrm>
            <a:off x="2072076" y="4333357"/>
            <a:ext cx="648000" cy="316800"/>
          </a:xfrm>
          <a:prstGeom prst="rect">
            <a:avLst/>
          </a:prstGeom>
          <a:solidFill>
            <a:srgbClr val="ACC0E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r>
              <a:rPr lang="ja-JP" altLang="en-US" sz="800" dirty="0">
                <a:solidFill>
                  <a:schemeClr val="accent1"/>
                </a:solidFill>
                <a:latin typeface="+mn-ea"/>
              </a:rPr>
              <a:t>データ活用の高度化</a:t>
            </a:r>
          </a:p>
        </p:txBody>
      </p:sp>
      <p:sp>
        <p:nvSpPr>
          <p:cNvPr id="211" name="正方形/長方形 210">
            <a:extLst>
              <a:ext uri="{FF2B5EF4-FFF2-40B4-BE49-F238E27FC236}">
                <a16:creationId xmlns:a16="http://schemas.microsoft.com/office/drawing/2014/main" id="{5C311F48-E4E1-A184-1109-F504A4ABB9B1}"/>
              </a:ext>
            </a:extLst>
          </p:cNvPr>
          <p:cNvSpPr/>
          <p:nvPr/>
        </p:nvSpPr>
        <p:spPr>
          <a:xfrm>
            <a:off x="9127858" y="43333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12" name="正方形/長方形 211">
            <a:extLst>
              <a:ext uri="{FF2B5EF4-FFF2-40B4-BE49-F238E27FC236}">
                <a16:creationId xmlns:a16="http://schemas.microsoft.com/office/drawing/2014/main" id="{421D0F4F-C06F-7C5B-04DB-45E2BE85E5FD}"/>
              </a:ext>
            </a:extLst>
          </p:cNvPr>
          <p:cNvSpPr/>
          <p:nvPr/>
        </p:nvSpPr>
        <p:spPr>
          <a:xfrm>
            <a:off x="6608186" y="43333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その他の基盤</a:t>
            </a:r>
            <a:endParaRPr lang="en-US" altLang="ja-JP" sz="1000" dirty="0">
              <a:solidFill>
                <a:srgbClr val="000000"/>
              </a:solidFill>
              <a:latin typeface="+mn-ea"/>
            </a:endParaRPr>
          </a:p>
          <a:p>
            <a:pPr fontAlgn="ctr"/>
            <a:r>
              <a:rPr lang="ja-JP" altLang="en-US" sz="800" dirty="0">
                <a:solidFill>
                  <a:srgbClr val="000000"/>
                </a:solidFill>
                <a:latin typeface="+mn-ea"/>
              </a:rPr>
              <a:t>（試合記録管理基盤／スタッツデータ管理基盤）</a:t>
            </a:r>
          </a:p>
        </p:txBody>
      </p:sp>
      <p:sp>
        <p:nvSpPr>
          <p:cNvPr id="213" name="正方形/長方形 212">
            <a:extLst>
              <a:ext uri="{FF2B5EF4-FFF2-40B4-BE49-F238E27FC236}">
                <a16:creationId xmlns:a16="http://schemas.microsoft.com/office/drawing/2014/main" id="{328748B1-B519-917D-E175-81B07D40744E}"/>
              </a:ext>
            </a:extLst>
          </p:cNvPr>
          <p:cNvSpPr/>
          <p:nvPr/>
        </p:nvSpPr>
        <p:spPr>
          <a:xfrm>
            <a:off x="1424607" y="4333358"/>
            <a:ext cx="648073" cy="316800"/>
          </a:xfrm>
          <a:prstGeom prst="rect">
            <a:avLst/>
          </a:prstGeom>
          <a:solidFill>
            <a:srgbClr val="ACC0E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accent1"/>
                </a:solidFill>
              </a:rPr>
              <a:t>データ</a:t>
            </a:r>
            <a:endParaRPr lang="en-US" altLang="ja-JP" sz="900" b="1" dirty="0">
              <a:solidFill>
                <a:schemeClr val="accent1"/>
              </a:solidFill>
            </a:endParaRPr>
          </a:p>
          <a:p>
            <a:pPr algn="ctr"/>
            <a:r>
              <a:rPr kumimoji="1" lang="ja-JP" altLang="en-US" sz="900" b="1" dirty="0">
                <a:solidFill>
                  <a:schemeClr val="accent1"/>
                </a:solidFill>
              </a:rPr>
              <a:t>改革</a:t>
            </a:r>
          </a:p>
        </p:txBody>
      </p:sp>
      <p:sp>
        <p:nvSpPr>
          <p:cNvPr id="214" name="正方形/長方形 213">
            <a:extLst>
              <a:ext uri="{FF2B5EF4-FFF2-40B4-BE49-F238E27FC236}">
                <a16:creationId xmlns:a16="http://schemas.microsoft.com/office/drawing/2014/main" id="{D7DF9460-0B5A-616C-1E90-A20C5AABA988}"/>
              </a:ext>
            </a:extLst>
          </p:cNvPr>
          <p:cNvSpPr/>
          <p:nvPr/>
        </p:nvSpPr>
        <p:spPr>
          <a:xfrm>
            <a:off x="2719859" y="4650160"/>
            <a:ext cx="792981" cy="316800"/>
          </a:xfrm>
          <a:prstGeom prst="rect">
            <a:avLst/>
          </a:prstGeom>
          <a:solidFill>
            <a:srgbClr val="E7E7EC"/>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mn-ea"/>
                <a:ea typeface="+mn-ea"/>
              </a:rPr>
              <a:t>―</a:t>
            </a:r>
            <a:r>
              <a:rPr lang="ja-JP" altLang="en-US" sz="700" b="0" i="0" u="none" strike="noStrike" dirty="0">
                <a:solidFill>
                  <a:srgbClr val="000000"/>
                </a:solidFill>
                <a:effectLst/>
                <a:latin typeface="+mn-ea"/>
                <a:ea typeface="+mn-ea"/>
              </a:rPr>
              <a:t>（全般）</a:t>
            </a:r>
          </a:p>
        </p:txBody>
      </p:sp>
      <p:sp>
        <p:nvSpPr>
          <p:cNvPr id="215" name="正方形/長方形 214">
            <a:extLst>
              <a:ext uri="{FF2B5EF4-FFF2-40B4-BE49-F238E27FC236}">
                <a16:creationId xmlns:a16="http://schemas.microsoft.com/office/drawing/2014/main" id="{2CFF65B0-1A64-D23D-231A-A0088D531CB1}"/>
              </a:ext>
            </a:extLst>
          </p:cNvPr>
          <p:cNvSpPr/>
          <p:nvPr/>
        </p:nvSpPr>
        <p:spPr>
          <a:xfrm>
            <a:off x="3512840" y="46501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放映・放送コンテンツの制作・保管・加工基盤</a:t>
            </a:r>
          </a:p>
        </p:txBody>
      </p:sp>
      <p:sp>
        <p:nvSpPr>
          <p:cNvPr id="216" name="正方形/長方形 215">
            <a:extLst>
              <a:ext uri="{FF2B5EF4-FFF2-40B4-BE49-F238E27FC236}">
                <a16:creationId xmlns:a16="http://schemas.microsoft.com/office/drawing/2014/main" id="{178935AE-BBA5-EFDF-8B10-9F2E9CD76C62}"/>
              </a:ext>
            </a:extLst>
          </p:cNvPr>
          <p:cNvSpPr/>
          <p:nvPr/>
        </p:nvSpPr>
        <p:spPr>
          <a:xfrm>
            <a:off x="6032513" y="46501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17" name="正方形/長方形 216">
            <a:extLst>
              <a:ext uri="{FF2B5EF4-FFF2-40B4-BE49-F238E27FC236}">
                <a16:creationId xmlns:a16="http://schemas.microsoft.com/office/drawing/2014/main" id="{13896D70-0A4C-96B2-E980-DD27F051313F}"/>
              </a:ext>
            </a:extLst>
          </p:cNvPr>
          <p:cNvSpPr/>
          <p:nvPr/>
        </p:nvSpPr>
        <p:spPr>
          <a:xfrm>
            <a:off x="2072076" y="4650156"/>
            <a:ext cx="648000" cy="316800"/>
          </a:xfrm>
          <a:prstGeom prst="rect">
            <a:avLst/>
          </a:prstGeom>
          <a:solidFill>
            <a:srgbClr val="D6DFF0"/>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r>
              <a:rPr lang="ja-JP" altLang="en-US" sz="700" dirty="0">
                <a:solidFill>
                  <a:schemeClr val="accent1"/>
                </a:solidFill>
                <a:latin typeface="+mn-ea"/>
              </a:rPr>
              <a:t>インフラシステムの高度化</a:t>
            </a:r>
          </a:p>
        </p:txBody>
      </p:sp>
      <p:sp>
        <p:nvSpPr>
          <p:cNvPr id="218" name="正方形/長方形 217">
            <a:extLst>
              <a:ext uri="{FF2B5EF4-FFF2-40B4-BE49-F238E27FC236}">
                <a16:creationId xmlns:a16="http://schemas.microsoft.com/office/drawing/2014/main" id="{82C61FBD-3DFF-A3EE-E955-22349072CFF4}"/>
              </a:ext>
            </a:extLst>
          </p:cNvPr>
          <p:cNvSpPr/>
          <p:nvPr/>
        </p:nvSpPr>
        <p:spPr>
          <a:xfrm>
            <a:off x="9127858" y="46501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19" name="正方形/長方形 218">
            <a:extLst>
              <a:ext uri="{FF2B5EF4-FFF2-40B4-BE49-F238E27FC236}">
                <a16:creationId xmlns:a16="http://schemas.microsoft.com/office/drawing/2014/main" id="{D997DAE8-956E-14A9-39A2-0F5C53B0C57B}"/>
              </a:ext>
            </a:extLst>
          </p:cNvPr>
          <p:cNvSpPr/>
          <p:nvPr/>
        </p:nvSpPr>
        <p:spPr>
          <a:xfrm>
            <a:off x="6608186" y="46501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セキュリティシステム関連施策</a:t>
            </a:r>
          </a:p>
          <a:p>
            <a:pPr fontAlgn="ctr"/>
            <a:r>
              <a:rPr lang="ja-JP" altLang="en-US" sz="800" dirty="0">
                <a:solidFill>
                  <a:srgbClr val="000000"/>
                </a:solidFill>
                <a:latin typeface="+mn-ea"/>
              </a:rPr>
              <a:t>（著作権侵害発見ツール／サイバーセキュリティソフト等）</a:t>
            </a:r>
          </a:p>
        </p:txBody>
      </p:sp>
      <p:sp>
        <p:nvSpPr>
          <p:cNvPr id="220" name="正方形/長方形 219">
            <a:extLst>
              <a:ext uri="{FF2B5EF4-FFF2-40B4-BE49-F238E27FC236}">
                <a16:creationId xmlns:a16="http://schemas.microsoft.com/office/drawing/2014/main" id="{BB8D0EFA-BA99-DD11-EDB8-C458841B6338}"/>
              </a:ext>
            </a:extLst>
          </p:cNvPr>
          <p:cNvSpPr/>
          <p:nvPr/>
        </p:nvSpPr>
        <p:spPr>
          <a:xfrm>
            <a:off x="1424607" y="4650157"/>
            <a:ext cx="648073" cy="316800"/>
          </a:xfrm>
          <a:prstGeom prst="rect">
            <a:avLst/>
          </a:prstGeom>
          <a:solidFill>
            <a:srgbClr val="D6DFF0"/>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accent1"/>
                </a:solidFill>
              </a:rPr>
              <a:t>インフラ</a:t>
            </a:r>
            <a:endParaRPr lang="en-US" altLang="ja-JP" sz="900" b="1" dirty="0">
              <a:solidFill>
                <a:schemeClr val="accent1"/>
              </a:solidFill>
            </a:endParaRPr>
          </a:p>
          <a:p>
            <a:pPr algn="ctr"/>
            <a:r>
              <a:rPr kumimoji="1" lang="ja-JP" altLang="en-US" sz="900" b="1" dirty="0">
                <a:solidFill>
                  <a:schemeClr val="accent1"/>
                </a:solidFill>
              </a:rPr>
              <a:t>改革</a:t>
            </a:r>
          </a:p>
        </p:txBody>
      </p:sp>
      <p:sp>
        <p:nvSpPr>
          <p:cNvPr id="221" name="正方形/長方形 220">
            <a:extLst>
              <a:ext uri="{FF2B5EF4-FFF2-40B4-BE49-F238E27FC236}">
                <a16:creationId xmlns:a16="http://schemas.microsoft.com/office/drawing/2014/main" id="{DBC7720D-2554-4DD4-342E-546CD0DDFE65}"/>
              </a:ext>
            </a:extLst>
          </p:cNvPr>
          <p:cNvSpPr/>
          <p:nvPr/>
        </p:nvSpPr>
        <p:spPr>
          <a:xfrm>
            <a:off x="2719859" y="4966960"/>
            <a:ext cx="792981" cy="316800"/>
          </a:xfrm>
          <a:prstGeom prst="rect">
            <a:avLst/>
          </a:prstGeom>
          <a:solidFill>
            <a:srgbClr val="E7E7EC"/>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mn-ea"/>
                <a:ea typeface="+mn-ea"/>
              </a:rPr>
              <a:t>―</a:t>
            </a:r>
            <a:r>
              <a:rPr lang="ja-JP" altLang="en-US" sz="700" b="0" i="0" u="none" strike="noStrike" dirty="0">
                <a:solidFill>
                  <a:srgbClr val="000000"/>
                </a:solidFill>
                <a:effectLst/>
                <a:latin typeface="+mn-ea"/>
                <a:ea typeface="+mn-ea"/>
              </a:rPr>
              <a:t>（全般）</a:t>
            </a:r>
          </a:p>
        </p:txBody>
      </p:sp>
      <p:sp>
        <p:nvSpPr>
          <p:cNvPr id="222" name="正方形/長方形 221">
            <a:extLst>
              <a:ext uri="{FF2B5EF4-FFF2-40B4-BE49-F238E27FC236}">
                <a16:creationId xmlns:a16="http://schemas.microsoft.com/office/drawing/2014/main" id="{AF33BEF8-B4CE-D273-06F1-61E33F9D6E33}"/>
              </a:ext>
            </a:extLst>
          </p:cNvPr>
          <p:cNvSpPr/>
          <p:nvPr/>
        </p:nvSpPr>
        <p:spPr>
          <a:xfrm>
            <a:off x="3512840" y="49669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社内イントラ関連施策</a:t>
            </a:r>
          </a:p>
          <a:p>
            <a:pPr fontAlgn="ctr"/>
            <a:r>
              <a:rPr lang="ja-JP" altLang="en-US" sz="800" dirty="0">
                <a:solidFill>
                  <a:srgbClr val="000000"/>
                </a:solidFill>
                <a:latin typeface="+mn-ea"/>
              </a:rPr>
              <a:t>（遠隔会議システム／チャットアプリ等）</a:t>
            </a:r>
          </a:p>
        </p:txBody>
      </p:sp>
      <p:sp>
        <p:nvSpPr>
          <p:cNvPr id="223" name="正方形/長方形 222">
            <a:extLst>
              <a:ext uri="{FF2B5EF4-FFF2-40B4-BE49-F238E27FC236}">
                <a16:creationId xmlns:a16="http://schemas.microsoft.com/office/drawing/2014/main" id="{1079163F-08AB-0506-4863-B47AB289B82F}"/>
              </a:ext>
            </a:extLst>
          </p:cNvPr>
          <p:cNvSpPr/>
          <p:nvPr/>
        </p:nvSpPr>
        <p:spPr>
          <a:xfrm>
            <a:off x="6032513" y="49669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24" name="正方形/長方形 223">
            <a:extLst>
              <a:ext uri="{FF2B5EF4-FFF2-40B4-BE49-F238E27FC236}">
                <a16:creationId xmlns:a16="http://schemas.microsoft.com/office/drawing/2014/main" id="{685673F0-687B-4F25-781F-7A9AB527989F}"/>
              </a:ext>
            </a:extLst>
          </p:cNvPr>
          <p:cNvSpPr/>
          <p:nvPr/>
        </p:nvSpPr>
        <p:spPr>
          <a:xfrm>
            <a:off x="2072076" y="4966955"/>
            <a:ext cx="648000" cy="316800"/>
          </a:xfrm>
          <a:prstGeom prst="rect">
            <a:avLst/>
          </a:prstGeom>
          <a:solidFill>
            <a:srgbClr val="D6DFF0"/>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r>
              <a:rPr lang="ja-JP" altLang="en-US" sz="700" dirty="0">
                <a:solidFill>
                  <a:schemeClr val="accent1"/>
                </a:solidFill>
                <a:latin typeface="+mn-ea"/>
              </a:rPr>
              <a:t>社内プロセスの高度化</a:t>
            </a:r>
          </a:p>
        </p:txBody>
      </p:sp>
      <p:sp>
        <p:nvSpPr>
          <p:cNvPr id="225" name="正方形/長方形 224">
            <a:extLst>
              <a:ext uri="{FF2B5EF4-FFF2-40B4-BE49-F238E27FC236}">
                <a16:creationId xmlns:a16="http://schemas.microsoft.com/office/drawing/2014/main" id="{0869A981-7F08-45CE-D2F1-06CA740EB30D}"/>
              </a:ext>
            </a:extLst>
          </p:cNvPr>
          <p:cNvSpPr/>
          <p:nvPr/>
        </p:nvSpPr>
        <p:spPr>
          <a:xfrm>
            <a:off x="9127858" y="4966961"/>
            <a:ext cx="576000" cy="3168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mn-ea"/>
              <a:ea typeface="+mn-ea"/>
            </a:endParaRPr>
          </a:p>
        </p:txBody>
      </p:sp>
      <p:sp>
        <p:nvSpPr>
          <p:cNvPr id="226" name="正方形/長方形 225">
            <a:extLst>
              <a:ext uri="{FF2B5EF4-FFF2-40B4-BE49-F238E27FC236}">
                <a16:creationId xmlns:a16="http://schemas.microsoft.com/office/drawing/2014/main" id="{00918D5A-7CD1-0031-7341-611B997D736F}"/>
              </a:ext>
            </a:extLst>
          </p:cNvPr>
          <p:cNvSpPr/>
          <p:nvPr/>
        </p:nvSpPr>
        <p:spPr>
          <a:xfrm>
            <a:off x="6608186" y="4966961"/>
            <a:ext cx="2520000" cy="3168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ctr"/>
            <a:r>
              <a:rPr lang="ja-JP" altLang="en-US" sz="1000" dirty="0">
                <a:solidFill>
                  <a:srgbClr val="000000"/>
                </a:solidFill>
                <a:latin typeface="+mn-ea"/>
              </a:rPr>
              <a:t>決済・会計システム</a:t>
            </a:r>
          </a:p>
        </p:txBody>
      </p:sp>
      <p:sp>
        <p:nvSpPr>
          <p:cNvPr id="227" name="正方形/長方形 226">
            <a:extLst>
              <a:ext uri="{FF2B5EF4-FFF2-40B4-BE49-F238E27FC236}">
                <a16:creationId xmlns:a16="http://schemas.microsoft.com/office/drawing/2014/main" id="{E7F5D2A9-ABA1-F94A-9F35-524DD1FBC118}"/>
              </a:ext>
            </a:extLst>
          </p:cNvPr>
          <p:cNvSpPr/>
          <p:nvPr/>
        </p:nvSpPr>
        <p:spPr>
          <a:xfrm>
            <a:off x="1424607" y="4966956"/>
            <a:ext cx="648073" cy="316800"/>
          </a:xfrm>
          <a:prstGeom prst="rect">
            <a:avLst/>
          </a:prstGeom>
          <a:solidFill>
            <a:srgbClr val="D6DFF0"/>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a:solidFill>
                  <a:schemeClr val="accent1"/>
                </a:solidFill>
              </a:rPr>
              <a:t>働き方</a:t>
            </a:r>
            <a:endParaRPr lang="en-US" altLang="ja-JP" sz="900" b="1" dirty="0">
              <a:solidFill>
                <a:schemeClr val="accent1"/>
              </a:solidFill>
            </a:endParaRPr>
          </a:p>
          <a:p>
            <a:pPr algn="ctr"/>
            <a:r>
              <a:rPr lang="ja-JP" altLang="en-US" sz="900" b="1" dirty="0">
                <a:solidFill>
                  <a:schemeClr val="accent1"/>
                </a:solidFill>
              </a:rPr>
              <a:t>改革</a:t>
            </a:r>
            <a:endParaRPr kumimoji="1" lang="ja-JP" altLang="en-US" sz="900" b="1" dirty="0">
              <a:solidFill>
                <a:schemeClr val="accent1"/>
              </a:solidFill>
            </a:endParaRPr>
          </a:p>
        </p:txBody>
      </p:sp>
      <p:grpSp>
        <p:nvGrpSpPr>
          <p:cNvPr id="229" name="グループ化 228">
            <a:extLst>
              <a:ext uri="{FF2B5EF4-FFF2-40B4-BE49-F238E27FC236}">
                <a16:creationId xmlns:a16="http://schemas.microsoft.com/office/drawing/2014/main" id="{147AB37B-B98F-AF84-874E-78AEC2A2F52D}"/>
              </a:ext>
            </a:extLst>
          </p:cNvPr>
          <p:cNvGrpSpPr/>
          <p:nvPr/>
        </p:nvGrpSpPr>
        <p:grpSpPr>
          <a:xfrm>
            <a:off x="6609597" y="1019140"/>
            <a:ext cx="3096378" cy="146221"/>
            <a:chOff x="3512840" y="1015200"/>
            <a:chExt cx="3096378" cy="146221"/>
          </a:xfrm>
        </p:grpSpPr>
        <p:sp>
          <p:nvSpPr>
            <p:cNvPr id="230" name="正方形/長方形 229">
              <a:extLst>
                <a:ext uri="{FF2B5EF4-FFF2-40B4-BE49-F238E27FC236}">
                  <a16:creationId xmlns:a16="http://schemas.microsoft.com/office/drawing/2014/main" id="{04C330AD-0C86-9023-AB5D-C4916264E26D}"/>
                </a:ext>
              </a:extLst>
            </p:cNvPr>
            <p:cNvSpPr/>
            <p:nvPr/>
          </p:nvSpPr>
          <p:spPr>
            <a:xfrm>
              <a:off x="6033218" y="1015200"/>
              <a:ext cx="576000" cy="146221"/>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dirty="0">
                  <a:solidFill>
                    <a:schemeClr val="bg1"/>
                  </a:solidFill>
                </a:rPr>
                <a:t>回答欄</a:t>
              </a:r>
            </a:p>
          </p:txBody>
        </p:sp>
        <p:sp>
          <p:nvSpPr>
            <p:cNvPr id="231" name="正方形/長方形 230">
              <a:extLst>
                <a:ext uri="{FF2B5EF4-FFF2-40B4-BE49-F238E27FC236}">
                  <a16:creationId xmlns:a16="http://schemas.microsoft.com/office/drawing/2014/main" id="{73064EED-8115-4536-EB18-2BFAE55451B3}"/>
                </a:ext>
              </a:extLst>
            </p:cNvPr>
            <p:cNvSpPr/>
            <p:nvPr/>
          </p:nvSpPr>
          <p:spPr>
            <a:xfrm>
              <a:off x="3512840" y="1015200"/>
              <a:ext cx="2520000" cy="146221"/>
            </a:xfrm>
            <a:prstGeom prst="rect">
              <a:avLst/>
            </a:prstGeom>
            <a:solidFill>
              <a:schemeClr val="tx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900" dirty="0">
                  <a:solidFill>
                    <a:schemeClr val="bg1"/>
                  </a:solidFill>
                </a:rPr>
                <a:t>施策ジャンル</a:t>
              </a:r>
            </a:p>
          </p:txBody>
        </p:sp>
      </p:grpSp>
      <p:grpSp>
        <p:nvGrpSpPr>
          <p:cNvPr id="238" name="グループ化 237">
            <a:extLst>
              <a:ext uri="{FF2B5EF4-FFF2-40B4-BE49-F238E27FC236}">
                <a16:creationId xmlns:a16="http://schemas.microsoft.com/office/drawing/2014/main" id="{B325F50A-F583-EBFE-D67A-D552D0F2BC98}"/>
              </a:ext>
            </a:extLst>
          </p:cNvPr>
          <p:cNvGrpSpPr/>
          <p:nvPr/>
        </p:nvGrpSpPr>
        <p:grpSpPr>
          <a:xfrm>
            <a:off x="1424160" y="5283757"/>
            <a:ext cx="8279698" cy="1296001"/>
            <a:chOff x="1424160" y="5302612"/>
            <a:chExt cx="8279698" cy="1296001"/>
          </a:xfrm>
        </p:grpSpPr>
        <p:sp>
          <p:nvSpPr>
            <p:cNvPr id="232" name="正方形/長方形 231">
              <a:extLst>
                <a:ext uri="{FF2B5EF4-FFF2-40B4-BE49-F238E27FC236}">
                  <a16:creationId xmlns:a16="http://schemas.microsoft.com/office/drawing/2014/main" id="{1EE15DBC-E92C-8AB4-6E2D-F5BA810C8970}"/>
                </a:ext>
              </a:extLst>
            </p:cNvPr>
            <p:cNvSpPr/>
            <p:nvPr/>
          </p:nvSpPr>
          <p:spPr>
            <a:xfrm>
              <a:off x="1424160" y="5302612"/>
              <a:ext cx="1440608" cy="1296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特に注力している施策</a:t>
              </a:r>
              <a:endParaRPr lang="en-US" altLang="ja-JP" sz="1100" b="1" dirty="0"/>
            </a:p>
          </p:txBody>
        </p:sp>
        <p:sp>
          <p:nvSpPr>
            <p:cNvPr id="233" name="正方形/長方形 232">
              <a:extLst>
                <a:ext uri="{FF2B5EF4-FFF2-40B4-BE49-F238E27FC236}">
                  <a16:creationId xmlns:a16="http://schemas.microsoft.com/office/drawing/2014/main" id="{54409777-9A45-F977-0699-EA3599D362FE}"/>
                </a:ext>
              </a:extLst>
            </p:cNvPr>
            <p:cNvSpPr/>
            <p:nvPr/>
          </p:nvSpPr>
          <p:spPr>
            <a:xfrm>
              <a:off x="2864768" y="5302613"/>
              <a:ext cx="6839090" cy="1296000"/>
            </a:xfrm>
            <a:prstGeom prst="rect">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mn-ea"/>
                <a:ea typeface="+mn-ea"/>
              </a:endParaRPr>
            </a:p>
          </p:txBody>
        </p:sp>
        <p:grpSp>
          <p:nvGrpSpPr>
            <p:cNvPr id="234" name="グループ化 233">
              <a:extLst>
                <a:ext uri="{FF2B5EF4-FFF2-40B4-BE49-F238E27FC236}">
                  <a16:creationId xmlns:a16="http://schemas.microsoft.com/office/drawing/2014/main" id="{B6247E36-02DB-B8B6-9346-30857F612EE4}"/>
                </a:ext>
              </a:extLst>
            </p:cNvPr>
            <p:cNvGrpSpPr/>
            <p:nvPr/>
          </p:nvGrpSpPr>
          <p:grpSpPr>
            <a:xfrm>
              <a:off x="2864768" y="5302614"/>
              <a:ext cx="3177911" cy="416308"/>
              <a:chOff x="3152800" y="5688767"/>
              <a:chExt cx="3177911" cy="416308"/>
            </a:xfrm>
          </p:grpSpPr>
          <p:sp>
            <p:nvSpPr>
              <p:cNvPr id="235" name="正方形/長方形 234">
                <a:extLst>
                  <a:ext uri="{FF2B5EF4-FFF2-40B4-BE49-F238E27FC236}">
                    <a16:creationId xmlns:a16="http://schemas.microsoft.com/office/drawing/2014/main" id="{010B32FA-B97B-3238-D308-5AD328736E3C}"/>
                  </a:ext>
                </a:extLst>
              </p:cNvPr>
              <p:cNvSpPr/>
              <p:nvPr/>
            </p:nvSpPr>
            <p:spPr>
              <a:xfrm>
                <a:off x="3152800" y="5688767"/>
                <a:ext cx="1377349" cy="416308"/>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施策</a:t>
                </a:r>
                <a:r>
                  <a:rPr lang="ja-JP" altLang="en-US" sz="1100" b="1" dirty="0"/>
                  <a:t>ジャンル</a:t>
                </a:r>
                <a:endParaRPr kumimoji="1" lang="en-US" altLang="ja-JP" sz="1100" b="1" dirty="0"/>
              </a:p>
            </p:txBody>
          </p:sp>
          <p:sp>
            <p:nvSpPr>
              <p:cNvPr id="236" name="正方形/長方形 235">
                <a:extLst>
                  <a:ext uri="{FF2B5EF4-FFF2-40B4-BE49-F238E27FC236}">
                    <a16:creationId xmlns:a16="http://schemas.microsoft.com/office/drawing/2014/main" id="{7F33A4E5-075C-2155-FBBD-AC8E5538BD8D}"/>
                  </a:ext>
                </a:extLst>
              </p:cNvPr>
              <p:cNvSpPr/>
              <p:nvPr/>
            </p:nvSpPr>
            <p:spPr>
              <a:xfrm>
                <a:off x="4530711" y="5688767"/>
                <a:ext cx="1800000" cy="41630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grpSp>
      </p:grpSp>
    </p:spTree>
    <p:extLst>
      <p:ext uri="{BB962C8B-B14F-4D97-AF65-F5344CB8AC3E}">
        <p14:creationId xmlns:p14="http://schemas.microsoft.com/office/powerpoint/2010/main" val="415240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extLst>
              <p:ext uri="{D42A27DB-BD31-4B8C-83A1-F6EECF244321}">
                <p14:modId xmlns:p14="http://schemas.microsoft.com/office/powerpoint/2010/main" val="2297744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53" imgH="353" progId="TCLayout.ActiveDocument.1">
                  <p:embed/>
                </p:oleObj>
              </mc:Choice>
              <mc:Fallback>
                <p:oleObj name="think-cellスライド" r:id="rId3"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1800000"/>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戦略策定状況</a:t>
            </a:r>
          </a:p>
        </p:txBody>
      </p:sp>
      <p:sp>
        <p:nvSpPr>
          <p:cNvPr id="10" name="正方形/長方形 9">
            <a:extLst>
              <a:ext uri="{FF2B5EF4-FFF2-40B4-BE49-F238E27FC236}">
                <a16:creationId xmlns:a16="http://schemas.microsoft.com/office/drawing/2014/main" id="{4D39FB40-8AD5-7738-0EA0-92A602068280}"/>
              </a:ext>
            </a:extLst>
          </p:cNvPr>
          <p:cNvSpPr/>
          <p:nvPr/>
        </p:nvSpPr>
        <p:spPr>
          <a:xfrm>
            <a:off x="1424161" y="589360"/>
            <a:ext cx="1800647" cy="43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経営戦略</a:t>
            </a:r>
            <a:endParaRPr kumimoji="1" lang="en-US" altLang="ja-JP" sz="1200" b="1" dirty="0"/>
          </a:p>
          <a:p>
            <a:pPr algn="ctr"/>
            <a:r>
              <a:rPr lang="ja-JP" altLang="en-US" sz="800" dirty="0"/>
              <a:t>（当てはまる方に○）</a:t>
            </a:r>
            <a:endParaRPr kumimoji="1" lang="ja-JP" altLang="en-US" sz="800" dirty="0"/>
          </a:p>
        </p:txBody>
      </p:sp>
      <p:sp>
        <p:nvSpPr>
          <p:cNvPr id="11" name="正方形/長方形 10">
            <a:extLst>
              <a:ext uri="{FF2B5EF4-FFF2-40B4-BE49-F238E27FC236}">
                <a16:creationId xmlns:a16="http://schemas.microsoft.com/office/drawing/2014/main" id="{B3227718-053B-F235-5543-99CC1F0A8557}"/>
              </a:ext>
            </a:extLst>
          </p:cNvPr>
          <p:cNvSpPr/>
          <p:nvPr/>
        </p:nvSpPr>
        <p:spPr>
          <a:xfrm>
            <a:off x="3224809" y="589675"/>
            <a:ext cx="2664296" cy="43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900" dirty="0"/>
              <a:t>（定義）</a:t>
            </a:r>
            <a:endParaRPr kumimoji="1" lang="en-US" altLang="ja-JP" sz="900" dirty="0"/>
          </a:p>
          <a:p>
            <a:r>
              <a:rPr kumimoji="1" lang="ja-JP" altLang="en-US" sz="900" dirty="0"/>
              <a:t>中期経営計画等、</a:t>
            </a:r>
            <a:r>
              <a:rPr lang="ja-JP" altLang="en-US" sz="900" dirty="0"/>
              <a:t>貴団体の経営戦略を定めたもの（テクノロジーに関する記載有無は問わない）</a:t>
            </a:r>
            <a:endParaRPr lang="en-US" altLang="ja-JP" sz="900" dirty="0"/>
          </a:p>
        </p:txBody>
      </p:sp>
      <p:grpSp>
        <p:nvGrpSpPr>
          <p:cNvPr id="30" name="グループ化 29">
            <a:extLst>
              <a:ext uri="{FF2B5EF4-FFF2-40B4-BE49-F238E27FC236}">
                <a16:creationId xmlns:a16="http://schemas.microsoft.com/office/drawing/2014/main" id="{D9F3C365-8255-5CAE-9332-33DBD189F96D}"/>
              </a:ext>
            </a:extLst>
          </p:cNvPr>
          <p:cNvGrpSpPr/>
          <p:nvPr/>
        </p:nvGrpSpPr>
        <p:grpSpPr>
          <a:xfrm>
            <a:off x="1569327" y="1019685"/>
            <a:ext cx="8135480" cy="432000"/>
            <a:chOff x="1569327" y="1196486"/>
            <a:chExt cx="8135480" cy="432000"/>
          </a:xfrm>
        </p:grpSpPr>
        <p:sp>
          <p:nvSpPr>
            <p:cNvPr id="12" name="正方形/長方形 11">
              <a:extLst>
                <a:ext uri="{FF2B5EF4-FFF2-40B4-BE49-F238E27FC236}">
                  <a16:creationId xmlns:a16="http://schemas.microsoft.com/office/drawing/2014/main" id="{239DC97A-19B4-8593-F7D4-9D2CECF8A2E8}"/>
                </a:ext>
              </a:extLst>
            </p:cNvPr>
            <p:cNvSpPr/>
            <p:nvPr/>
          </p:nvSpPr>
          <p:spPr>
            <a:xfrm>
              <a:off x="1569327" y="1196486"/>
              <a:ext cx="1655481" cy="43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Yu Gothic UI"/>
                  <a:ea typeface="Yu Gothic UI"/>
                  <a:cs typeface="+mn-cs"/>
                </a:rPr>
                <a:t>（ありの場合）リンク</a:t>
              </a:r>
              <a:endParaRPr kumimoji="1" lang="en-US" altLang="ja-JP" sz="1200" b="1" i="0" u="none" strike="noStrike" kern="1200" cap="none" spc="0" normalizeH="0" baseline="0" noProof="0" dirty="0">
                <a:ln>
                  <a:noFill/>
                </a:ln>
                <a:solidFill>
                  <a:srgbClr val="000000"/>
                </a:solidFill>
                <a:effectLst/>
                <a:uLnTx/>
                <a:uFillTx/>
                <a:latin typeface="Yu Gothic UI"/>
                <a:ea typeface="Yu Gothic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Yu Gothic UI"/>
                  <a:ea typeface="Yu Gothic UI"/>
                  <a:cs typeface="+mn-cs"/>
                </a:rPr>
                <a:t>※</a:t>
              </a: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未公表の場合は参考資料で添付</a:t>
              </a:r>
              <a:endParaRPr kumimoji="1" lang="ja-JP" altLang="en-US" sz="1100" b="1" dirty="0"/>
            </a:p>
          </p:txBody>
        </p:sp>
        <p:sp>
          <p:nvSpPr>
            <p:cNvPr id="13" name="正方形/長方形 12">
              <a:extLst>
                <a:ext uri="{FF2B5EF4-FFF2-40B4-BE49-F238E27FC236}">
                  <a16:creationId xmlns:a16="http://schemas.microsoft.com/office/drawing/2014/main" id="{4F104FC2-97A5-F697-9A53-B2EDA1F35897}"/>
                </a:ext>
              </a:extLst>
            </p:cNvPr>
            <p:cNvSpPr/>
            <p:nvPr/>
          </p:nvSpPr>
          <p:spPr>
            <a:xfrm>
              <a:off x="3224807" y="1196486"/>
              <a:ext cx="6480000" cy="432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gr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504136"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b="1" dirty="0">
                <a:solidFill>
                  <a:schemeClr val="bg1"/>
                </a:solidFill>
              </a:rPr>
              <a:t>②</a:t>
            </a:r>
            <a:r>
              <a:rPr kumimoji="1" lang="ja-JP" altLang="en-US" sz="1200" b="1" dirty="0">
                <a:solidFill>
                  <a:schemeClr val="bg1"/>
                </a:solidFill>
              </a:rPr>
              <a:t>　</a:t>
            </a:r>
            <a:r>
              <a:rPr lang="ja-JP" altLang="en-US" sz="1200" b="1" dirty="0">
                <a:solidFill>
                  <a:schemeClr val="bg1"/>
                </a:solidFill>
              </a:rPr>
              <a:t>テクノロジー活用</a:t>
            </a:r>
            <a:r>
              <a:rPr kumimoji="1" lang="ja-JP" altLang="en-US" sz="1200" b="1" dirty="0">
                <a:solidFill>
                  <a:schemeClr val="bg1"/>
                </a:solidFill>
              </a:rPr>
              <a:t>に関する取組状況　　　</a:t>
            </a:r>
            <a:r>
              <a:rPr kumimoji="1" lang="ja-JP" altLang="en-US" sz="1200" b="1" u="sng" dirty="0">
                <a:solidFill>
                  <a:srgbClr val="FFFF00"/>
                </a:solidFill>
              </a:rPr>
              <a:t>注）本頁は実態把握のために聴取するものである</a:t>
            </a:r>
            <a:r>
              <a:rPr lang="ja-JP" altLang="en-US" sz="1200" b="1" u="sng" dirty="0">
                <a:solidFill>
                  <a:srgbClr val="FFFF00"/>
                </a:solidFill>
              </a:rPr>
              <a:t>ため、</a:t>
            </a:r>
            <a:r>
              <a:rPr kumimoji="1" lang="ja-JP" altLang="en-US" sz="1200" b="1" u="sng" dirty="0">
                <a:solidFill>
                  <a:srgbClr val="FFFF00"/>
                </a:solidFill>
              </a:rPr>
              <a:t>実態に沿った記載をお願い致します</a:t>
            </a:r>
          </a:p>
        </p:txBody>
      </p:sp>
      <p:sp>
        <p:nvSpPr>
          <p:cNvPr id="5" name="正方形/長方形 4">
            <a:extLst>
              <a:ext uri="{FF2B5EF4-FFF2-40B4-BE49-F238E27FC236}">
                <a16:creationId xmlns:a16="http://schemas.microsoft.com/office/drawing/2014/main" id="{114D8636-D1E0-684F-1A99-985C05321060}"/>
              </a:ext>
            </a:extLst>
          </p:cNvPr>
          <p:cNvSpPr/>
          <p:nvPr/>
        </p:nvSpPr>
        <p:spPr>
          <a:xfrm>
            <a:off x="1569327" y="1957360"/>
            <a:ext cx="1655481" cy="43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i="0" u="none" strike="noStrike" kern="1200" cap="none" spc="0" normalizeH="0" baseline="0" noProof="0" dirty="0">
                <a:ln>
                  <a:noFill/>
                </a:ln>
                <a:solidFill>
                  <a:srgbClr val="000000"/>
                </a:solidFill>
                <a:effectLst/>
                <a:uLnTx/>
                <a:uFillTx/>
                <a:latin typeface="Yu Gothic UI"/>
                <a:ea typeface="Yu Gothic UI"/>
                <a:cs typeface="+mn-cs"/>
              </a:rPr>
              <a:t>（ありの場合）</a:t>
            </a:r>
            <a:r>
              <a:rPr kumimoji="1" lang="ja-JP" altLang="en-US" sz="1200" b="1" dirty="0"/>
              <a:t>リンク</a:t>
            </a:r>
            <a:endParaRPr kumimoji="1" lang="en-US" altLang="ja-JP" sz="1200" b="1" dirty="0"/>
          </a:p>
          <a:p>
            <a:pPr algn="ctr"/>
            <a:r>
              <a:rPr kumimoji="1" lang="en-US" altLang="ja-JP" sz="800" dirty="0"/>
              <a:t>※</a:t>
            </a:r>
            <a:r>
              <a:rPr kumimoji="1" lang="ja-JP" altLang="en-US" sz="800" dirty="0"/>
              <a:t>未公表の場合は参考資料で添付</a:t>
            </a:r>
            <a:endParaRPr kumimoji="1" lang="en-US" altLang="ja-JP" sz="800" dirty="0"/>
          </a:p>
        </p:txBody>
      </p:sp>
      <p:sp>
        <p:nvSpPr>
          <p:cNvPr id="6" name="正方形/長方形 5">
            <a:extLst>
              <a:ext uri="{FF2B5EF4-FFF2-40B4-BE49-F238E27FC236}">
                <a16:creationId xmlns:a16="http://schemas.microsoft.com/office/drawing/2014/main" id="{7D2FFDEE-0E57-38E1-21F1-BFC0CF7728CE}"/>
              </a:ext>
            </a:extLst>
          </p:cNvPr>
          <p:cNvSpPr/>
          <p:nvPr/>
        </p:nvSpPr>
        <p:spPr>
          <a:xfrm>
            <a:off x="3224807" y="1957360"/>
            <a:ext cx="6480000" cy="432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3" name="正方形/長方形 2">
            <a:extLst>
              <a:ext uri="{FF2B5EF4-FFF2-40B4-BE49-F238E27FC236}">
                <a16:creationId xmlns:a16="http://schemas.microsoft.com/office/drawing/2014/main" id="{A9A48601-EB28-D586-3A35-CD03BD2A40A8}"/>
              </a:ext>
            </a:extLst>
          </p:cNvPr>
          <p:cNvSpPr/>
          <p:nvPr/>
        </p:nvSpPr>
        <p:spPr>
          <a:xfrm>
            <a:off x="1424161" y="1523789"/>
            <a:ext cx="1800647" cy="43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テクノロジー活用戦略</a:t>
            </a:r>
            <a:endParaRPr kumimoji="1" lang="en-US" altLang="ja-JP" sz="1200" b="1" dirty="0"/>
          </a:p>
          <a:p>
            <a:pPr algn="ctr"/>
            <a:r>
              <a:rPr lang="ja-JP" altLang="en-US" sz="800" dirty="0"/>
              <a:t>（当てはまる方に○）</a:t>
            </a:r>
            <a:endParaRPr kumimoji="1" lang="ja-JP" altLang="en-US" sz="800" dirty="0"/>
          </a:p>
        </p:txBody>
      </p:sp>
      <p:sp>
        <p:nvSpPr>
          <p:cNvPr id="9" name="正方形/長方形 8">
            <a:extLst>
              <a:ext uri="{FF2B5EF4-FFF2-40B4-BE49-F238E27FC236}">
                <a16:creationId xmlns:a16="http://schemas.microsoft.com/office/drawing/2014/main" id="{DE9EBE7B-09D3-899B-56EE-A4C8C31C800C}"/>
              </a:ext>
            </a:extLst>
          </p:cNvPr>
          <p:cNvSpPr/>
          <p:nvPr/>
        </p:nvSpPr>
        <p:spPr>
          <a:xfrm>
            <a:off x="3224809" y="1523789"/>
            <a:ext cx="2664296" cy="432000"/>
          </a:xfrm>
          <a:prstGeom prst="rect">
            <a:avLst/>
          </a:prstGeom>
          <a:solidFill>
            <a:srgbClr val="D6DFF0"/>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900" dirty="0"/>
              <a:t>（定義）</a:t>
            </a:r>
            <a:endParaRPr kumimoji="1" lang="en-US" altLang="ja-JP" sz="900" dirty="0"/>
          </a:p>
          <a:p>
            <a:r>
              <a:rPr lang="ja-JP" altLang="en-US" sz="900" dirty="0"/>
              <a:t>テクノロジー活用に関する貴団体としての戦略を</a:t>
            </a:r>
            <a:br>
              <a:rPr lang="en-US" altLang="ja-JP" sz="900" dirty="0"/>
            </a:br>
            <a:r>
              <a:rPr lang="ja-JP" altLang="en-US" sz="900" dirty="0"/>
              <a:t>定めたもの</a:t>
            </a:r>
            <a:endParaRPr lang="en-US" altLang="ja-JP" sz="900" dirty="0"/>
          </a:p>
        </p:txBody>
      </p:sp>
      <p:sp>
        <p:nvSpPr>
          <p:cNvPr id="17" name="正方形/長方形 16">
            <a:extLst>
              <a:ext uri="{FF2B5EF4-FFF2-40B4-BE49-F238E27FC236}">
                <a16:creationId xmlns:a16="http://schemas.microsoft.com/office/drawing/2014/main" id="{244881FE-067D-56EF-40BB-C7DD0CFF4A44}"/>
              </a:ext>
            </a:extLst>
          </p:cNvPr>
          <p:cNvSpPr/>
          <p:nvPr/>
        </p:nvSpPr>
        <p:spPr>
          <a:xfrm>
            <a:off x="200025" y="2492896"/>
            <a:ext cx="1224583" cy="4032000"/>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テクノロジー</a:t>
            </a:r>
            <a:endParaRPr kumimoji="1" lang="en-US" altLang="ja-JP" sz="1200" b="1" dirty="0">
              <a:solidFill>
                <a:schemeClr val="bg1"/>
              </a:solidFill>
            </a:endParaRPr>
          </a:p>
          <a:p>
            <a:pPr algn="ctr"/>
            <a:r>
              <a:rPr kumimoji="1" lang="ja-JP" altLang="en-US" sz="1200" b="1" dirty="0">
                <a:solidFill>
                  <a:schemeClr val="bg1"/>
                </a:solidFill>
              </a:rPr>
              <a:t>活用に</a:t>
            </a:r>
            <a:r>
              <a:rPr lang="ja-JP" altLang="en-US" sz="1200" b="1" dirty="0">
                <a:solidFill>
                  <a:schemeClr val="bg1"/>
                </a:solidFill>
              </a:rPr>
              <a:t>携わる</a:t>
            </a:r>
            <a:endParaRPr lang="en-US" altLang="ja-JP" sz="1200" b="1" dirty="0">
              <a:solidFill>
                <a:schemeClr val="bg1"/>
              </a:solidFill>
            </a:endParaRPr>
          </a:p>
          <a:p>
            <a:pPr algn="ctr"/>
            <a:r>
              <a:rPr lang="ja-JP" altLang="en-US" sz="1200" b="1" dirty="0">
                <a:solidFill>
                  <a:schemeClr val="bg1"/>
                </a:solidFill>
              </a:rPr>
              <a:t>主要部署</a:t>
            </a:r>
            <a:endParaRPr kumimoji="1" lang="ja-JP" altLang="en-US" sz="1200" b="1" dirty="0">
              <a:solidFill>
                <a:schemeClr val="bg1"/>
              </a:solidFill>
            </a:endParaRPr>
          </a:p>
        </p:txBody>
      </p:sp>
      <p:grpSp>
        <p:nvGrpSpPr>
          <p:cNvPr id="28" name="グループ化 27">
            <a:extLst>
              <a:ext uri="{FF2B5EF4-FFF2-40B4-BE49-F238E27FC236}">
                <a16:creationId xmlns:a16="http://schemas.microsoft.com/office/drawing/2014/main" id="{29180299-2B15-2B1D-EEF2-9E163520A02F}"/>
              </a:ext>
            </a:extLst>
          </p:cNvPr>
          <p:cNvGrpSpPr/>
          <p:nvPr/>
        </p:nvGrpSpPr>
        <p:grpSpPr>
          <a:xfrm>
            <a:off x="5889105" y="589675"/>
            <a:ext cx="3815702" cy="432000"/>
            <a:chOff x="5889105" y="589675"/>
            <a:chExt cx="3815702" cy="432000"/>
          </a:xfrm>
        </p:grpSpPr>
        <p:sp>
          <p:nvSpPr>
            <p:cNvPr id="7" name="正方形/長方形 6">
              <a:extLst>
                <a:ext uri="{FF2B5EF4-FFF2-40B4-BE49-F238E27FC236}">
                  <a16:creationId xmlns:a16="http://schemas.microsoft.com/office/drawing/2014/main" id="{82DFDF76-4271-14FC-1F9D-21536E938BDC}"/>
                </a:ext>
              </a:extLst>
            </p:cNvPr>
            <p:cNvSpPr/>
            <p:nvPr/>
          </p:nvSpPr>
          <p:spPr>
            <a:xfrm>
              <a:off x="5889105" y="589675"/>
              <a:ext cx="1458000" cy="432000"/>
            </a:xfrm>
            <a:prstGeom prst="rect">
              <a:avLst/>
            </a:prstGeom>
            <a:solidFill>
              <a:schemeClr val="bg2">
                <a:lumMod val="20000"/>
                <a:lumOff val="8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あり</a:t>
              </a:r>
              <a:endParaRPr lang="en-US" altLang="ja-JP" sz="1200" b="1" dirty="0"/>
            </a:p>
          </p:txBody>
        </p:sp>
        <p:sp>
          <p:nvSpPr>
            <p:cNvPr id="22" name="正方形/長方形 21">
              <a:extLst>
                <a:ext uri="{FF2B5EF4-FFF2-40B4-BE49-F238E27FC236}">
                  <a16:creationId xmlns:a16="http://schemas.microsoft.com/office/drawing/2014/main" id="{5D33D44E-53A3-A1EA-492A-2A5AB1510665}"/>
                </a:ext>
              </a:extLst>
            </p:cNvPr>
            <p:cNvSpPr/>
            <p:nvPr/>
          </p:nvSpPr>
          <p:spPr>
            <a:xfrm>
              <a:off x="7796907" y="589675"/>
              <a:ext cx="1458000" cy="432000"/>
            </a:xfrm>
            <a:prstGeom prst="rect">
              <a:avLst/>
            </a:prstGeom>
            <a:solidFill>
              <a:schemeClr val="bg2">
                <a:lumMod val="20000"/>
                <a:lumOff val="8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なし</a:t>
              </a:r>
              <a:endParaRPr lang="en-US" altLang="ja-JP" sz="1200" b="1" dirty="0"/>
            </a:p>
          </p:txBody>
        </p:sp>
        <p:sp>
          <p:nvSpPr>
            <p:cNvPr id="23" name="正方形/長方形 22">
              <a:extLst>
                <a:ext uri="{FF2B5EF4-FFF2-40B4-BE49-F238E27FC236}">
                  <a16:creationId xmlns:a16="http://schemas.microsoft.com/office/drawing/2014/main" id="{CB47762D-B347-160C-8C13-B6F1772D0738}"/>
                </a:ext>
              </a:extLst>
            </p:cNvPr>
            <p:cNvSpPr/>
            <p:nvPr/>
          </p:nvSpPr>
          <p:spPr>
            <a:xfrm>
              <a:off x="7347006" y="589675"/>
              <a:ext cx="450000" cy="432000"/>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sz="1200" b="1" dirty="0"/>
            </a:p>
          </p:txBody>
        </p:sp>
        <p:sp>
          <p:nvSpPr>
            <p:cNvPr id="24" name="正方形/長方形 23">
              <a:extLst>
                <a:ext uri="{FF2B5EF4-FFF2-40B4-BE49-F238E27FC236}">
                  <a16:creationId xmlns:a16="http://schemas.microsoft.com/office/drawing/2014/main" id="{CFBEFBC6-02AB-C0F3-28B1-CB8AD8576436}"/>
                </a:ext>
              </a:extLst>
            </p:cNvPr>
            <p:cNvSpPr/>
            <p:nvPr/>
          </p:nvSpPr>
          <p:spPr>
            <a:xfrm>
              <a:off x="9254807" y="589675"/>
              <a:ext cx="450000" cy="432000"/>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sz="1200" b="1" dirty="0"/>
            </a:p>
          </p:txBody>
        </p:sp>
      </p:grpSp>
      <p:grpSp>
        <p:nvGrpSpPr>
          <p:cNvPr id="31" name="グループ化 30">
            <a:extLst>
              <a:ext uri="{FF2B5EF4-FFF2-40B4-BE49-F238E27FC236}">
                <a16:creationId xmlns:a16="http://schemas.microsoft.com/office/drawing/2014/main" id="{023B8EAD-32EB-8C37-2E23-2BF773D75787}"/>
              </a:ext>
            </a:extLst>
          </p:cNvPr>
          <p:cNvGrpSpPr/>
          <p:nvPr/>
        </p:nvGrpSpPr>
        <p:grpSpPr>
          <a:xfrm>
            <a:off x="5889105" y="1523789"/>
            <a:ext cx="3815702" cy="432000"/>
            <a:chOff x="5889105" y="589675"/>
            <a:chExt cx="3815702" cy="432000"/>
          </a:xfrm>
        </p:grpSpPr>
        <p:sp>
          <p:nvSpPr>
            <p:cNvPr id="32" name="正方形/長方形 31">
              <a:extLst>
                <a:ext uri="{FF2B5EF4-FFF2-40B4-BE49-F238E27FC236}">
                  <a16:creationId xmlns:a16="http://schemas.microsoft.com/office/drawing/2014/main" id="{1D6ED920-1FCD-8D35-1D88-DFC38F773FD8}"/>
                </a:ext>
              </a:extLst>
            </p:cNvPr>
            <p:cNvSpPr/>
            <p:nvPr/>
          </p:nvSpPr>
          <p:spPr>
            <a:xfrm>
              <a:off x="5889105" y="589675"/>
              <a:ext cx="1458000" cy="432000"/>
            </a:xfrm>
            <a:prstGeom prst="rect">
              <a:avLst/>
            </a:prstGeom>
            <a:solidFill>
              <a:schemeClr val="bg2">
                <a:lumMod val="20000"/>
                <a:lumOff val="8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あり</a:t>
              </a:r>
              <a:endParaRPr lang="en-US" altLang="ja-JP" sz="1200" b="1" dirty="0"/>
            </a:p>
          </p:txBody>
        </p:sp>
        <p:sp>
          <p:nvSpPr>
            <p:cNvPr id="33" name="正方形/長方形 32">
              <a:extLst>
                <a:ext uri="{FF2B5EF4-FFF2-40B4-BE49-F238E27FC236}">
                  <a16:creationId xmlns:a16="http://schemas.microsoft.com/office/drawing/2014/main" id="{F7DB3D4D-E95C-2F9B-0E0E-8D67FCD3B154}"/>
                </a:ext>
              </a:extLst>
            </p:cNvPr>
            <p:cNvSpPr/>
            <p:nvPr/>
          </p:nvSpPr>
          <p:spPr>
            <a:xfrm>
              <a:off x="7796907" y="589675"/>
              <a:ext cx="1458000" cy="432000"/>
            </a:xfrm>
            <a:prstGeom prst="rect">
              <a:avLst/>
            </a:prstGeom>
            <a:solidFill>
              <a:schemeClr val="bg2">
                <a:lumMod val="20000"/>
                <a:lumOff val="8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なし</a:t>
              </a:r>
              <a:endParaRPr lang="en-US" altLang="ja-JP" sz="1200" b="1" dirty="0"/>
            </a:p>
          </p:txBody>
        </p:sp>
        <p:sp>
          <p:nvSpPr>
            <p:cNvPr id="34" name="正方形/長方形 33">
              <a:extLst>
                <a:ext uri="{FF2B5EF4-FFF2-40B4-BE49-F238E27FC236}">
                  <a16:creationId xmlns:a16="http://schemas.microsoft.com/office/drawing/2014/main" id="{95878A7A-C153-934A-7576-290ACDF0637D}"/>
                </a:ext>
              </a:extLst>
            </p:cNvPr>
            <p:cNvSpPr/>
            <p:nvPr/>
          </p:nvSpPr>
          <p:spPr>
            <a:xfrm>
              <a:off x="7347006" y="589675"/>
              <a:ext cx="450000" cy="432000"/>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sz="1200" b="1" dirty="0"/>
            </a:p>
          </p:txBody>
        </p:sp>
        <p:sp>
          <p:nvSpPr>
            <p:cNvPr id="35" name="正方形/長方形 34">
              <a:extLst>
                <a:ext uri="{FF2B5EF4-FFF2-40B4-BE49-F238E27FC236}">
                  <a16:creationId xmlns:a16="http://schemas.microsoft.com/office/drawing/2014/main" id="{B313F05D-B05B-A6AB-3CFB-4A20DEDE2EB6}"/>
                </a:ext>
              </a:extLst>
            </p:cNvPr>
            <p:cNvSpPr/>
            <p:nvPr/>
          </p:nvSpPr>
          <p:spPr>
            <a:xfrm>
              <a:off x="9254807" y="589675"/>
              <a:ext cx="450000" cy="432000"/>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sz="1200" b="1" dirty="0"/>
            </a:p>
          </p:txBody>
        </p:sp>
      </p:grpSp>
      <p:sp>
        <p:nvSpPr>
          <p:cNvPr id="39" name="正方形/長方形 38">
            <a:extLst>
              <a:ext uri="{FF2B5EF4-FFF2-40B4-BE49-F238E27FC236}">
                <a16:creationId xmlns:a16="http://schemas.microsoft.com/office/drawing/2014/main" id="{9AE0A30E-2D3E-4D14-75E1-7A90070ABB26}"/>
              </a:ext>
            </a:extLst>
          </p:cNvPr>
          <p:cNvSpPr/>
          <p:nvPr/>
        </p:nvSpPr>
        <p:spPr>
          <a:xfrm>
            <a:off x="1424161" y="2492896"/>
            <a:ext cx="8280000" cy="576000"/>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テクノロジー活用に携わる部署について、以下の回答欄にご記入ください。なお</a:t>
            </a:r>
            <a:r>
              <a:rPr lang="ja-JP" altLang="en-US" sz="1100" u="sng" dirty="0"/>
              <a:t>当てはまる部署がない場合は、空欄で提出いただいて問題ありません。</a:t>
            </a:r>
            <a:br>
              <a:rPr lang="en-US" altLang="ja-JP" sz="1100" dirty="0"/>
            </a:br>
            <a:r>
              <a:rPr lang="ja-JP" altLang="en-US" sz="1100" dirty="0"/>
              <a:t>また以下で回答する部署は、本事業の申請部署と必ずしも一致していなくても問題ありません。</a:t>
            </a:r>
            <a:endParaRPr lang="en-US" altLang="ja-JP" sz="1100" dirty="0"/>
          </a:p>
        </p:txBody>
      </p:sp>
      <p:grpSp>
        <p:nvGrpSpPr>
          <p:cNvPr id="51" name="グループ化 50">
            <a:extLst>
              <a:ext uri="{FF2B5EF4-FFF2-40B4-BE49-F238E27FC236}">
                <a16:creationId xmlns:a16="http://schemas.microsoft.com/office/drawing/2014/main" id="{D90A92C4-9B01-0B00-5FA4-5EF002BB954C}"/>
              </a:ext>
            </a:extLst>
          </p:cNvPr>
          <p:cNvGrpSpPr/>
          <p:nvPr/>
        </p:nvGrpSpPr>
        <p:grpSpPr>
          <a:xfrm>
            <a:off x="1424160" y="3068687"/>
            <a:ext cx="8281814" cy="1152209"/>
            <a:chOff x="1424160" y="3069713"/>
            <a:chExt cx="8281814" cy="1152209"/>
          </a:xfrm>
        </p:grpSpPr>
        <p:sp>
          <p:nvSpPr>
            <p:cNvPr id="2" name="正方形/長方形 1">
              <a:extLst>
                <a:ext uri="{FF2B5EF4-FFF2-40B4-BE49-F238E27FC236}">
                  <a16:creationId xmlns:a16="http://schemas.microsoft.com/office/drawing/2014/main" id="{8A4222EF-6285-83A7-855C-158A3E09FCFC}"/>
                </a:ext>
              </a:extLst>
            </p:cNvPr>
            <p:cNvSpPr/>
            <p:nvPr/>
          </p:nvSpPr>
          <p:spPr>
            <a:xfrm>
              <a:off x="1424160" y="3069714"/>
              <a:ext cx="1801211" cy="57539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Yu Gothic UI"/>
                  <a:ea typeface="Yu Gothic UI"/>
                  <a:cs typeface="+mn-cs"/>
                </a:rPr>
                <a:t>テクノロジー活用全般の</a:t>
              </a:r>
              <a:br>
                <a:rPr kumimoji="1" lang="en-US" altLang="ja-JP" sz="1200" b="1" i="0" u="none" strike="noStrike" kern="1200" cap="none" spc="0" normalizeH="0" baseline="0" noProof="0" dirty="0">
                  <a:ln>
                    <a:noFill/>
                  </a:ln>
                  <a:solidFill>
                    <a:srgbClr val="000000"/>
                  </a:solidFill>
                  <a:effectLst/>
                  <a:uLnTx/>
                  <a:uFillTx/>
                  <a:latin typeface="Yu Gothic UI"/>
                  <a:ea typeface="Yu Gothic UI"/>
                  <a:cs typeface="+mn-cs"/>
                </a:rPr>
              </a:br>
              <a:r>
                <a:rPr kumimoji="1" lang="ja-JP" altLang="en-US" sz="1200" b="1" i="0" u="none" strike="noStrike" kern="1200" cap="none" spc="0" normalizeH="0" baseline="0" noProof="0" dirty="0">
                  <a:ln>
                    <a:noFill/>
                  </a:ln>
                  <a:solidFill>
                    <a:srgbClr val="000000"/>
                  </a:solidFill>
                  <a:effectLst/>
                  <a:uLnTx/>
                  <a:uFillTx/>
                  <a:latin typeface="Yu Gothic UI"/>
                  <a:ea typeface="Yu Gothic UI"/>
                  <a:cs typeface="+mn-cs"/>
                </a:rPr>
                <a:t>所管部署</a:t>
              </a:r>
              <a:endParaRPr kumimoji="1" lang="en-US" altLang="ja-JP" sz="1200" b="1"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46" name="正方形/長方形 45">
              <a:extLst>
                <a:ext uri="{FF2B5EF4-FFF2-40B4-BE49-F238E27FC236}">
                  <a16:creationId xmlns:a16="http://schemas.microsoft.com/office/drawing/2014/main" id="{2E7A676B-3A7E-CB44-0882-6752B133F01B}"/>
                </a:ext>
              </a:extLst>
            </p:cNvPr>
            <p:cNvSpPr/>
            <p:nvPr/>
          </p:nvSpPr>
          <p:spPr>
            <a:xfrm>
              <a:off x="3225935" y="3501922"/>
              <a:ext cx="6480039" cy="720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47" name="正方形/長方形 46">
              <a:extLst>
                <a:ext uri="{FF2B5EF4-FFF2-40B4-BE49-F238E27FC236}">
                  <a16:creationId xmlns:a16="http://schemas.microsoft.com/office/drawing/2014/main" id="{8C51FF2F-47EF-81CE-DDF4-A28AA3521183}"/>
                </a:ext>
              </a:extLst>
            </p:cNvPr>
            <p:cNvSpPr/>
            <p:nvPr/>
          </p:nvSpPr>
          <p:spPr>
            <a:xfrm>
              <a:off x="3225372" y="3069713"/>
              <a:ext cx="1656184" cy="43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部署名</a:t>
              </a:r>
              <a:endParaRPr lang="en-US" altLang="ja-JP" sz="1100" b="1" dirty="0"/>
            </a:p>
            <a:p>
              <a:pPr algn="ctr"/>
              <a:r>
                <a:rPr kumimoji="1" lang="ja-JP" altLang="en-US" sz="800" dirty="0"/>
                <a:t>（所管部署がある場合のみ記入）</a:t>
              </a:r>
            </a:p>
          </p:txBody>
        </p:sp>
        <p:sp>
          <p:nvSpPr>
            <p:cNvPr id="48" name="正方形/長方形 47">
              <a:extLst>
                <a:ext uri="{FF2B5EF4-FFF2-40B4-BE49-F238E27FC236}">
                  <a16:creationId xmlns:a16="http://schemas.microsoft.com/office/drawing/2014/main" id="{A249639E-C2E5-2E55-804E-4EE4D3CF32F1}"/>
                </a:ext>
              </a:extLst>
            </p:cNvPr>
            <p:cNvSpPr/>
            <p:nvPr/>
          </p:nvSpPr>
          <p:spPr>
            <a:xfrm>
              <a:off x="4879053" y="3069713"/>
              <a:ext cx="4826921" cy="432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sp>
          <p:nvSpPr>
            <p:cNvPr id="4" name="正方形/長方形 3">
              <a:extLst>
                <a:ext uri="{FF2B5EF4-FFF2-40B4-BE49-F238E27FC236}">
                  <a16:creationId xmlns:a16="http://schemas.microsoft.com/office/drawing/2014/main" id="{AC90707C-687B-51E8-7D29-A3EFB6DA43F0}"/>
                </a:ext>
              </a:extLst>
            </p:cNvPr>
            <p:cNvSpPr/>
            <p:nvPr/>
          </p:nvSpPr>
          <p:spPr>
            <a:xfrm>
              <a:off x="1569327" y="3645922"/>
              <a:ext cx="1656044" cy="576000"/>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900" dirty="0"/>
                <a:t>（定義）</a:t>
              </a:r>
              <a:endParaRPr kumimoji="1" lang="en-US" altLang="ja-JP" sz="900" dirty="0"/>
            </a:p>
            <a:p>
              <a:r>
                <a:rPr kumimoji="1" lang="ja-JP" altLang="en-US" sz="900" dirty="0"/>
                <a:t>テクノロジー活用戦略の策定や、</a:t>
              </a:r>
              <a:br>
                <a:rPr kumimoji="1" lang="en-US" altLang="ja-JP" sz="900" dirty="0"/>
              </a:br>
              <a:r>
                <a:rPr kumimoji="1" lang="ja-JP" altLang="en-US" sz="900" dirty="0"/>
                <a:t>活用施策の管理に携わる部署</a:t>
              </a:r>
              <a:endParaRPr lang="en-US" altLang="ja-JP" sz="900" dirty="0"/>
            </a:p>
          </p:txBody>
        </p:sp>
        <p:sp>
          <p:nvSpPr>
            <p:cNvPr id="50" name="正方形/長方形 49">
              <a:extLst>
                <a:ext uri="{FF2B5EF4-FFF2-40B4-BE49-F238E27FC236}">
                  <a16:creationId xmlns:a16="http://schemas.microsoft.com/office/drawing/2014/main" id="{D9C3CE1D-3F87-48D6-4C78-B40C0237F08E}"/>
                </a:ext>
              </a:extLst>
            </p:cNvPr>
            <p:cNvSpPr/>
            <p:nvPr/>
          </p:nvSpPr>
          <p:spPr>
            <a:xfrm>
              <a:off x="3225372" y="3501922"/>
              <a:ext cx="1656184" cy="720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取組内容</a:t>
              </a:r>
              <a:endParaRPr lang="en-US" altLang="ja-JP" sz="1100" b="1" dirty="0"/>
            </a:p>
            <a:p>
              <a:pPr algn="ctr"/>
              <a:r>
                <a:rPr kumimoji="1" lang="ja-JP" altLang="en-US" sz="800" dirty="0"/>
                <a:t>（所管部署がある場合のみ記入）</a:t>
              </a:r>
            </a:p>
          </p:txBody>
        </p:sp>
      </p:grpSp>
      <p:sp>
        <p:nvSpPr>
          <p:cNvPr id="60" name="テキスト ボックス 59">
            <a:extLst>
              <a:ext uri="{FF2B5EF4-FFF2-40B4-BE49-F238E27FC236}">
                <a16:creationId xmlns:a16="http://schemas.microsoft.com/office/drawing/2014/main" id="{824F16F7-A7F4-EF99-0B5E-D35138207CC2}"/>
              </a:ext>
            </a:extLst>
          </p:cNvPr>
          <p:cNvSpPr txBox="1"/>
          <p:nvPr/>
        </p:nvSpPr>
        <p:spPr>
          <a:xfrm>
            <a:off x="269948" y="6569920"/>
            <a:ext cx="4611608" cy="259879"/>
          </a:xfrm>
          <a:prstGeom prst="rect">
            <a:avLst/>
          </a:prstGeom>
          <a:noFill/>
        </p:spPr>
        <p:txBody>
          <a:bodyPr wrap="square" rtlCol="0">
            <a:spAutoFit/>
          </a:bodyPr>
          <a:lstStyle/>
          <a:p>
            <a:pPr algn="l">
              <a:lnSpc>
                <a:spcPct val="120000"/>
              </a:lnSpc>
            </a:pPr>
            <a:r>
              <a:rPr kumimoji="1" lang="en-US" altLang="ja-JP" sz="1000" dirty="0"/>
              <a:t>*</a:t>
            </a:r>
            <a:r>
              <a:rPr kumimoji="1" lang="ja-JP" altLang="en-US" sz="1000" dirty="0"/>
              <a:t>主要な関係部署を最大</a:t>
            </a:r>
            <a:r>
              <a:rPr kumimoji="1" lang="en-US" altLang="ja-JP" sz="1000" dirty="0"/>
              <a:t>2</a:t>
            </a:r>
            <a:r>
              <a:rPr kumimoji="1" lang="ja-JP" altLang="en-US" sz="1000" dirty="0"/>
              <a:t>つまで選んでご回答ください</a:t>
            </a:r>
          </a:p>
        </p:txBody>
      </p:sp>
      <p:sp>
        <p:nvSpPr>
          <p:cNvPr id="53" name="正方形/長方形 52">
            <a:extLst>
              <a:ext uri="{FF2B5EF4-FFF2-40B4-BE49-F238E27FC236}">
                <a16:creationId xmlns:a16="http://schemas.microsoft.com/office/drawing/2014/main" id="{DAC94579-0F93-3172-008C-942A4B1D5676}"/>
              </a:ext>
            </a:extLst>
          </p:cNvPr>
          <p:cNvSpPr/>
          <p:nvPr/>
        </p:nvSpPr>
        <p:spPr>
          <a:xfrm>
            <a:off x="1424160" y="4220688"/>
            <a:ext cx="1801211" cy="57539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Yu Gothic UI"/>
                <a:ea typeface="Yu Gothic UI"/>
                <a:cs typeface="+mn-cs"/>
              </a:rPr>
              <a:t>その他関係部署</a:t>
            </a:r>
            <a:r>
              <a:rPr kumimoji="1" lang="en-US" altLang="ja-JP" sz="1200" b="1" i="0" u="none" strike="noStrike" kern="1200" cap="none" spc="0" normalizeH="0" baseline="0" noProof="0" dirty="0">
                <a:ln>
                  <a:noFill/>
                </a:ln>
                <a:solidFill>
                  <a:srgbClr val="000000"/>
                </a:solidFill>
                <a:effectLst/>
                <a:uLnTx/>
                <a:uFillTx/>
                <a:latin typeface="Yu Gothic UI"/>
                <a:ea typeface="Yu Gothic UI"/>
                <a:cs typeface="+mn-cs"/>
              </a:rPr>
              <a:t>*</a:t>
            </a:r>
            <a:endParaRPr kumimoji="1" lang="ja-JP" altLang="en-US" sz="800" dirty="0"/>
          </a:p>
        </p:txBody>
      </p:sp>
      <p:sp>
        <p:nvSpPr>
          <p:cNvPr id="58" name="正方形/長方形 57">
            <a:extLst>
              <a:ext uri="{FF2B5EF4-FFF2-40B4-BE49-F238E27FC236}">
                <a16:creationId xmlns:a16="http://schemas.microsoft.com/office/drawing/2014/main" id="{6414894B-C69A-9A31-74AF-7B0D8B9ACDD1}"/>
              </a:ext>
            </a:extLst>
          </p:cNvPr>
          <p:cNvSpPr/>
          <p:nvPr/>
        </p:nvSpPr>
        <p:spPr>
          <a:xfrm>
            <a:off x="1569327" y="4796896"/>
            <a:ext cx="1656044" cy="741152"/>
          </a:xfrm>
          <a:prstGeom prst="rect">
            <a:avLst/>
          </a:prstGeom>
          <a:solidFill>
            <a:srgbClr val="E5E5E5"/>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900" dirty="0"/>
              <a:t>（定義）</a:t>
            </a:r>
            <a:endParaRPr kumimoji="1" lang="en-US" altLang="ja-JP" sz="900" dirty="0"/>
          </a:p>
          <a:p>
            <a:r>
              <a:rPr kumimoji="1" lang="ja-JP" altLang="en-US" sz="900" dirty="0"/>
              <a:t>上記以外で、テクノロジー活用に携わる部署（例：テクノロジー活用施策を実行する部署）</a:t>
            </a:r>
          </a:p>
        </p:txBody>
      </p:sp>
      <p:grpSp>
        <p:nvGrpSpPr>
          <p:cNvPr id="76" name="グループ化 75">
            <a:extLst>
              <a:ext uri="{FF2B5EF4-FFF2-40B4-BE49-F238E27FC236}">
                <a16:creationId xmlns:a16="http://schemas.microsoft.com/office/drawing/2014/main" id="{98084240-E11A-E4B8-1728-D0A8AE8BB788}"/>
              </a:ext>
            </a:extLst>
          </p:cNvPr>
          <p:cNvGrpSpPr/>
          <p:nvPr/>
        </p:nvGrpSpPr>
        <p:grpSpPr>
          <a:xfrm>
            <a:off x="3224807" y="4220687"/>
            <a:ext cx="6481167" cy="1152209"/>
            <a:chOff x="3224807" y="4362317"/>
            <a:chExt cx="6481167" cy="1152209"/>
          </a:xfrm>
        </p:grpSpPr>
        <p:sp>
          <p:nvSpPr>
            <p:cNvPr id="54" name="正方形/長方形 53">
              <a:extLst>
                <a:ext uri="{FF2B5EF4-FFF2-40B4-BE49-F238E27FC236}">
                  <a16:creationId xmlns:a16="http://schemas.microsoft.com/office/drawing/2014/main" id="{751F777A-557D-7520-8EB0-5675CE776AE3}"/>
                </a:ext>
              </a:extLst>
            </p:cNvPr>
            <p:cNvSpPr/>
            <p:nvPr/>
          </p:nvSpPr>
          <p:spPr>
            <a:xfrm>
              <a:off x="3512840" y="4794526"/>
              <a:ext cx="6193134" cy="720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57" name="正方形/長方形 56">
              <a:extLst>
                <a:ext uri="{FF2B5EF4-FFF2-40B4-BE49-F238E27FC236}">
                  <a16:creationId xmlns:a16="http://schemas.microsoft.com/office/drawing/2014/main" id="{A4656F1B-09AA-0192-D2F0-6677615E3296}"/>
                </a:ext>
              </a:extLst>
            </p:cNvPr>
            <p:cNvSpPr/>
            <p:nvPr/>
          </p:nvSpPr>
          <p:spPr>
            <a:xfrm>
              <a:off x="4879053" y="4362317"/>
              <a:ext cx="4826921" cy="432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grpSp>
          <p:nvGrpSpPr>
            <p:cNvPr id="61" name="グループ化 60">
              <a:extLst>
                <a:ext uri="{FF2B5EF4-FFF2-40B4-BE49-F238E27FC236}">
                  <a16:creationId xmlns:a16="http://schemas.microsoft.com/office/drawing/2014/main" id="{1C366BE0-D559-8C20-292B-D093118E9F56}"/>
                </a:ext>
              </a:extLst>
            </p:cNvPr>
            <p:cNvGrpSpPr/>
            <p:nvPr/>
          </p:nvGrpSpPr>
          <p:grpSpPr>
            <a:xfrm>
              <a:off x="3512840" y="4362317"/>
              <a:ext cx="1368716" cy="1152209"/>
              <a:chOff x="3225372" y="4362317"/>
              <a:chExt cx="1656184" cy="1152209"/>
            </a:xfrm>
          </p:grpSpPr>
          <p:sp>
            <p:nvSpPr>
              <p:cNvPr id="56" name="正方形/長方形 55">
                <a:extLst>
                  <a:ext uri="{FF2B5EF4-FFF2-40B4-BE49-F238E27FC236}">
                    <a16:creationId xmlns:a16="http://schemas.microsoft.com/office/drawing/2014/main" id="{339243D1-D586-1504-88F9-EA7205BF609C}"/>
                  </a:ext>
                </a:extLst>
              </p:cNvPr>
              <p:cNvSpPr/>
              <p:nvPr/>
            </p:nvSpPr>
            <p:spPr>
              <a:xfrm>
                <a:off x="3225372" y="4362317"/>
                <a:ext cx="1656184" cy="43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部署名</a:t>
                </a:r>
                <a:endParaRPr lang="en-US" altLang="ja-JP" sz="1100" b="1" dirty="0"/>
              </a:p>
              <a:p>
                <a:pPr algn="ctr"/>
                <a:r>
                  <a:rPr kumimoji="1" lang="ja-JP" altLang="en-US" sz="800" dirty="0"/>
                  <a:t>（関係部署がある場合のみ記入）</a:t>
                </a:r>
              </a:p>
            </p:txBody>
          </p:sp>
          <p:sp>
            <p:nvSpPr>
              <p:cNvPr id="59" name="正方形/長方形 58">
                <a:extLst>
                  <a:ext uri="{FF2B5EF4-FFF2-40B4-BE49-F238E27FC236}">
                    <a16:creationId xmlns:a16="http://schemas.microsoft.com/office/drawing/2014/main" id="{43F54149-7BA4-64A3-A938-4A150486FCEC}"/>
                  </a:ext>
                </a:extLst>
              </p:cNvPr>
              <p:cNvSpPr/>
              <p:nvPr/>
            </p:nvSpPr>
            <p:spPr>
              <a:xfrm>
                <a:off x="3225372" y="4794526"/>
                <a:ext cx="1656184" cy="720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取組内容</a:t>
                </a:r>
                <a:endParaRPr lang="en-US" altLang="ja-JP" sz="1100" b="1" dirty="0"/>
              </a:p>
              <a:p>
                <a:pPr algn="ctr"/>
                <a:r>
                  <a:rPr kumimoji="1" lang="ja-JP" altLang="en-US" sz="800" dirty="0"/>
                  <a:t>（関係部署がある場合のみ記入）</a:t>
                </a:r>
              </a:p>
            </p:txBody>
          </p:sp>
        </p:grpSp>
        <p:sp>
          <p:nvSpPr>
            <p:cNvPr id="75" name="正方形/長方形 74">
              <a:extLst>
                <a:ext uri="{FF2B5EF4-FFF2-40B4-BE49-F238E27FC236}">
                  <a16:creationId xmlns:a16="http://schemas.microsoft.com/office/drawing/2014/main" id="{3E9F1578-B5F2-BBBB-5ECE-8B379EF842D5}"/>
                </a:ext>
              </a:extLst>
            </p:cNvPr>
            <p:cNvSpPr/>
            <p:nvPr/>
          </p:nvSpPr>
          <p:spPr>
            <a:xfrm>
              <a:off x="3224807" y="4362317"/>
              <a:ext cx="288033" cy="1152209"/>
            </a:xfrm>
            <a:prstGeom prst="rect">
              <a:avLst/>
            </a:prstGeom>
            <a:solidFill>
              <a:srgbClr val="D6DFF0"/>
            </a:solidFill>
            <a:ln>
              <a:solidFill>
                <a:schemeClr val="tx1"/>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kumimoji="1" lang="ja-JP" altLang="en-US" sz="1200" b="1" dirty="0"/>
                <a:t>部署①</a:t>
              </a:r>
            </a:p>
          </p:txBody>
        </p:sp>
      </p:grpSp>
      <p:grpSp>
        <p:nvGrpSpPr>
          <p:cNvPr id="77" name="グループ化 76">
            <a:extLst>
              <a:ext uri="{FF2B5EF4-FFF2-40B4-BE49-F238E27FC236}">
                <a16:creationId xmlns:a16="http://schemas.microsoft.com/office/drawing/2014/main" id="{6D219E0C-397F-5AAC-FEB7-951DF782B499}"/>
              </a:ext>
            </a:extLst>
          </p:cNvPr>
          <p:cNvGrpSpPr/>
          <p:nvPr/>
        </p:nvGrpSpPr>
        <p:grpSpPr>
          <a:xfrm>
            <a:off x="3224807" y="5372687"/>
            <a:ext cx="6481167" cy="1152209"/>
            <a:chOff x="3224807" y="4362317"/>
            <a:chExt cx="6481167" cy="1152209"/>
          </a:xfrm>
        </p:grpSpPr>
        <p:sp>
          <p:nvSpPr>
            <p:cNvPr id="78" name="正方形/長方形 77">
              <a:extLst>
                <a:ext uri="{FF2B5EF4-FFF2-40B4-BE49-F238E27FC236}">
                  <a16:creationId xmlns:a16="http://schemas.microsoft.com/office/drawing/2014/main" id="{147E97CC-2DF8-2A47-1E97-F143B0F4E030}"/>
                </a:ext>
              </a:extLst>
            </p:cNvPr>
            <p:cNvSpPr/>
            <p:nvPr/>
          </p:nvSpPr>
          <p:spPr>
            <a:xfrm>
              <a:off x="3512840" y="4794526"/>
              <a:ext cx="6193134" cy="720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79" name="正方形/長方形 78">
              <a:extLst>
                <a:ext uri="{FF2B5EF4-FFF2-40B4-BE49-F238E27FC236}">
                  <a16:creationId xmlns:a16="http://schemas.microsoft.com/office/drawing/2014/main" id="{652213CC-1224-83EC-29D8-F0471528DAB5}"/>
                </a:ext>
              </a:extLst>
            </p:cNvPr>
            <p:cNvSpPr/>
            <p:nvPr/>
          </p:nvSpPr>
          <p:spPr>
            <a:xfrm>
              <a:off x="4879053" y="4362317"/>
              <a:ext cx="4826921" cy="432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grpSp>
          <p:nvGrpSpPr>
            <p:cNvPr id="80" name="グループ化 79">
              <a:extLst>
                <a:ext uri="{FF2B5EF4-FFF2-40B4-BE49-F238E27FC236}">
                  <a16:creationId xmlns:a16="http://schemas.microsoft.com/office/drawing/2014/main" id="{3F9C8CD1-9C92-9EDC-BD2E-6DC662DECB41}"/>
                </a:ext>
              </a:extLst>
            </p:cNvPr>
            <p:cNvGrpSpPr/>
            <p:nvPr/>
          </p:nvGrpSpPr>
          <p:grpSpPr>
            <a:xfrm>
              <a:off x="3512840" y="4362317"/>
              <a:ext cx="1368716" cy="1152209"/>
              <a:chOff x="3225372" y="4362317"/>
              <a:chExt cx="1656184" cy="1152209"/>
            </a:xfrm>
          </p:grpSpPr>
          <p:sp>
            <p:nvSpPr>
              <p:cNvPr id="82" name="正方形/長方形 81">
                <a:extLst>
                  <a:ext uri="{FF2B5EF4-FFF2-40B4-BE49-F238E27FC236}">
                    <a16:creationId xmlns:a16="http://schemas.microsoft.com/office/drawing/2014/main" id="{E7EA927A-EFB7-36B8-D89E-E6A29F77BFDE}"/>
                  </a:ext>
                </a:extLst>
              </p:cNvPr>
              <p:cNvSpPr/>
              <p:nvPr/>
            </p:nvSpPr>
            <p:spPr>
              <a:xfrm>
                <a:off x="3225372" y="4362317"/>
                <a:ext cx="1656184" cy="43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部署名</a:t>
                </a:r>
                <a:endParaRPr lang="en-US" altLang="ja-JP" sz="1100" b="1" dirty="0"/>
              </a:p>
              <a:p>
                <a:pPr algn="ctr"/>
                <a:r>
                  <a:rPr kumimoji="1" lang="ja-JP" altLang="en-US" sz="800" dirty="0"/>
                  <a:t>（関係部署がある場合のみ記入）</a:t>
                </a:r>
              </a:p>
            </p:txBody>
          </p:sp>
          <p:sp>
            <p:nvSpPr>
              <p:cNvPr id="83" name="正方形/長方形 82">
                <a:extLst>
                  <a:ext uri="{FF2B5EF4-FFF2-40B4-BE49-F238E27FC236}">
                    <a16:creationId xmlns:a16="http://schemas.microsoft.com/office/drawing/2014/main" id="{6250C206-8708-32B4-FEAE-5DB6751CFAD9}"/>
                  </a:ext>
                </a:extLst>
              </p:cNvPr>
              <p:cNvSpPr/>
              <p:nvPr/>
            </p:nvSpPr>
            <p:spPr>
              <a:xfrm>
                <a:off x="3225372" y="4794526"/>
                <a:ext cx="1656184" cy="720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取組内容</a:t>
                </a:r>
                <a:endParaRPr lang="en-US" altLang="ja-JP" sz="1100" b="1" dirty="0"/>
              </a:p>
              <a:p>
                <a:pPr algn="ctr"/>
                <a:r>
                  <a:rPr kumimoji="1" lang="ja-JP" altLang="en-US" sz="800" dirty="0"/>
                  <a:t>（関係部署がある場合のみ記入）</a:t>
                </a:r>
              </a:p>
            </p:txBody>
          </p:sp>
        </p:grpSp>
        <p:sp>
          <p:nvSpPr>
            <p:cNvPr id="81" name="正方形/長方形 80">
              <a:extLst>
                <a:ext uri="{FF2B5EF4-FFF2-40B4-BE49-F238E27FC236}">
                  <a16:creationId xmlns:a16="http://schemas.microsoft.com/office/drawing/2014/main" id="{063838A7-3F01-F0C1-1FC7-B49A8AB2FE64}"/>
                </a:ext>
              </a:extLst>
            </p:cNvPr>
            <p:cNvSpPr/>
            <p:nvPr/>
          </p:nvSpPr>
          <p:spPr>
            <a:xfrm>
              <a:off x="3224807" y="4362317"/>
              <a:ext cx="288033" cy="1152209"/>
            </a:xfrm>
            <a:prstGeom prst="rect">
              <a:avLst/>
            </a:prstGeom>
            <a:solidFill>
              <a:srgbClr val="D6DFF0"/>
            </a:solidFill>
            <a:ln>
              <a:solidFill>
                <a:schemeClr val="tx1"/>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kumimoji="1" lang="ja-JP" altLang="en-US" sz="1200" b="1" dirty="0"/>
                <a:t>部署②</a:t>
              </a:r>
            </a:p>
          </p:txBody>
        </p:sp>
      </p:grpSp>
    </p:spTree>
    <p:extLst>
      <p:ext uri="{BB962C8B-B14F-4D97-AF65-F5344CB8AC3E}">
        <p14:creationId xmlns:p14="http://schemas.microsoft.com/office/powerpoint/2010/main" val="392089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extLst>
              <p:ext uri="{D42A27DB-BD31-4B8C-83A1-F6EECF244321}">
                <p14:modId xmlns:p14="http://schemas.microsoft.com/office/powerpoint/2010/main" val="3410813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53" imgH="353" progId="TCLayout.ActiveDocument.1">
                  <p:embed/>
                </p:oleObj>
              </mc:Choice>
              <mc:Fallback>
                <p:oleObj name="think-cell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5946212"/>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抱えている</a:t>
            </a:r>
            <a:endParaRPr lang="en-US" altLang="ja-JP" sz="1200" b="1" dirty="0">
              <a:solidFill>
                <a:schemeClr val="bg1"/>
              </a:solidFill>
            </a:endParaRPr>
          </a:p>
          <a:p>
            <a:pPr algn="ctr"/>
            <a:r>
              <a:rPr kumimoji="1" lang="ja-JP" altLang="en-US" sz="1200" b="1" dirty="0">
                <a:solidFill>
                  <a:schemeClr val="bg1"/>
                </a:solidFill>
              </a:rPr>
              <a:t>課題</a:t>
            </a: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504815"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③　貴団体の課題</a:t>
            </a:r>
          </a:p>
        </p:txBody>
      </p:sp>
      <p:sp>
        <p:nvSpPr>
          <p:cNvPr id="2" name="正方形/長方形 1">
            <a:extLst>
              <a:ext uri="{FF2B5EF4-FFF2-40B4-BE49-F238E27FC236}">
                <a16:creationId xmlns:a16="http://schemas.microsoft.com/office/drawing/2014/main" id="{029209AA-A017-C234-4DC3-9B9A525A66CD}"/>
              </a:ext>
            </a:extLst>
          </p:cNvPr>
          <p:cNvSpPr/>
          <p:nvPr/>
        </p:nvSpPr>
        <p:spPr>
          <a:xfrm>
            <a:off x="1424160" y="589360"/>
            <a:ext cx="8280680" cy="515975"/>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今回の事業提案に至った貴団体が抱える課題を、以下の「スポーツ団体の主な課題」から上位</a:t>
            </a:r>
            <a:r>
              <a:rPr lang="en-US" altLang="ja-JP" sz="1100" dirty="0"/>
              <a:t>3</a:t>
            </a:r>
            <a:r>
              <a:rPr lang="ja-JP" altLang="en-US" sz="1100" dirty="0"/>
              <a:t>つを選択し、それぞれ具体的に記載してください。</a:t>
            </a:r>
            <a:endParaRPr lang="en-US" altLang="ja-JP" sz="1100" dirty="0"/>
          </a:p>
          <a:p>
            <a:r>
              <a:rPr lang="en-US" altLang="ja-JP" sz="1100" dirty="0"/>
              <a:t>※</a:t>
            </a:r>
            <a:r>
              <a:rPr lang="ja-JP" altLang="en-US" sz="1100" dirty="0"/>
              <a:t>課題が</a:t>
            </a:r>
            <a:r>
              <a:rPr lang="en-US" altLang="ja-JP" sz="1100" dirty="0"/>
              <a:t>2</a:t>
            </a:r>
            <a:r>
              <a:rPr lang="ja-JP" altLang="en-US" sz="1100" dirty="0"/>
              <a:t>つ以下の場合は、残りの枠を空欄のまま提出ください。</a:t>
            </a:r>
            <a:endParaRPr lang="en-US" altLang="ja-JP" sz="1100" dirty="0"/>
          </a:p>
        </p:txBody>
      </p:sp>
      <p:sp>
        <p:nvSpPr>
          <p:cNvPr id="9" name="正方形/長方形 8">
            <a:extLst>
              <a:ext uri="{FF2B5EF4-FFF2-40B4-BE49-F238E27FC236}">
                <a16:creationId xmlns:a16="http://schemas.microsoft.com/office/drawing/2014/main" id="{7E9FC1C4-216B-0DBC-E8AF-FC4F210E67BB}"/>
              </a:ext>
            </a:extLst>
          </p:cNvPr>
          <p:cNvSpPr/>
          <p:nvPr/>
        </p:nvSpPr>
        <p:spPr>
          <a:xfrm>
            <a:off x="1424161" y="1105335"/>
            <a:ext cx="2088679" cy="307441"/>
          </a:xfrm>
          <a:prstGeom prst="rect">
            <a:avLst/>
          </a:prstGeom>
          <a:solidFill>
            <a:schemeClr val="accent2">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solidFill>
                  <a:schemeClr val="bg1"/>
                </a:solidFill>
              </a:rPr>
              <a:t>スポーツ団体の主な</a:t>
            </a:r>
            <a:r>
              <a:rPr kumimoji="1" lang="ja-JP" altLang="en-US" sz="1100" b="1" dirty="0">
                <a:solidFill>
                  <a:schemeClr val="bg1"/>
                </a:solidFill>
              </a:rPr>
              <a:t>課題</a:t>
            </a:r>
          </a:p>
        </p:txBody>
      </p:sp>
      <p:sp>
        <p:nvSpPr>
          <p:cNvPr id="21" name="正方形/長方形 20">
            <a:extLst>
              <a:ext uri="{FF2B5EF4-FFF2-40B4-BE49-F238E27FC236}">
                <a16:creationId xmlns:a16="http://schemas.microsoft.com/office/drawing/2014/main" id="{5F399C8F-5806-FC27-57DF-83A89255EB0E}"/>
              </a:ext>
            </a:extLst>
          </p:cNvPr>
          <p:cNvSpPr/>
          <p:nvPr/>
        </p:nvSpPr>
        <p:spPr>
          <a:xfrm>
            <a:off x="1424161" y="3220846"/>
            <a:ext cx="792535" cy="11052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第一位</a:t>
            </a:r>
            <a:endParaRPr kumimoji="1" lang="ja-JP" altLang="en-US" sz="1200" b="1" dirty="0"/>
          </a:p>
        </p:txBody>
      </p:sp>
      <p:sp>
        <p:nvSpPr>
          <p:cNvPr id="22" name="正方形/長方形 21">
            <a:extLst>
              <a:ext uri="{FF2B5EF4-FFF2-40B4-BE49-F238E27FC236}">
                <a16:creationId xmlns:a16="http://schemas.microsoft.com/office/drawing/2014/main" id="{F5A29107-BCC7-FAA7-1370-239DCCD96FB9}"/>
              </a:ext>
            </a:extLst>
          </p:cNvPr>
          <p:cNvSpPr/>
          <p:nvPr/>
        </p:nvSpPr>
        <p:spPr>
          <a:xfrm>
            <a:off x="2216696" y="3220847"/>
            <a:ext cx="7488000" cy="11052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5" name="正方形/長方形 4">
            <a:extLst>
              <a:ext uri="{FF2B5EF4-FFF2-40B4-BE49-F238E27FC236}">
                <a16:creationId xmlns:a16="http://schemas.microsoft.com/office/drawing/2014/main" id="{6F12C09E-7130-B73B-EA5B-A877815EE46F}"/>
              </a:ext>
            </a:extLst>
          </p:cNvPr>
          <p:cNvSpPr/>
          <p:nvPr/>
        </p:nvSpPr>
        <p:spPr>
          <a:xfrm>
            <a:off x="1424161" y="1412776"/>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①</a:t>
            </a:r>
          </a:p>
        </p:txBody>
      </p:sp>
      <p:sp>
        <p:nvSpPr>
          <p:cNvPr id="6" name="正方形/長方形 5">
            <a:extLst>
              <a:ext uri="{FF2B5EF4-FFF2-40B4-BE49-F238E27FC236}">
                <a16:creationId xmlns:a16="http://schemas.microsoft.com/office/drawing/2014/main" id="{0140B7FD-B3B0-46A6-9A8F-74EC7A48B7C4}"/>
              </a:ext>
            </a:extLst>
          </p:cNvPr>
          <p:cNvSpPr/>
          <p:nvPr/>
        </p:nvSpPr>
        <p:spPr>
          <a:xfrm>
            <a:off x="1856656" y="1412776"/>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dirty="0"/>
              <a:t>デジタル</a:t>
            </a:r>
            <a:r>
              <a:rPr lang="ja-JP" altLang="en-US" sz="1200" dirty="0"/>
              <a:t>化を担う人材の不足</a:t>
            </a:r>
            <a:endParaRPr lang="en-US" altLang="ja-JP" sz="1200" dirty="0"/>
          </a:p>
        </p:txBody>
      </p:sp>
      <p:sp>
        <p:nvSpPr>
          <p:cNvPr id="11" name="正方形/長方形 10">
            <a:extLst>
              <a:ext uri="{FF2B5EF4-FFF2-40B4-BE49-F238E27FC236}">
                <a16:creationId xmlns:a16="http://schemas.microsoft.com/office/drawing/2014/main" id="{551AB882-C217-0557-F076-7006639634EA}"/>
              </a:ext>
            </a:extLst>
          </p:cNvPr>
          <p:cNvSpPr/>
          <p:nvPr/>
        </p:nvSpPr>
        <p:spPr>
          <a:xfrm>
            <a:off x="1424161" y="1712902"/>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②</a:t>
            </a:r>
            <a:endParaRPr kumimoji="1" lang="ja-JP" altLang="en-US" sz="1100" b="1" dirty="0"/>
          </a:p>
        </p:txBody>
      </p:sp>
      <p:sp>
        <p:nvSpPr>
          <p:cNvPr id="12" name="正方形/長方形 11">
            <a:extLst>
              <a:ext uri="{FF2B5EF4-FFF2-40B4-BE49-F238E27FC236}">
                <a16:creationId xmlns:a16="http://schemas.microsoft.com/office/drawing/2014/main" id="{939A715F-6A7F-113C-4CA9-BC143EC8A287}"/>
              </a:ext>
            </a:extLst>
          </p:cNvPr>
          <p:cNvSpPr/>
          <p:nvPr/>
        </p:nvSpPr>
        <p:spPr>
          <a:xfrm>
            <a:off x="1856656" y="1712902"/>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旧来の企業文化と風土</a:t>
            </a:r>
            <a:endParaRPr lang="en-US" altLang="ja-JP" sz="1200" dirty="0"/>
          </a:p>
        </p:txBody>
      </p:sp>
      <p:sp>
        <p:nvSpPr>
          <p:cNvPr id="17" name="正方形/長方形 16">
            <a:extLst>
              <a:ext uri="{FF2B5EF4-FFF2-40B4-BE49-F238E27FC236}">
                <a16:creationId xmlns:a16="http://schemas.microsoft.com/office/drawing/2014/main" id="{D402721E-F76B-6D36-FB05-9A12AEC8567E}"/>
              </a:ext>
            </a:extLst>
          </p:cNvPr>
          <p:cNvSpPr/>
          <p:nvPr/>
        </p:nvSpPr>
        <p:spPr>
          <a:xfrm>
            <a:off x="1424161" y="2013028"/>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③</a:t>
            </a:r>
          </a:p>
        </p:txBody>
      </p:sp>
      <p:sp>
        <p:nvSpPr>
          <p:cNvPr id="18" name="正方形/長方形 17">
            <a:extLst>
              <a:ext uri="{FF2B5EF4-FFF2-40B4-BE49-F238E27FC236}">
                <a16:creationId xmlns:a16="http://schemas.microsoft.com/office/drawing/2014/main" id="{F3233305-9BCF-B2C7-7115-49FFA6ACFBE2}"/>
              </a:ext>
            </a:extLst>
          </p:cNvPr>
          <p:cNvSpPr/>
          <p:nvPr/>
        </p:nvSpPr>
        <p:spPr>
          <a:xfrm>
            <a:off x="1856656" y="2013028"/>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デジタル戦略の欠如</a:t>
            </a:r>
            <a:endParaRPr lang="en-US" altLang="ja-JP" sz="1200" dirty="0"/>
          </a:p>
        </p:txBody>
      </p:sp>
      <p:sp>
        <p:nvSpPr>
          <p:cNvPr id="23" name="正方形/長方形 22">
            <a:extLst>
              <a:ext uri="{FF2B5EF4-FFF2-40B4-BE49-F238E27FC236}">
                <a16:creationId xmlns:a16="http://schemas.microsoft.com/office/drawing/2014/main" id="{47F0B12F-1218-FFF3-C98E-0E8743D3840D}"/>
              </a:ext>
            </a:extLst>
          </p:cNvPr>
          <p:cNvSpPr/>
          <p:nvPr/>
        </p:nvSpPr>
        <p:spPr>
          <a:xfrm>
            <a:off x="1424161" y="2313154"/>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④</a:t>
            </a:r>
          </a:p>
        </p:txBody>
      </p:sp>
      <p:sp>
        <p:nvSpPr>
          <p:cNvPr id="24" name="正方形/長方形 23">
            <a:extLst>
              <a:ext uri="{FF2B5EF4-FFF2-40B4-BE49-F238E27FC236}">
                <a16:creationId xmlns:a16="http://schemas.microsoft.com/office/drawing/2014/main" id="{567A44B5-414A-F328-947B-477730313BB5}"/>
              </a:ext>
            </a:extLst>
          </p:cNvPr>
          <p:cNvSpPr/>
          <p:nvPr/>
        </p:nvSpPr>
        <p:spPr>
          <a:xfrm>
            <a:off x="1856656" y="2313154"/>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組織構造上の問題</a:t>
            </a: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（部門の縦割り、権限の不明瞭さなど）</a:t>
            </a: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　</a:t>
            </a:r>
            <a:endParaRPr lang="en-US" altLang="ja-JP" sz="1000" dirty="0"/>
          </a:p>
        </p:txBody>
      </p:sp>
      <p:sp>
        <p:nvSpPr>
          <p:cNvPr id="27" name="正方形/長方形 26">
            <a:extLst>
              <a:ext uri="{FF2B5EF4-FFF2-40B4-BE49-F238E27FC236}">
                <a16:creationId xmlns:a16="http://schemas.microsoft.com/office/drawing/2014/main" id="{950C061F-5343-DF8B-80A8-52848E6B7892}"/>
              </a:ext>
            </a:extLst>
          </p:cNvPr>
          <p:cNvSpPr/>
          <p:nvPr/>
        </p:nvSpPr>
        <p:spPr>
          <a:xfrm>
            <a:off x="1424161" y="2613280"/>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⑤</a:t>
            </a:r>
          </a:p>
        </p:txBody>
      </p:sp>
      <p:sp>
        <p:nvSpPr>
          <p:cNvPr id="31" name="正方形/長方形 30">
            <a:extLst>
              <a:ext uri="{FF2B5EF4-FFF2-40B4-BE49-F238E27FC236}">
                <a16:creationId xmlns:a16="http://schemas.microsoft.com/office/drawing/2014/main" id="{FC6AB2C2-ED71-0CA1-6A65-DEBDC7DDEAEE}"/>
              </a:ext>
            </a:extLst>
          </p:cNvPr>
          <p:cNvSpPr/>
          <p:nvPr/>
        </p:nvSpPr>
        <p:spPr>
          <a:xfrm>
            <a:off x="1856656" y="2613280"/>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事業部門の主体性の欠如</a:t>
            </a:r>
            <a:endParaRPr lang="en-US" altLang="ja-JP" sz="1200" dirty="0"/>
          </a:p>
        </p:txBody>
      </p:sp>
      <p:sp>
        <p:nvSpPr>
          <p:cNvPr id="37" name="正方形/長方形 36">
            <a:extLst>
              <a:ext uri="{FF2B5EF4-FFF2-40B4-BE49-F238E27FC236}">
                <a16:creationId xmlns:a16="http://schemas.microsoft.com/office/drawing/2014/main" id="{FD134B87-5BF2-C58F-3EF4-7C9749C52F15}"/>
              </a:ext>
            </a:extLst>
          </p:cNvPr>
          <p:cNvSpPr/>
          <p:nvPr/>
        </p:nvSpPr>
        <p:spPr>
          <a:xfrm>
            <a:off x="1424161" y="2913406"/>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⑥</a:t>
            </a:r>
          </a:p>
        </p:txBody>
      </p:sp>
      <p:sp>
        <p:nvSpPr>
          <p:cNvPr id="42" name="正方形/長方形 41">
            <a:extLst>
              <a:ext uri="{FF2B5EF4-FFF2-40B4-BE49-F238E27FC236}">
                <a16:creationId xmlns:a16="http://schemas.microsoft.com/office/drawing/2014/main" id="{427AEC9E-6BCB-B586-9201-64147B5C7462}"/>
              </a:ext>
            </a:extLst>
          </p:cNvPr>
          <p:cNvSpPr/>
          <p:nvPr/>
        </p:nvSpPr>
        <p:spPr>
          <a:xfrm>
            <a:off x="1856656" y="2913406"/>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デジタル化投資の判断基準や執行ルールの未整備</a:t>
            </a:r>
            <a:endParaRPr lang="en-US" altLang="ja-JP" sz="1200" dirty="0"/>
          </a:p>
        </p:txBody>
      </p:sp>
      <p:sp>
        <p:nvSpPr>
          <p:cNvPr id="7" name="正方形/長方形 6">
            <a:extLst>
              <a:ext uri="{FF2B5EF4-FFF2-40B4-BE49-F238E27FC236}">
                <a16:creationId xmlns:a16="http://schemas.microsoft.com/office/drawing/2014/main" id="{568B7A79-C626-1BE7-2660-6F2FB0C183FC}"/>
              </a:ext>
            </a:extLst>
          </p:cNvPr>
          <p:cNvSpPr/>
          <p:nvPr/>
        </p:nvSpPr>
        <p:spPr>
          <a:xfrm>
            <a:off x="5564345" y="1412776"/>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⑦</a:t>
            </a:r>
          </a:p>
        </p:txBody>
      </p:sp>
      <p:sp>
        <p:nvSpPr>
          <p:cNvPr id="10" name="正方形/長方形 9">
            <a:extLst>
              <a:ext uri="{FF2B5EF4-FFF2-40B4-BE49-F238E27FC236}">
                <a16:creationId xmlns:a16="http://schemas.microsoft.com/office/drawing/2014/main" id="{B5E8A67C-04A9-58D0-82B3-32B7070B3398}"/>
              </a:ext>
            </a:extLst>
          </p:cNvPr>
          <p:cNvSpPr/>
          <p:nvPr/>
        </p:nvSpPr>
        <p:spPr>
          <a:xfrm>
            <a:off x="5996840" y="1412776"/>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デジタル化予算の不足</a:t>
            </a:r>
            <a:endParaRPr lang="en-US" altLang="ja-JP" sz="1200" dirty="0"/>
          </a:p>
        </p:txBody>
      </p:sp>
      <p:sp>
        <p:nvSpPr>
          <p:cNvPr id="13" name="正方形/長方形 12">
            <a:extLst>
              <a:ext uri="{FF2B5EF4-FFF2-40B4-BE49-F238E27FC236}">
                <a16:creationId xmlns:a16="http://schemas.microsoft.com/office/drawing/2014/main" id="{7245B78E-CDAC-5A89-2581-448D242908D0}"/>
              </a:ext>
            </a:extLst>
          </p:cNvPr>
          <p:cNvSpPr/>
          <p:nvPr/>
        </p:nvSpPr>
        <p:spPr>
          <a:xfrm>
            <a:off x="5564345" y="1712902"/>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⑧</a:t>
            </a:r>
          </a:p>
        </p:txBody>
      </p:sp>
      <p:sp>
        <p:nvSpPr>
          <p:cNvPr id="15" name="正方形/長方形 14">
            <a:extLst>
              <a:ext uri="{FF2B5EF4-FFF2-40B4-BE49-F238E27FC236}">
                <a16:creationId xmlns:a16="http://schemas.microsoft.com/office/drawing/2014/main" id="{E1DE8ABD-85DC-876E-6B58-B7F6D5407ADB}"/>
              </a:ext>
            </a:extLst>
          </p:cNvPr>
          <p:cNvSpPr/>
          <p:nvPr/>
        </p:nvSpPr>
        <p:spPr>
          <a:xfrm>
            <a:off x="5996840" y="1712902"/>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活用できるデータの質的・量的な不足</a:t>
            </a:r>
            <a:endParaRPr lang="en-US" altLang="ja-JP" sz="1200" dirty="0"/>
          </a:p>
        </p:txBody>
      </p:sp>
      <p:sp>
        <p:nvSpPr>
          <p:cNvPr id="19" name="正方形/長方形 18">
            <a:extLst>
              <a:ext uri="{FF2B5EF4-FFF2-40B4-BE49-F238E27FC236}">
                <a16:creationId xmlns:a16="http://schemas.microsoft.com/office/drawing/2014/main" id="{F8572DBA-4A43-AA2C-3DC6-A36FD37BF6EA}"/>
              </a:ext>
            </a:extLst>
          </p:cNvPr>
          <p:cNvSpPr/>
          <p:nvPr/>
        </p:nvSpPr>
        <p:spPr>
          <a:xfrm>
            <a:off x="5564345" y="2013028"/>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⑨</a:t>
            </a:r>
          </a:p>
        </p:txBody>
      </p:sp>
      <p:sp>
        <p:nvSpPr>
          <p:cNvPr id="20" name="正方形/長方形 19">
            <a:extLst>
              <a:ext uri="{FF2B5EF4-FFF2-40B4-BE49-F238E27FC236}">
                <a16:creationId xmlns:a16="http://schemas.microsoft.com/office/drawing/2014/main" id="{6B19328E-6F12-0090-CFC6-21E7A12600A7}"/>
              </a:ext>
            </a:extLst>
          </p:cNvPr>
          <p:cNvSpPr/>
          <p:nvPr/>
        </p:nvSpPr>
        <p:spPr>
          <a:xfrm>
            <a:off x="5996840" y="2013028"/>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経営トップのコミットメント、リーダーシップの欠如</a:t>
            </a:r>
            <a:endParaRPr lang="en-US" altLang="ja-JP" sz="1200" dirty="0"/>
          </a:p>
        </p:txBody>
      </p:sp>
      <p:sp>
        <p:nvSpPr>
          <p:cNvPr id="25" name="正方形/長方形 24">
            <a:extLst>
              <a:ext uri="{FF2B5EF4-FFF2-40B4-BE49-F238E27FC236}">
                <a16:creationId xmlns:a16="http://schemas.microsoft.com/office/drawing/2014/main" id="{4E4EB01B-3528-41D1-5586-E8A4B1DFA565}"/>
              </a:ext>
            </a:extLst>
          </p:cNvPr>
          <p:cNvSpPr/>
          <p:nvPr/>
        </p:nvSpPr>
        <p:spPr>
          <a:xfrm>
            <a:off x="5564345" y="2313154"/>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⑩</a:t>
            </a:r>
          </a:p>
        </p:txBody>
      </p:sp>
      <p:sp>
        <p:nvSpPr>
          <p:cNvPr id="26" name="正方形/長方形 25">
            <a:extLst>
              <a:ext uri="{FF2B5EF4-FFF2-40B4-BE49-F238E27FC236}">
                <a16:creationId xmlns:a16="http://schemas.microsoft.com/office/drawing/2014/main" id="{0D87DC95-398D-06D3-1DA3-43B083FBFDE2}"/>
              </a:ext>
            </a:extLst>
          </p:cNvPr>
          <p:cNvSpPr/>
          <p:nvPr/>
        </p:nvSpPr>
        <p:spPr>
          <a:xfrm>
            <a:off x="5996840" y="2313154"/>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デジタル化に適したパートナー企業の不足</a:t>
            </a:r>
            <a:endParaRPr lang="en-US" altLang="ja-JP" sz="1200" dirty="0"/>
          </a:p>
        </p:txBody>
      </p:sp>
      <p:sp>
        <p:nvSpPr>
          <p:cNvPr id="32" name="正方形/長方形 31">
            <a:extLst>
              <a:ext uri="{FF2B5EF4-FFF2-40B4-BE49-F238E27FC236}">
                <a16:creationId xmlns:a16="http://schemas.microsoft.com/office/drawing/2014/main" id="{91BAB6A8-B387-A211-5BEE-FC8FFA34D896}"/>
              </a:ext>
            </a:extLst>
          </p:cNvPr>
          <p:cNvSpPr/>
          <p:nvPr/>
        </p:nvSpPr>
        <p:spPr>
          <a:xfrm>
            <a:off x="5564345" y="2613280"/>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⑪</a:t>
            </a:r>
          </a:p>
        </p:txBody>
      </p:sp>
      <p:sp>
        <p:nvSpPr>
          <p:cNvPr id="36" name="正方形/長方形 35">
            <a:extLst>
              <a:ext uri="{FF2B5EF4-FFF2-40B4-BE49-F238E27FC236}">
                <a16:creationId xmlns:a16="http://schemas.microsoft.com/office/drawing/2014/main" id="{537460B5-4734-F2E4-8F89-0E79127ECE90}"/>
              </a:ext>
            </a:extLst>
          </p:cNvPr>
          <p:cNvSpPr/>
          <p:nvPr/>
        </p:nvSpPr>
        <p:spPr>
          <a:xfrm>
            <a:off x="5996840" y="2613280"/>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社内外の規制・ルールによる制約</a:t>
            </a:r>
            <a:endParaRPr lang="en-US" altLang="ja-JP" sz="1200" dirty="0"/>
          </a:p>
        </p:txBody>
      </p:sp>
      <p:sp>
        <p:nvSpPr>
          <p:cNvPr id="43" name="正方形/長方形 42">
            <a:extLst>
              <a:ext uri="{FF2B5EF4-FFF2-40B4-BE49-F238E27FC236}">
                <a16:creationId xmlns:a16="http://schemas.microsoft.com/office/drawing/2014/main" id="{0EB6EC6F-502B-6CE7-0F9C-8AA0CE5CC6C5}"/>
              </a:ext>
            </a:extLst>
          </p:cNvPr>
          <p:cNvSpPr/>
          <p:nvPr/>
        </p:nvSpPr>
        <p:spPr>
          <a:xfrm>
            <a:off x="5564345" y="2913406"/>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⑫</a:t>
            </a:r>
          </a:p>
        </p:txBody>
      </p:sp>
      <p:sp>
        <p:nvSpPr>
          <p:cNvPr id="44" name="正方形/長方形 43">
            <a:extLst>
              <a:ext uri="{FF2B5EF4-FFF2-40B4-BE49-F238E27FC236}">
                <a16:creationId xmlns:a16="http://schemas.microsoft.com/office/drawing/2014/main" id="{1DF2B252-1B58-C87C-F401-EBFA1F99CFF9}"/>
              </a:ext>
            </a:extLst>
          </p:cNvPr>
          <p:cNvSpPr/>
          <p:nvPr/>
        </p:nvSpPr>
        <p:spPr>
          <a:xfrm>
            <a:off x="5996840" y="2913406"/>
            <a:ext cx="37080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サーバやネットワークなどの基盤の欠如</a:t>
            </a:r>
            <a:endParaRPr lang="en-US" altLang="ja-JP" sz="1200" dirty="0"/>
          </a:p>
        </p:txBody>
      </p:sp>
      <p:sp>
        <p:nvSpPr>
          <p:cNvPr id="45" name="正方形/長方形 44">
            <a:extLst>
              <a:ext uri="{FF2B5EF4-FFF2-40B4-BE49-F238E27FC236}">
                <a16:creationId xmlns:a16="http://schemas.microsoft.com/office/drawing/2014/main" id="{13419978-D374-CB05-DC3C-C3D34D3CC50F}"/>
              </a:ext>
            </a:extLst>
          </p:cNvPr>
          <p:cNvSpPr/>
          <p:nvPr/>
        </p:nvSpPr>
        <p:spPr>
          <a:xfrm>
            <a:off x="3512840" y="1105335"/>
            <a:ext cx="6192000"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100" dirty="0"/>
              <a:t>※</a:t>
            </a:r>
            <a:r>
              <a:rPr kumimoji="1" lang="ja-JP" altLang="en-US" sz="1100" dirty="0"/>
              <a:t>①～⑫に当てはまらない課題を挙げる場合は、選択肢欄に「その他」と記載ください。</a:t>
            </a:r>
          </a:p>
        </p:txBody>
      </p:sp>
      <p:sp>
        <p:nvSpPr>
          <p:cNvPr id="46" name="正方形/長方形 45">
            <a:extLst>
              <a:ext uri="{FF2B5EF4-FFF2-40B4-BE49-F238E27FC236}">
                <a16:creationId xmlns:a16="http://schemas.microsoft.com/office/drawing/2014/main" id="{EB22C2C5-4428-5552-83D7-864D80A2CE63}"/>
              </a:ext>
            </a:extLst>
          </p:cNvPr>
          <p:cNvSpPr/>
          <p:nvPr/>
        </p:nvSpPr>
        <p:spPr>
          <a:xfrm>
            <a:off x="1424161" y="4325607"/>
            <a:ext cx="792535" cy="11052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第二位</a:t>
            </a:r>
          </a:p>
        </p:txBody>
      </p:sp>
      <p:sp>
        <p:nvSpPr>
          <p:cNvPr id="47" name="正方形/長方形 46">
            <a:extLst>
              <a:ext uri="{FF2B5EF4-FFF2-40B4-BE49-F238E27FC236}">
                <a16:creationId xmlns:a16="http://schemas.microsoft.com/office/drawing/2014/main" id="{A01A9B9C-9217-05D5-42CB-35D912D66D74}"/>
              </a:ext>
            </a:extLst>
          </p:cNvPr>
          <p:cNvSpPr/>
          <p:nvPr/>
        </p:nvSpPr>
        <p:spPr>
          <a:xfrm>
            <a:off x="2216696" y="4325608"/>
            <a:ext cx="7488000" cy="11052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48" name="正方形/長方形 47">
            <a:extLst>
              <a:ext uri="{FF2B5EF4-FFF2-40B4-BE49-F238E27FC236}">
                <a16:creationId xmlns:a16="http://schemas.microsoft.com/office/drawing/2014/main" id="{24C09E69-44C7-B23F-DC66-857A67D9F28D}"/>
              </a:ext>
            </a:extLst>
          </p:cNvPr>
          <p:cNvSpPr/>
          <p:nvPr/>
        </p:nvSpPr>
        <p:spPr>
          <a:xfrm>
            <a:off x="1424161" y="5430368"/>
            <a:ext cx="792535" cy="11052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第三位</a:t>
            </a:r>
          </a:p>
        </p:txBody>
      </p:sp>
      <p:sp>
        <p:nvSpPr>
          <p:cNvPr id="49" name="正方形/長方形 48">
            <a:extLst>
              <a:ext uri="{FF2B5EF4-FFF2-40B4-BE49-F238E27FC236}">
                <a16:creationId xmlns:a16="http://schemas.microsoft.com/office/drawing/2014/main" id="{3BEA6481-CF72-1C13-CAA1-CEC3381A6068}"/>
              </a:ext>
            </a:extLst>
          </p:cNvPr>
          <p:cNvSpPr/>
          <p:nvPr/>
        </p:nvSpPr>
        <p:spPr>
          <a:xfrm>
            <a:off x="2216696" y="5430369"/>
            <a:ext cx="7488000" cy="11052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50" name="正方形/長方形 49">
            <a:extLst>
              <a:ext uri="{FF2B5EF4-FFF2-40B4-BE49-F238E27FC236}">
                <a16:creationId xmlns:a16="http://schemas.microsoft.com/office/drawing/2014/main" id="{5A5CDEF1-BC50-E568-8DD3-2862AE9E2CE0}"/>
              </a:ext>
            </a:extLst>
          </p:cNvPr>
          <p:cNvSpPr/>
          <p:nvPr/>
        </p:nvSpPr>
        <p:spPr>
          <a:xfrm>
            <a:off x="2216133" y="3220846"/>
            <a:ext cx="1377349" cy="416308"/>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選択肢</a:t>
            </a:r>
            <a:br>
              <a:rPr kumimoji="1" lang="en-US" altLang="ja-JP" sz="1100" b="1" dirty="0"/>
            </a:br>
            <a:r>
              <a:rPr kumimoji="1" lang="ja-JP" altLang="en-US" sz="1100" b="1" dirty="0"/>
              <a:t>（番号 </a:t>
            </a:r>
            <a:r>
              <a:rPr kumimoji="1" lang="en-US" altLang="ja-JP" sz="1100" b="1" dirty="0"/>
              <a:t>or </a:t>
            </a:r>
            <a:r>
              <a:rPr kumimoji="1" lang="ja-JP" altLang="en-US" sz="1100" b="1" dirty="0"/>
              <a:t>その他）</a:t>
            </a:r>
          </a:p>
        </p:txBody>
      </p:sp>
      <p:sp>
        <p:nvSpPr>
          <p:cNvPr id="51" name="正方形/長方形 50">
            <a:extLst>
              <a:ext uri="{FF2B5EF4-FFF2-40B4-BE49-F238E27FC236}">
                <a16:creationId xmlns:a16="http://schemas.microsoft.com/office/drawing/2014/main" id="{EEED4287-DA07-919B-A348-54B8F45E5B5E}"/>
              </a:ext>
            </a:extLst>
          </p:cNvPr>
          <p:cNvSpPr/>
          <p:nvPr/>
        </p:nvSpPr>
        <p:spPr>
          <a:xfrm>
            <a:off x="3594045" y="3220846"/>
            <a:ext cx="1074123" cy="41630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sp>
        <p:nvSpPr>
          <p:cNvPr id="52" name="正方形/長方形 51">
            <a:extLst>
              <a:ext uri="{FF2B5EF4-FFF2-40B4-BE49-F238E27FC236}">
                <a16:creationId xmlns:a16="http://schemas.microsoft.com/office/drawing/2014/main" id="{00E3475B-F814-E248-2179-A0DC2228007B}"/>
              </a:ext>
            </a:extLst>
          </p:cNvPr>
          <p:cNvSpPr/>
          <p:nvPr/>
        </p:nvSpPr>
        <p:spPr>
          <a:xfrm>
            <a:off x="2216133" y="4326047"/>
            <a:ext cx="1377349" cy="416308"/>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選択肢</a:t>
            </a:r>
            <a:br>
              <a:rPr kumimoji="1" lang="en-US" altLang="ja-JP" sz="1100" b="1" dirty="0"/>
            </a:br>
            <a:r>
              <a:rPr kumimoji="1" lang="ja-JP" altLang="en-US" sz="1100" b="1" dirty="0"/>
              <a:t>（番号 </a:t>
            </a:r>
            <a:r>
              <a:rPr kumimoji="1" lang="en-US" altLang="ja-JP" sz="1100" b="1" dirty="0"/>
              <a:t>or </a:t>
            </a:r>
            <a:r>
              <a:rPr kumimoji="1" lang="ja-JP" altLang="en-US" sz="1100" b="1" dirty="0"/>
              <a:t>その他）</a:t>
            </a:r>
          </a:p>
        </p:txBody>
      </p:sp>
      <p:sp>
        <p:nvSpPr>
          <p:cNvPr id="53" name="正方形/長方形 52">
            <a:extLst>
              <a:ext uri="{FF2B5EF4-FFF2-40B4-BE49-F238E27FC236}">
                <a16:creationId xmlns:a16="http://schemas.microsoft.com/office/drawing/2014/main" id="{9509E16C-A7F5-91C4-CF93-9A8980EA853A}"/>
              </a:ext>
            </a:extLst>
          </p:cNvPr>
          <p:cNvSpPr/>
          <p:nvPr/>
        </p:nvSpPr>
        <p:spPr>
          <a:xfrm>
            <a:off x="3594045" y="4326047"/>
            <a:ext cx="1074123" cy="41630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sp>
        <p:nvSpPr>
          <p:cNvPr id="54" name="正方形/長方形 53">
            <a:extLst>
              <a:ext uri="{FF2B5EF4-FFF2-40B4-BE49-F238E27FC236}">
                <a16:creationId xmlns:a16="http://schemas.microsoft.com/office/drawing/2014/main" id="{34A8DEC9-A969-6CC5-EFA5-78C19D6C5908}"/>
              </a:ext>
            </a:extLst>
          </p:cNvPr>
          <p:cNvSpPr/>
          <p:nvPr/>
        </p:nvSpPr>
        <p:spPr>
          <a:xfrm>
            <a:off x="2216133" y="5430369"/>
            <a:ext cx="1377349" cy="416308"/>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選択肢</a:t>
            </a:r>
            <a:br>
              <a:rPr kumimoji="1" lang="en-US" altLang="ja-JP" sz="1100" b="1" dirty="0"/>
            </a:br>
            <a:r>
              <a:rPr kumimoji="1" lang="ja-JP" altLang="en-US" sz="1100" b="1" dirty="0"/>
              <a:t>（番号 </a:t>
            </a:r>
            <a:r>
              <a:rPr kumimoji="1" lang="en-US" altLang="ja-JP" sz="1100" b="1" dirty="0"/>
              <a:t>or </a:t>
            </a:r>
            <a:r>
              <a:rPr kumimoji="1" lang="ja-JP" altLang="en-US" sz="1100" b="1" dirty="0"/>
              <a:t>その他）</a:t>
            </a:r>
          </a:p>
        </p:txBody>
      </p:sp>
      <p:sp>
        <p:nvSpPr>
          <p:cNvPr id="56" name="正方形/長方形 55">
            <a:extLst>
              <a:ext uri="{FF2B5EF4-FFF2-40B4-BE49-F238E27FC236}">
                <a16:creationId xmlns:a16="http://schemas.microsoft.com/office/drawing/2014/main" id="{4474F7FC-6BF9-09A3-462E-6616FC09F334}"/>
              </a:ext>
            </a:extLst>
          </p:cNvPr>
          <p:cNvSpPr/>
          <p:nvPr/>
        </p:nvSpPr>
        <p:spPr>
          <a:xfrm>
            <a:off x="3594045" y="5430369"/>
            <a:ext cx="1074123" cy="41630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spTree>
    <p:extLst>
      <p:ext uri="{BB962C8B-B14F-4D97-AF65-F5344CB8AC3E}">
        <p14:creationId xmlns:p14="http://schemas.microsoft.com/office/powerpoint/2010/main" val="5648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53" imgH="353" progId="TCLayout.ActiveDocument.1">
                  <p:embed/>
                </p:oleObj>
              </mc:Choice>
              <mc:Fallback>
                <p:oleObj name="think-cell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正方形/長方形 27">
            <a:extLst>
              <a:ext uri="{FF2B5EF4-FFF2-40B4-BE49-F238E27FC236}">
                <a16:creationId xmlns:a16="http://schemas.microsoft.com/office/drawing/2014/main" id="{F6BEA43F-7D6F-A983-47AD-4F85E0E615EA}"/>
              </a:ext>
            </a:extLst>
          </p:cNvPr>
          <p:cNvSpPr/>
          <p:nvPr/>
        </p:nvSpPr>
        <p:spPr>
          <a:xfrm>
            <a:off x="200026" y="589359"/>
            <a:ext cx="1224136" cy="5946213"/>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事業内容</a:t>
            </a: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505949"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④　事業概要</a:t>
            </a:r>
          </a:p>
        </p:txBody>
      </p:sp>
      <p:sp>
        <p:nvSpPr>
          <p:cNvPr id="38" name="正方形/長方形 37">
            <a:extLst>
              <a:ext uri="{FF2B5EF4-FFF2-40B4-BE49-F238E27FC236}">
                <a16:creationId xmlns:a16="http://schemas.microsoft.com/office/drawing/2014/main" id="{38BCD8D7-8BB7-C0E1-38E2-84E544341D16}"/>
              </a:ext>
            </a:extLst>
          </p:cNvPr>
          <p:cNvSpPr/>
          <p:nvPr/>
        </p:nvSpPr>
        <p:spPr>
          <a:xfrm>
            <a:off x="1424161" y="1085452"/>
            <a:ext cx="288479" cy="596502"/>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lang="ja-JP" altLang="en-US" sz="1100" b="1" dirty="0"/>
              <a:t>テーマ</a:t>
            </a:r>
            <a:endParaRPr kumimoji="1" lang="ja-JP" altLang="en-US" sz="1100" b="1" dirty="0"/>
          </a:p>
        </p:txBody>
      </p:sp>
      <p:sp>
        <p:nvSpPr>
          <p:cNvPr id="39" name="正方形/長方形 38">
            <a:extLst>
              <a:ext uri="{FF2B5EF4-FFF2-40B4-BE49-F238E27FC236}">
                <a16:creationId xmlns:a16="http://schemas.microsoft.com/office/drawing/2014/main" id="{1300CA64-BF7A-2219-2057-CA64DD381F2E}"/>
              </a:ext>
            </a:extLst>
          </p:cNvPr>
          <p:cNvSpPr/>
          <p:nvPr/>
        </p:nvSpPr>
        <p:spPr>
          <a:xfrm>
            <a:off x="1712640" y="1085940"/>
            <a:ext cx="7993335" cy="596014"/>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200" dirty="0"/>
              <a:t>A</a:t>
            </a:r>
            <a:r>
              <a:rPr kumimoji="1" lang="ja-JP" altLang="en-US" sz="1200" dirty="0"/>
              <a:t>：</a:t>
            </a:r>
            <a:r>
              <a:rPr lang="ja-JP" altLang="en-US" sz="1200" dirty="0"/>
              <a:t>テクノロジー活用</a:t>
            </a:r>
            <a:r>
              <a:rPr kumimoji="1" lang="ja-JP" altLang="en-US" sz="1200" dirty="0"/>
              <a:t>戦略の策定　／　</a:t>
            </a:r>
            <a:r>
              <a:rPr kumimoji="1" lang="en-US" altLang="ja-JP" sz="1200" dirty="0"/>
              <a:t>B</a:t>
            </a:r>
            <a:r>
              <a:rPr lang="ja-JP" altLang="en-US" sz="1200" dirty="0"/>
              <a:t>：ビジネス拡大に向けたテクノロジー</a:t>
            </a:r>
            <a:r>
              <a:rPr kumimoji="1" lang="ja-JP" altLang="en-US" sz="1200" dirty="0"/>
              <a:t>の実装　／　</a:t>
            </a:r>
            <a:r>
              <a:rPr kumimoji="1" lang="en-US" altLang="ja-JP" sz="1200" dirty="0"/>
              <a:t>C</a:t>
            </a:r>
            <a:r>
              <a:rPr kumimoji="1" lang="ja-JP" altLang="en-US" sz="1200" dirty="0"/>
              <a:t>：まちづくりに資するテクノロジー実装</a:t>
            </a:r>
          </a:p>
        </p:txBody>
      </p:sp>
      <p:sp>
        <p:nvSpPr>
          <p:cNvPr id="64" name="正方形/長方形 63">
            <a:extLst>
              <a:ext uri="{FF2B5EF4-FFF2-40B4-BE49-F238E27FC236}">
                <a16:creationId xmlns:a16="http://schemas.microsoft.com/office/drawing/2014/main" id="{DAE51390-C82A-9C2B-E282-9F6D05C4EAB0}"/>
              </a:ext>
            </a:extLst>
          </p:cNvPr>
          <p:cNvSpPr/>
          <p:nvPr/>
        </p:nvSpPr>
        <p:spPr>
          <a:xfrm>
            <a:off x="1712639" y="1681956"/>
            <a:ext cx="7993336" cy="900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33" name="正方形/長方形 32">
            <a:extLst>
              <a:ext uri="{FF2B5EF4-FFF2-40B4-BE49-F238E27FC236}">
                <a16:creationId xmlns:a16="http://schemas.microsoft.com/office/drawing/2014/main" id="{9AF5EF68-566D-A1AD-30FC-AEE0B62B4FC8}"/>
              </a:ext>
            </a:extLst>
          </p:cNvPr>
          <p:cNvSpPr/>
          <p:nvPr/>
        </p:nvSpPr>
        <p:spPr>
          <a:xfrm>
            <a:off x="1424161" y="1681956"/>
            <a:ext cx="288479" cy="9000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lang="ja-JP" altLang="en-US" sz="1100" b="1" dirty="0"/>
              <a:t>提案の背景</a:t>
            </a:r>
            <a:endParaRPr kumimoji="1" lang="ja-JP" altLang="en-US" sz="1100" b="1" dirty="0"/>
          </a:p>
        </p:txBody>
      </p:sp>
      <p:sp>
        <p:nvSpPr>
          <p:cNvPr id="34" name="正方形/長方形 33">
            <a:extLst>
              <a:ext uri="{FF2B5EF4-FFF2-40B4-BE49-F238E27FC236}">
                <a16:creationId xmlns:a16="http://schemas.microsoft.com/office/drawing/2014/main" id="{09CC0A7A-8448-3BFC-450E-C58017617FAC}"/>
              </a:ext>
            </a:extLst>
          </p:cNvPr>
          <p:cNvSpPr/>
          <p:nvPr/>
        </p:nvSpPr>
        <p:spPr>
          <a:xfrm>
            <a:off x="1712639" y="5644982"/>
            <a:ext cx="7993335" cy="890589"/>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b="1" dirty="0"/>
          </a:p>
        </p:txBody>
      </p:sp>
      <p:sp>
        <p:nvSpPr>
          <p:cNvPr id="35" name="正方形/長方形 34">
            <a:extLst>
              <a:ext uri="{FF2B5EF4-FFF2-40B4-BE49-F238E27FC236}">
                <a16:creationId xmlns:a16="http://schemas.microsoft.com/office/drawing/2014/main" id="{E9B935D9-C042-FE42-366C-62FDE69FD275}"/>
              </a:ext>
            </a:extLst>
          </p:cNvPr>
          <p:cNvSpPr/>
          <p:nvPr/>
        </p:nvSpPr>
        <p:spPr>
          <a:xfrm>
            <a:off x="1424162" y="5644982"/>
            <a:ext cx="288478" cy="890589"/>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kumimoji="1" lang="ja-JP" altLang="en-US" sz="1100" b="1" dirty="0"/>
              <a:t>その他</a:t>
            </a:r>
            <a:endParaRPr kumimoji="1" lang="en-US" altLang="ja-JP" sz="1100" b="1" dirty="0"/>
          </a:p>
        </p:txBody>
      </p:sp>
      <p:sp>
        <p:nvSpPr>
          <p:cNvPr id="40" name="正方形/長方形 39">
            <a:extLst>
              <a:ext uri="{FF2B5EF4-FFF2-40B4-BE49-F238E27FC236}">
                <a16:creationId xmlns:a16="http://schemas.microsoft.com/office/drawing/2014/main" id="{6D5DA908-A794-653E-DF6A-37654018BE79}"/>
              </a:ext>
            </a:extLst>
          </p:cNvPr>
          <p:cNvSpPr/>
          <p:nvPr/>
        </p:nvSpPr>
        <p:spPr>
          <a:xfrm>
            <a:off x="1424160" y="589360"/>
            <a:ext cx="8281814" cy="496580"/>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テーマを選択の上、以下の項目を記載してください。なお、提案の背景を記載する際は、貴団体が抱える課題との対応が分かるように説明してください。またその他については、貴団体の事業が他団体においても参照できる取組となり得ることが伝わるよう、取組における工夫点等を記載ください。</a:t>
            </a:r>
            <a:endParaRPr lang="en-US" altLang="ja-JP" sz="1100" dirty="0"/>
          </a:p>
        </p:txBody>
      </p:sp>
      <p:sp>
        <p:nvSpPr>
          <p:cNvPr id="6" name="正方形/長方形 5">
            <a:extLst>
              <a:ext uri="{FF2B5EF4-FFF2-40B4-BE49-F238E27FC236}">
                <a16:creationId xmlns:a16="http://schemas.microsoft.com/office/drawing/2014/main" id="{30B23B96-F910-C973-3467-1B14189EB223}"/>
              </a:ext>
            </a:extLst>
          </p:cNvPr>
          <p:cNvSpPr/>
          <p:nvPr/>
        </p:nvSpPr>
        <p:spPr>
          <a:xfrm>
            <a:off x="2505175" y="3177973"/>
            <a:ext cx="7200800" cy="1475164"/>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7" name="正方形/長方形 6">
            <a:extLst>
              <a:ext uri="{FF2B5EF4-FFF2-40B4-BE49-F238E27FC236}">
                <a16:creationId xmlns:a16="http://schemas.microsoft.com/office/drawing/2014/main" id="{91DD1670-F607-F098-90C8-6B88DDEEB2BF}"/>
              </a:ext>
            </a:extLst>
          </p:cNvPr>
          <p:cNvSpPr/>
          <p:nvPr/>
        </p:nvSpPr>
        <p:spPr>
          <a:xfrm>
            <a:off x="1424161" y="2581956"/>
            <a:ext cx="288479" cy="207118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kumimoji="1" lang="ja-JP" altLang="en-US" sz="1100" b="1" dirty="0"/>
              <a:t>実施内容</a:t>
            </a:r>
          </a:p>
        </p:txBody>
      </p:sp>
      <p:sp>
        <p:nvSpPr>
          <p:cNvPr id="10" name="正方形/長方形 9">
            <a:extLst>
              <a:ext uri="{FF2B5EF4-FFF2-40B4-BE49-F238E27FC236}">
                <a16:creationId xmlns:a16="http://schemas.microsoft.com/office/drawing/2014/main" id="{866E128E-4B15-64E2-8877-6AD40A9E3390}"/>
              </a:ext>
            </a:extLst>
          </p:cNvPr>
          <p:cNvSpPr/>
          <p:nvPr/>
        </p:nvSpPr>
        <p:spPr>
          <a:xfrm>
            <a:off x="1712640" y="4653137"/>
            <a:ext cx="7993334" cy="991844"/>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b="1" dirty="0"/>
          </a:p>
        </p:txBody>
      </p:sp>
      <p:sp>
        <p:nvSpPr>
          <p:cNvPr id="11" name="正方形/長方形 10">
            <a:extLst>
              <a:ext uri="{FF2B5EF4-FFF2-40B4-BE49-F238E27FC236}">
                <a16:creationId xmlns:a16="http://schemas.microsoft.com/office/drawing/2014/main" id="{245A7FB2-EF60-872E-B146-E25B19662004}"/>
              </a:ext>
            </a:extLst>
          </p:cNvPr>
          <p:cNvSpPr/>
          <p:nvPr/>
        </p:nvSpPr>
        <p:spPr>
          <a:xfrm>
            <a:off x="1424162" y="4653136"/>
            <a:ext cx="288478" cy="991847"/>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vert="eaVert" rtlCol="0" anchor="ctr"/>
          <a:lstStyle/>
          <a:p>
            <a:pPr algn="ctr"/>
            <a:r>
              <a:rPr kumimoji="1" lang="ja-JP" altLang="en-US" sz="1100" b="1" dirty="0"/>
              <a:t>スケジュール</a:t>
            </a:r>
            <a:endParaRPr kumimoji="1" lang="en-US" altLang="ja-JP" sz="1100" b="1" dirty="0"/>
          </a:p>
        </p:txBody>
      </p:sp>
      <p:sp>
        <p:nvSpPr>
          <p:cNvPr id="12" name="正方形/長方形 11">
            <a:extLst>
              <a:ext uri="{FF2B5EF4-FFF2-40B4-BE49-F238E27FC236}">
                <a16:creationId xmlns:a16="http://schemas.microsoft.com/office/drawing/2014/main" id="{C463D2AB-598F-AC11-DBD8-558CDE5868D7}"/>
              </a:ext>
            </a:extLst>
          </p:cNvPr>
          <p:cNvSpPr/>
          <p:nvPr/>
        </p:nvSpPr>
        <p:spPr>
          <a:xfrm>
            <a:off x="2505175" y="2581956"/>
            <a:ext cx="7200800" cy="596016"/>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13" name="正方形/長方形 12">
            <a:extLst>
              <a:ext uri="{FF2B5EF4-FFF2-40B4-BE49-F238E27FC236}">
                <a16:creationId xmlns:a16="http://schemas.microsoft.com/office/drawing/2014/main" id="{39BD42E5-E943-C90F-CF6E-BD19457EF2AE}"/>
              </a:ext>
            </a:extLst>
          </p:cNvPr>
          <p:cNvSpPr/>
          <p:nvPr/>
        </p:nvSpPr>
        <p:spPr>
          <a:xfrm>
            <a:off x="1712640" y="3177973"/>
            <a:ext cx="792534" cy="1475164"/>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詳細</a:t>
            </a:r>
          </a:p>
        </p:txBody>
      </p:sp>
      <p:sp>
        <p:nvSpPr>
          <p:cNvPr id="15" name="正方形/長方形 14">
            <a:extLst>
              <a:ext uri="{FF2B5EF4-FFF2-40B4-BE49-F238E27FC236}">
                <a16:creationId xmlns:a16="http://schemas.microsoft.com/office/drawing/2014/main" id="{E22E233D-8292-765F-B326-A3CDE83AB331}"/>
              </a:ext>
            </a:extLst>
          </p:cNvPr>
          <p:cNvSpPr/>
          <p:nvPr/>
        </p:nvSpPr>
        <p:spPr>
          <a:xfrm>
            <a:off x="1712640" y="2581956"/>
            <a:ext cx="792534" cy="596016"/>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概要</a:t>
            </a:r>
            <a:endParaRPr kumimoji="1" lang="en-US" altLang="ja-JP" sz="1200" b="1" dirty="0"/>
          </a:p>
          <a:p>
            <a:pPr algn="ctr"/>
            <a:r>
              <a:rPr kumimoji="1" lang="en-US" altLang="ja-JP" sz="800" b="1" dirty="0"/>
              <a:t>※1</a:t>
            </a:r>
            <a:r>
              <a:rPr kumimoji="1" lang="ja-JP" altLang="en-US" sz="800" b="1" dirty="0"/>
              <a:t>～</a:t>
            </a:r>
            <a:r>
              <a:rPr kumimoji="1" lang="en-US" altLang="ja-JP" sz="800" b="1" dirty="0"/>
              <a:t>2</a:t>
            </a:r>
            <a:r>
              <a:rPr kumimoji="1" lang="ja-JP" altLang="en-US" sz="800" b="1" dirty="0"/>
              <a:t>行で</a:t>
            </a:r>
          </a:p>
        </p:txBody>
      </p:sp>
    </p:spTree>
    <p:extLst>
      <p:ext uri="{BB962C8B-B14F-4D97-AF65-F5344CB8AC3E}">
        <p14:creationId xmlns:p14="http://schemas.microsoft.com/office/powerpoint/2010/main" val="4103050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GroupPowerPointTemplate2023">
  <a:themeElements>
    <a:clrScheme name="NRI color">
      <a:dk1>
        <a:srgbClr val="000000"/>
      </a:dk1>
      <a:lt1>
        <a:srgbClr val="FFFFFF"/>
      </a:lt1>
      <a:dk2>
        <a:srgbClr val="CCCCCC"/>
      </a:dk2>
      <a:lt2>
        <a:srgbClr val="7F7F7F"/>
      </a:lt2>
      <a:accent1>
        <a:srgbClr val="000F78"/>
      </a:accent1>
      <a:accent2>
        <a:srgbClr val="3C64AA"/>
      </a:accent2>
      <a:accent3>
        <a:srgbClr val="64AADC"/>
      </a:accent3>
      <a:accent4>
        <a:srgbClr val="F59637"/>
      </a:accent4>
      <a:accent5>
        <a:srgbClr val="D73232"/>
      </a:accent5>
      <a:accent6>
        <a:srgbClr val="0F55C3"/>
      </a:accent6>
      <a:hlink>
        <a:srgbClr val="0092C5"/>
      </a:hlink>
      <a:folHlink>
        <a:srgbClr val="954F72"/>
      </a:folHlink>
    </a:clrScheme>
    <a:fontScheme name="Yu Gothic UI">
      <a:majorFont>
        <a:latin typeface="Yu Gothic UI"/>
        <a:ea typeface="Yu Gothic UI"/>
        <a:cs typeface=""/>
      </a:majorFont>
      <a:minorFont>
        <a:latin typeface="Yu Gothic U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txDef>
      <a:spPr>
        <a:noFill/>
      </a:spPr>
      <a:bodyPr wrap="none" rtlCol="0">
        <a:spAutoFit/>
      </a:bodyPr>
      <a:lstStyle>
        <a:defPPr algn="l">
          <a:lnSpc>
            <a:spcPct val="120000"/>
          </a:lnSpc>
          <a:defRPr kumimoji="1" sz="1000" smtClean="0"/>
        </a:defPPr>
      </a:lstStyle>
    </a:txDef>
  </a:objectDefaults>
  <a:extraClrSchemeLst>
    <a:extraClrScheme>
      <a:clrScheme name="NRI color">
        <a:dk1>
          <a:srgbClr val="000000"/>
        </a:dk1>
        <a:lt1>
          <a:srgbClr val="FFFFFF"/>
        </a:lt1>
        <a:dk2>
          <a:srgbClr val="CCCCCC"/>
        </a:dk2>
        <a:lt2>
          <a:srgbClr val="7F7F7F"/>
        </a:lt2>
        <a:accent1>
          <a:srgbClr val="000F78"/>
        </a:accent1>
        <a:accent2>
          <a:srgbClr val="3C64AA"/>
        </a:accent2>
        <a:accent3>
          <a:srgbClr val="64AADC"/>
        </a:accent3>
        <a:accent4>
          <a:srgbClr val="F59637"/>
        </a:accent4>
        <a:accent5>
          <a:srgbClr val="D73232"/>
        </a:accent5>
        <a:accent6>
          <a:srgbClr val="0F55C3"/>
        </a:accent6>
        <a:hlink>
          <a:srgbClr val="0092C5"/>
        </a:hlink>
        <a:folHlink>
          <a:srgbClr val="954F72"/>
        </a:folHlink>
      </a:clrScheme>
    </a:extraClrScheme>
  </a:extraClrSchemeLst>
  <a:custClrLst>
    <a:custClr name="navy">
      <a:srgbClr val="000F78"/>
    </a:custClr>
    <a:custClr name="blue1">
      <a:srgbClr val="96BEF5"/>
    </a:custClr>
    <a:custClr name="blue2">
      <a:srgbClr val="0F55C3"/>
    </a:custClr>
    <a:custClr name="blue3">
      <a:srgbClr val="64AADC"/>
    </a:custClr>
    <a:custClr name="blue4">
      <a:srgbClr val="3C64AA"/>
    </a:custClr>
    <a:custClr name="blue5">
      <a:srgbClr val="64A5B4"/>
    </a:custClr>
    <a:custClr name="blue gray">
      <a:srgbClr val="E4ECED"/>
    </a:custClr>
    <a:custClr name="white">
      <a:srgbClr val="FFFFFF"/>
    </a:custClr>
    <a:custClr name="white">
      <a:srgbClr val="FFFFFF"/>
    </a:custClr>
    <a:custClr name="white">
      <a:srgbClr val="FFFFFF"/>
    </a:custClr>
    <a:custClr name="red">
      <a:srgbClr val="D73232"/>
    </a:custClr>
    <a:custClr name="magenta">
      <a:srgbClr val="BE377D"/>
    </a:custClr>
    <a:custClr name="orange">
      <a:srgbClr val="F59637"/>
    </a:custClr>
    <a:custClr name="yellow">
      <a:srgbClr val="FFDC00"/>
    </a:custClr>
    <a:custClr name="green">
      <a:srgbClr val="BED200"/>
    </a:custClr>
    <a:custClr name="purple">
      <a:srgbClr val="5F3C91"/>
    </a:custClr>
  </a:custClrLst>
  <a:extLst>
    <a:ext uri="{05A4C25C-085E-4340-85A3-A5531E510DB2}">
      <thm15:themeFamily xmlns:thm15="http://schemas.microsoft.com/office/thememl/2012/main" name="プレゼンテーション1" id="{C56D5A32-E1FD-4D00-BBB1-85BD7D7EC150}" vid="{AE9D7D5B-3073-4C69-8063-BEED7336745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blank_2023</Template>
  <TotalTime>1456</TotalTime>
  <Words>2378</Words>
  <PresentationFormat>A4 210 x 297 mm</PresentationFormat>
  <Paragraphs>400</Paragraphs>
  <Slides>12</Slides>
  <Notes>6</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9" baseType="lpstr">
      <vt:lpstr>Yu Gothic UI</vt:lpstr>
      <vt:lpstr>システムフォント</vt:lpstr>
      <vt:lpstr>游ゴシック</vt:lpstr>
      <vt:lpstr>Arial</vt:lpstr>
      <vt:lpstr>Wingdings</vt:lpstr>
      <vt:lpstr>NRIGroupPowerPointTemplate2023</vt:lpstr>
      <vt:lpstr>think-cellスライド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2025-07-10T00:28:38Z</cp:lastPrinted>
  <dcterms:created xsi:type="dcterms:W3CDTF">2024-05-13T09:09:48Z</dcterms:created>
  <dcterms:modified xsi:type="dcterms:W3CDTF">2025-07-16T04:40:51Z</dcterms:modified>
</cp:coreProperties>
</file>