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5.xml" ContentType="application/vnd.openxmlformats-officedocument.presentationml.notesSlide+xml"/>
  <Override PartName="/ppt/tags/tag30.xml" ContentType="application/vnd.openxmlformats-officedocument.presentationml.tags+xml"/>
  <Override PartName="/ppt/notesSlides/notesSlide6.xml" ContentType="application/vnd.openxmlformats-officedocument.presentationml.notesSlide+xml"/>
  <Override PartName="/ppt/tags/tag31.xml" ContentType="application/vnd.openxmlformats-officedocument.presentationml.tags+xml"/>
  <Override PartName="/ppt/notesSlides/notesSlide7.xml" ContentType="application/vnd.openxmlformats-officedocument.presentationml.notesSlide+xml"/>
  <Override PartName="/ppt/tags/tag32.xml" ContentType="application/vnd.openxmlformats-officedocument.presentationml.tags+xml"/>
  <Override PartName="/ppt/notesSlides/notesSlide8.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9.xml" ContentType="application/vnd.openxmlformats-officedocument.presentationml.notesSlide+xml"/>
  <Override PartName="/ppt/tags/tag43.xml" ContentType="application/vnd.openxmlformats-officedocument.presentationml.tags+xml"/>
  <Override PartName="/ppt/notesSlides/notesSlide10.xml" ContentType="application/vnd.openxmlformats-officedocument.presentationml.notesSlide+xml"/>
  <Override PartName="/ppt/tags/tag44.xml" ContentType="application/vnd.openxmlformats-officedocument.presentationml.tags+xml"/>
  <Override PartName="/ppt/notesSlides/notesSlide11.xml" ContentType="application/vnd.openxmlformats-officedocument.presentationml.notesSlide+xml"/>
  <Override PartName="/ppt/tags/tag45.xml" ContentType="application/vnd.openxmlformats-officedocument.presentationml.tags+xml"/>
  <Override PartName="/ppt/notesSlides/notesSlide12.xml" ContentType="application/vnd.openxmlformats-officedocument.presentationml.notesSlide+xml"/>
  <Override PartName="/ppt/tags/tag46.xml" ContentType="application/vnd.openxmlformats-officedocument.presentationml.tags+xml"/>
  <Override PartName="/ppt/notesSlides/notesSlide13.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4.xml" ContentType="application/vnd.openxmlformats-officedocument.presentationml.notesSlide+xml"/>
  <Override PartName="/ppt/tags/tag57.xml" ContentType="application/vnd.openxmlformats-officedocument.presentationml.tags+xml"/>
  <Override PartName="/ppt/notesSlides/notesSlide15.xml" ContentType="application/vnd.openxmlformats-officedocument.presentationml.notesSlide+xml"/>
  <Override PartName="/ppt/tags/tag58.xml" ContentType="application/vnd.openxmlformats-officedocument.presentationml.tags+xml"/>
  <Override PartName="/ppt/notesSlides/notesSlide16.xml" ContentType="application/vnd.openxmlformats-officedocument.presentationml.notesSlide+xml"/>
  <Override PartName="/ppt/tags/tag59.xml" ContentType="application/vnd.openxmlformats-officedocument.presentationml.tags+xml"/>
  <Override PartName="/ppt/notesSlides/notesSlide17.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18.xml" ContentType="application/vnd.openxmlformats-officedocument.presentationml.notesSlide+xml"/>
  <Override PartName="/ppt/tags/tag70.xml" ContentType="application/vnd.openxmlformats-officedocument.presentationml.tags+xml"/>
  <Override PartName="/ppt/notesSlides/notesSlide19.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20.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notesSlides/notesSlide21.xml" ContentType="application/vnd.openxmlformats-officedocument.presentationml.notesSlide+xml"/>
  <Override PartName="/ppt/tags/tag89.xml" ContentType="application/vnd.openxmlformats-officedocument.presentationml.tags+xml"/>
  <Override PartName="/ppt/notesSlides/notesSlide22.xml" ContentType="application/vnd.openxmlformats-officedocument.presentationml.notesSlide+xml"/>
  <Override PartName="/ppt/tags/tag90.xml" ContentType="application/vnd.openxmlformats-officedocument.presentationml.tags+xml"/>
  <Override PartName="/ppt/notesSlides/notesSlide23.xml" ContentType="application/vnd.openxmlformats-officedocument.presentationml.notesSlide+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24.xml" ContentType="application/vnd.openxmlformats-officedocument.presentationml.notesSlide+xml"/>
  <Override PartName="/ppt/tags/tag100.xml" ContentType="application/vnd.openxmlformats-officedocument.presentationml.tags+xml"/>
  <Override PartName="/ppt/notesSlides/notesSlide25.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notesSlides/notesSlide26.xml" ContentType="application/vnd.openxmlformats-officedocument.presentationml.notesSlide+xml"/>
  <Override PartName="/ppt/tags/tag110.xml" ContentType="application/vnd.openxmlformats-officedocument.presentationml.tags+xml"/>
  <Override PartName="/ppt/notesSlides/notesSlide27.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notesSlides/notesSlide28.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notesSlides/notesSlide29.xml" ContentType="application/vnd.openxmlformats-officedocument.presentationml.notesSlide+xml"/>
  <Override PartName="/ppt/tags/tag127.xml" ContentType="application/vnd.openxmlformats-officedocument.presentationml.tags+xml"/>
  <Override PartName="/ppt/notesSlides/notesSlide30.xml" ContentType="application/vnd.openxmlformats-officedocument.presentationml.notesSlide+xml"/>
  <Override PartName="/ppt/tags/tag128.xml" ContentType="application/vnd.openxmlformats-officedocument.presentationml.tags+xml"/>
  <Override PartName="/ppt/notesSlides/notesSlide31.xml" ContentType="application/vnd.openxmlformats-officedocument.presentationml.notesSlide+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notesSlides/notesSlide32.xml" ContentType="application/vnd.openxmlformats-officedocument.presentationml.notesSlide+xml"/>
  <Override PartName="/ppt/tags/tag137.xml" ContentType="application/vnd.openxmlformats-officedocument.presentationml.tags+xml"/>
  <Override PartName="/ppt/notesSlides/notesSlide33.xml" ContentType="application/vnd.openxmlformats-officedocument.presentationml.notesSlide+xml"/>
  <Override PartName="/ppt/tags/tag138.xml" ContentType="application/vnd.openxmlformats-officedocument.presentationml.tags+xml"/>
  <Override PartName="/ppt/notesSlides/notesSlide34.xml" ContentType="application/vnd.openxmlformats-officedocument.presentationml.notesSlide+xml"/>
  <Override PartName="/ppt/tags/tag139.xml" ContentType="application/vnd.openxmlformats-officedocument.presentationml.tags+xml"/>
  <Override PartName="/ppt/notesSlides/notesSlide35.xml" ContentType="application/vnd.openxmlformats-officedocument.presentationml.notesSlide+xml"/>
  <Override PartName="/ppt/tags/tag140.xml" ContentType="application/vnd.openxmlformats-officedocument.presentationml.tags+xml"/>
  <Override PartName="/ppt/notesSlides/notesSlide36.xml" ContentType="application/vnd.openxmlformats-officedocument.presentationml.notesSlide+xml"/>
  <Override PartName="/ppt/tags/tag141.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notesSlides/notesSlide39.xml" ContentType="application/vnd.openxmlformats-officedocument.presentationml.notesSlide+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notesSlides/notesSlide40.xml" ContentType="application/vnd.openxmlformats-officedocument.presentationml.notesSlide+xml"/>
  <Override PartName="/ppt/tags/tag160.xml" ContentType="application/vnd.openxmlformats-officedocument.presentationml.tags+xml"/>
  <Override PartName="/ppt/notesSlides/notesSlide41.xml" ContentType="application/vnd.openxmlformats-officedocument.presentationml.notesSlide+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notesSlides/notesSlide42.xml" ContentType="application/vnd.openxmlformats-officedocument.presentationml.notesSlide+xml"/>
  <Override PartName="/ppt/tags/tag170.xml" ContentType="application/vnd.openxmlformats-officedocument.presentationml.tags+xml"/>
  <Override PartName="/ppt/notesSlides/notesSlide43.xml" ContentType="application/vnd.openxmlformats-officedocument.presentationml.notesSlide+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notesSlides/notesSlide44.xml" ContentType="application/vnd.openxmlformats-officedocument.presentationml.notesSlide+xml"/>
  <Override PartName="/ppt/tags/tag180.xml" ContentType="application/vnd.openxmlformats-officedocument.presentationml.tags+xml"/>
  <Override PartName="/ppt/notesSlides/notesSlide45.xml" ContentType="application/vnd.openxmlformats-officedocument.presentationml.notesSlide+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notesSlides/notesSlide46.xml" ContentType="application/vnd.openxmlformats-officedocument.presentationml.notesSlide+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notesSlides/notesSlide47.xml" ContentType="application/vnd.openxmlformats-officedocument.presentationml.notesSlide+xml"/>
  <Override PartName="/ppt/tags/tag201.xml" ContentType="application/vnd.openxmlformats-officedocument.presentationml.tags+xml"/>
  <Override PartName="/ppt/notesSlides/notesSlide48.xml" ContentType="application/vnd.openxmlformats-officedocument.presentationml.notesSlide+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notesSlides/notesSlide49.xml" ContentType="application/vnd.openxmlformats-officedocument.presentationml.notesSlide+xml"/>
  <Override PartName="/ppt/tags/tag212.xml" ContentType="application/vnd.openxmlformats-officedocument.presentationml.tags+xml"/>
  <Override PartName="/ppt/notesSlides/notesSlide50.xml" ContentType="application/vnd.openxmlformats-officedocument.presentationml.notesSlide+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notesSlides/notesSlide51.xml" ContentType="application/vnd.openxmlformats-officedocument.presentationml.notesSlide+xml"/>
  <Override PartName="/ppt/tags/tag223.xml" ContentType="application/vnd.openxmlformats-officedocument.presentationml.tags+xml"/>
  <Override PartName="/ppt/notesSlides/notesSlide52.xml" ContentType="application/vnd.openxmlformats-officedocument.presentationml.notesSlide+xml"/>
  <Override PartName="/ppt/tags/tag224.xml" ContentType="application/vnd.openxmlformats-officedocument.presentationml.tags+xml"/>
  <Override PartName="/ppt/notesSlides/notesSlide53.xml" ContentType="application/vnd.openxmlformats-officedocument.presentationml.notesSlide+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notesSlides/notesSlide54.xml" ContentType="application/vnd.openxmlformats-officedocument.presentationml.notesSlide+xml"/>
  <Override PartName="/ppt/tags/tag235.xml" ContentType="application/vnd.openxmlformats-officedocument.presentationml.tags+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715" r:id="rId4"/>
  </p:sldMasterIdLst>
  <p:notesMasterIdLst>
    <p:notesMasterId r:id="rId60"/>
  </p:notesMasterIdLst>
  <p:handoutMasterIdLst>
    <p:handoutMasterId r:id="rId61"/>
  </p:handoutMasterIdLst>
  <p:sldIdLst>
    <p:sldId id="260" r:id="rId5"/>
    <p:sldId id="261" r:id="rId6"/>
    <p:sldId id="314" r:id="rId7"/>
    <p:sldId id="264" r:id="rId8"/>
    <p:sldId id="265" r:id="rId9"/>
    <p:sldId id="290" r:id="rId10"/>
    <p:sldId id="292" r:id="rId11"/>
    <p:sldId id="291" r:id="rId12"/>
    <p:sldId id="268" r:id="rId13"/>
    <p:sldId id="301" r:id="rId14"/>
    <p:sldId id="293" r:id="rId15"/>
    <p:sldId id="298" r:id="rId16"/>
    <p:sldId id="299" r:id="rId17"/>
    <p:sldId id="272" r:id="rId18"/>
    <p:sldId id="294" r:id="rId19"/>
    <p:sldId id="322" r:id="rId20"/>
    <p:sldId id="323" r:id="rId21"/>
    <p:sldId id="273" r:id="rId22"/>
    <p:sldId id="295" r:id="rId23"/>
    <p:sldId id="318" r:id="rId24"/>
    <p:sldId id="319" r:id="rId25"/>
    <p:sldId id="300" r:id="rId26"/>
    <p:sldId id="326" r:id="rId27"/>
    <p:sldId id="320" r:id="rId28"/>
    <p:sldId id="321" r:id="rId29"/>
    <p:sldId id="277" r:id="rId30"/>
    <p:sldId id="302" r:id="rId31"/>
    <p:sldId id="281" r:id="rId32"/>
    <p:sldId id="280" r:id="rId33"/>
    <p:sldId id="306" r:id="rId34"/>
    <p:sldId id="330" r:id="rId35"/>
    <p:sldId id="283" r:id="rId36"/>
    <p:sldId id="324" r:id="rId37"/>
    <p:sldId id="325" r:id="rId38"/>
    <p:sldId id="307" r:id="rId39"/>
    <p:sldId id="305" r:id="rId40"/>
    <p:sldId id="308" r:id="rId41"/>
    <p:sldId id="327" r:id="rId42"/>
    <p:sldId id="275" r:id="rId43"/>
    <p:sldId id="316" r:id="rId44"/>
    <p:sldId id="315" r:id="rId45"/>
    <p:sldId id="278" r:id="rId46"/>
    <p:sldId id="303" r:id="rId47"/>
    <p:sldId id="279" r:id="rId48"/>
    <p:sldId id="304" r:id="rId49"/>
    <p:sldId id="285" r:id="rId50"/>
    <p:sldId id="286" r:id="rId51"/>
    <p:sldId id="309" r:id="rId52"/>
    <p:sldId id="287" r:id="rId53"/>
    <p:sldId id="310" r:id="rId54"/>
    <p:sldId id="288" r:id="rId55"/>
    <p:sldId id="311" r:id="rId56"/>
    <p:sldId id="313" r:id="rId57"/>
    <p:sldId id="289" r:id="rId58"/>
    <p:sldId id="312" r:id="rId59"/>
  </p:sldIdLst>
  <p:sldSz cx="9906000" cy="6858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タイトルなしのセクション" id="{DFCF46F0-9303-4B07-93AA-F4958CD57B54}">
          <p14:sldIdLst>
            <p14:sldId id="260"/>
            <p14:sldId id="261"/>
            <p14:sldId id="314"/>
            <p14:sldId id="264"/>
            <p14:sldId id="265"/>
            <p14:sldId id="290"/>
            <p14:sldId id="292"/>
            <p14:sldId id="291"/>
            <p14:sldId id="268"/>
            <p14:sldId id="301"/>
            <p14:sldId id="293"/>
            <p14:sldId id="298"/>
            <p14:sldId id="299"/>
            <p14:sldId id="272"/>
            <p14:sldId id="294"/>
            <p14:sldId id="322"/>
            <p14:sldId id="323"/>
            <p14:sldId id="273"/>
            <p14:sldId id="295"/>
            <p14:sldId id="318"/>
            <p14:sldId id="319"/>
            <p14:sldId id="300"/>
            <p14:sldId id="326"/>
            <p14:sldId id="320"/>
            <p14:sldId id="321"/>
            <p14:sldId id="277"/>
            <p14:sldId id="302"/>
            <p14:sldId id="281"/>
            <p14:sldId id="280"/>
            <p14:sldId id="306"/>
            <p14:sldId id="330"/>
            <p14:sldId id="283"/>
            <p14:sldId id="324"/>
            <p14:sldId id="325"/>
            <p14:sldId id="307"/>
            <p14:sldId id="305"/>
            <p14:sldId id="308"/>
            <p14:sldId id="327"/>
            <p14:sldId id="275"/>
            <p14:sldId id="316"/>
            <p14:sldId id="315"/>
            <p14:sldId id="278"/>
            <p14:sldId id="303"/>
            <p14:sldId id="279"/>
            <p14:sldId id="304"/>
            <p14:sldId id="285"/>
            <p14:sldId id="286"/>
            <p14:sldId id="309"/>
            <p14:sldId id="287"/>
            <p14:sldId id="310"/>
            <p14:sldId id="288"/>
            <p14:sldId id="311"/>
            <p14:sldId id="313"/>
            <p14:sldId id="289"/>
            <p14:sldId id="312"/>
          </p14:sldIdLst>
        </p14:section>
      </p14:sectionLst>
    </p:ext>
    <p:ext uri="{EFAFB233-063F-42B5-8137-9DF3F51BA10A}">
      <p15:sldGuideLst xmlns:p15="http://schemas.microsoft.com/office/powerpoint/2012/main">
        <p15:guide id="2" pos="3696" userDrawn="1">
          <p15:clr>
            <a:srgbClr val="A4A3A4"/>
          </p15:clr>
        </p15:guide>
        <p15:guide id="3" orient="horz" pos="15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B344D84-9AFB-497E-A393-DC336BA19D2E}" styleName="中間スタイル 3 - アクセント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400" autoAdjust="0"/>
  </p:normalViewPr>
  <p:slideViewPr>
    <p:cSldViewPr snapToGrid="0">
      <p:cViewPr varScale="1">
        <p:scale>
          <a:sx n="108" d="100"/>
          <a:sy n="108" d="100"/>
        </p:scale>
        <p:origin x="1368" y="318"/>
      </p:cViewPr>
      <p:guideLst>
        <p:guide pos="3696"/>
        <p:guide orient="horz" pos="156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handoutMaster" Target="handoutMasters/handout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3ACD0365-DF38-6046-9301-954ABA44AAAD}"/>
              </a:ext>
            </a:extLst>
          </p:cNvPr>
          <p:cNvSpPr>
            <a:spLocks noGrp="1"/>
          </p:cNvSpPr>
          <p:nvPr>
            <p:ph type="hdr" sz="quarter"/>
          </p:nvPr>
        </p:nvSpPr>
        <p:spPr>
          <a:xfrm>
            <a:off x="2" y="2"/>
            <a:ext cx="2918829" cy="495029"/>
          </a:xfrm>
          <a:prstGeom prst="rect">
            <a:avLst/>
          </a:prstGeom>
        </p:spPr>
        <p:txBody>
          <a:bodyPr vert="horz" lIns="90681" tIns="45341" rIns="90681" bIns="45341"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B634775-D7A9-0542-ADD4-BA28AD6AB114}"/>
              </a:ext>
            </a:extLst>
          </p:cNvPr>
          <p:cNvSpPr>
            <a:spLocks noGrp="1"/>
          </p:cNvSpPr>
          <p:nvPr>
            <p:ph type="dt" sz="quarter" idx="1"/>
          </p:nvPr>
        </p:nvSpPr>
        <p:spPr>
          <a:xfrm>
            <a:off x="3815376" y="2"/>
            <a:ext cx="2918829" cy="495029"/>
          </a:xfrm>
          <a:prstGeom prst="rect">
            <a:avLst/>
          </a:prstGeom>
        </p:spPr>
        <p:txBody>
          <a:bodyPr vert="horz" lIns="90681" tIns="45341" rIns="90681" bIns="45341" rtlCol="0"/>
          <a:lstStyle>
            <a:lvl1pPr algn="r">
              <a:defRPr sz="1200"/>
            </a:lvl1pPr>
          </a:lstStyle>
          <a:p>
            <a:fld id="{5451D7CC-EF2C-FD46-8E9B-555F408ACD43}" type="datetimeFigureOut">
              <a:rPr kumimoji="1" lang="ja-JP" altLang="en-US" smtClean="0"/>
              <a:t>2026/2/26</a:t>
            </a:fld>
            <a:endParaRPr kumimoji="1" lang="ja-JP" altLang="en-US"/>
          </a:p>
        </p:txBody>
      </p:sp>
      <p:sp>
        <p:nvSpPr>
          <p:cNvPr id="4" name="フッター プレースホルダー 3">
            <a:extLst>
              <a:ext uri="{FF2B5EF4-FFF2-40B4-BE49-F238E27FC236}">
                <a16:creationId xmlns:a16="http://schemas.microsoft.com/office/drawing/2014/main" id="{79A105A2-D089-1A48-829A-82E85E34EE9C}"/>
              </a:ext>
            </a:extLst>
          </p:cNvPr>
          <p:cNvSpPr>
            <a:spLocks noGrp="1"/>
          </p:cNvSpPr>
          <p:nvPr>
            <p:ph type="ftr" sz="quarter" idx="2"/>
          </p:nvPr>
        </p:nvSpPr>
        <p:spPr>
          <a:xfrm>
            <a:off x="2" y="9371288"/>
            <a:ext cx="2918829" cy="495028"/>
          </a:xfrm>
          <a:prstGeom prst="rect">
            <a:avLst/>
          </a:prstGeom>
        </p:spPr>
        <p:txBody>
          <a:bodyPr vert="horz" lIns="90681" tIns="45341" rIns="90681" bIns="45341"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CEE9F88C-A495-8E4C-91E4-A0448F8E7A49}"/>
              </a:ext>
            </a:extLst>
          </p:cNvPr>
          <p:cNvSpPr>
            <a:spLocks noGrp="1"/>
          </p:cNvSpPr>
          <p:nvPr>
            <p:ph type="sldNum" sz="quarter" idx="3"/>
          </p:nvPr>
        </p:nvSpPr>
        <p:spPr>
          <a:xfrm>
            <a:off x="3815376" y="9371288"/>
            <a:ext cx="2918829" cy="495028"/>
          </a:xfrm>
          <a:prstGeom prst="rect">
            <a:avLst/>
          </a:prstGeom>
        </p:spPr>
        <p:txBody>
          <a:bodyPr vert="horz" lIns="90681" tIns="45341" rIns="90681" bIns="45341" rtlCol="0" anchor="b"/>
          <a:lstStyle>
            <a:lvl1pPr algn="r">
              <a:defRPr sz="1200"/>
            </a:lvl1pPr>
          </a:lstStyle>
          <a:p>
            <a:fld id="{B8E56E7F-BC97-8844-B5AB-A0E20FD94166}" type="slidenum">
              <a:rPr kumimoji="1" lang="ja-JP" altLang="en-US" smtClean="0"/>
              <a:t>‹#›</a:t>
            </a:fld>
            <a:endParaRPr kumimoji="1" lang="ja-JP" altLang="en-US"/>
          </a:p>
        </p:txBody>
      </p:sp>
    </p:spTree>
    <p:extLst>
      <p:ext uri="{BB962C8B-B14F-4D97-AF65-F5344CB8AC3E}">
        <p14:creationId xmlns:p14="http://schemas.microsoft.com/office/powerpoint/2010/main" val="42350083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2918829" cy="495029"/>
          </a:xfrm>
          <a:prstGeom prst="rect">
            <a:avLst/>
          </a:prstGeom>
        </p:spPr>
        <p:txBody>
          <a:bodyPr vert="horz" lIns="90681" tIns="45341" rIns="90681" bIns="45341" rtlCol="0"/>
          <a:lstStyle>
            <a:lvl1pPr algn="l">
              <a:defRPr sz="1200">
                <a:latin typeface="Yu Gothic UI" panose="020B0500000000000000" pitchFamily="50" charset="-128"/>
                <a:ea typeface="Yu Gothic UI" panose="020B0500000000000000" pitchFamily="50" charset="-128"/>
                <a:sym typeface="Yu Gothic UI" panose="020B0500000000000000" pitchFamily="50" charset="-128"/>
              </a:defRPr>
            </a:lvl1pPr>
          </a:lstStyle>
          <a:p>
            <a:endParaRPr lang="ja-JP" altLang="en-US"/>
          </a:p>
        </p:txBody>
      </p:sp>
      <p:sp>
        <p:nvSpPr>
          <p:cNvPr id="3" name="日付プレースホルダー 2"/>
          <p:cNvSpPr>
            <a:spLocks noGrp="1"/>
          </p:cNvSpPr>
          <p:nvPr>
            <p:ph type="dt" idx="1"/>
          </p:nvPr>
        </p:nvSpPr>
        <p:spPr>
          <a:xfrm>
            <a:off x="3815376" y="2"/>
            <a:ext cx="2918829" cy="495029"/>
          </a:xfrm>
          <a:prstGeom prst="rect">
            <a:avLst/>
          </a:prstGeom>
        </p:spPr>
        <p:txBody>
          <a:bodyPr vert="horz" lIns="90681" tIns="45341" rIns="90681" bIns="45341" rtlCol="0"/>
          <a:lstStyle>
            <a:lvl1pPr algn="r">
              <a:defRPr sz="1200">
                <a:latin typeface="Yu Gothic UI" panose="020B0500000000000000" pitchFamily="50" charset="-128"/>
              </a:defRPr>
            </a:lvl1pPr>
          </a:lstStyle>
          <a:p>
            <a:fld id="{038CA037-5F36-E240-9624-6014F2A8F4EC}" type="datetimeFigureOut">
              <a:rPr lang="ja-JP" altLang="en-US" smtClean="0"/>
              <a:pPr/>
              <a:t>2026/2/26</a:t>
            </a:fld>
            <a:endParaRPr lang="ja-JP" altLang="en-US"/>
          </a:p>
        </p:txBody>
      </p:sp>
      <p:sp>
        <p:nvSpPr>
          <p:cNvPr id="4" name="スライド イメージ プレースホルダー 3"/>
          <p:cNvSpPr>
            <a:spLocks noGrp="1" noRot="1" noChangeAspect="1"/>
          </p:cNvSpPr>
          <p:nvPr>
            <p:ph type="sldImg" idx="2"/>
          </p:nvPr>
        </p:nvSpPr>
        <p:spPr>
          <a:xfrm>
            <a:off x="965200" y="1235075"/>
            <a:ext cx="4805363" cy="3327400"/>
          </a:xfrm>
          <a:prstGeom prst="rect">
            <a:avLst/>
          </a:prstGeom>
          <a:noFill/>
          <a:ln w="12700">
            <a:solidFill>
              <a:prstClr val="black"/>
            </a:solidFill>
          </a:ln>
        </p:spPr>
        <p:txBody>
          <a:bodyPr vert="horz" lIns="90681" tIns="45341" rIns="90681" bIns="45341" rtlCol="0" anchor="ctr"/>
          <a:lstStyle/>
          <a:p>
            <a:endParaRPr lang="ja-JP" altLang="en-US"/>
          </a:p>
        </p:txBody>
      </p:sp>
      <p:sp>
        <p:nvSpPr>
          <p:cNvPr id="5" name="ノート プレースホルダー 4"/>
          <p:cNvSpPr>
            <a:spLocks noGrp="1"/>
          </p:cNvSpPr>
          <p:nvPr>
            <p:ph type="body" sz="quarter" idx="3"/>
          </p:nvPr>
        </p:nvSpPr>
        <p:spPr>
          <a:xfrm>
            <a:off x="673577" y="4748165"/>
            <a:ext cx="5388610" cy="3884861"/>
          </a:xfrm>
          <a:prstGeom prst="rect">
            <a:avLst/>
          </a:prstGeom>
        </p:spPr>
        <p:txBody>
          <a:bodyPr vert="horz" lIns="90681" tIns="45341" rIns="90681" bIns="45341" rtlCol="0"/>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371288"/>
            <a:ext cx="2918829" cy="495028"/>
          </a:xfrm>
          <a:prstGeom prst="rect">
            <a:avLst/>
          </a:prstGeom>
        </p:spPr>
        <p:txBody>
          <a:bodyPr vert="horz" lIns="90681" tIns="45341" rIns="90681" bIns="45341" rtlCol="0" anchor="b"/>
          <a:lstStyle>
            <a:lvl1pPr algn="l">
              <a:defRPr sz="1200">
                <a:latin typeface="Yu Gothic UI" panose="020B0500000000000000" pitchFamily="50" charset="-128"/>
                <a:ea typeface="Yu Gothic UI" panose="020B0500000000000000" pitchFamily="50" charset="-128"/>
                <a:sym typeface="Yu Gothic UI" panose="020B0500000000000000" pitchFamily="50" charset="-128"/>
              </a:defRPr>
            </a:lvl1pPr>
          </a:lstStyle>
          <a:p>
            <a:endParaRPr lang="ja-JP" altLang="en-US"/>
          </a:p>
        </p:txBody>
      </p:sp>
      <p:sp>
        <p:nvSpPr>
          <p:cNvPr id="7" name="スライド番号プレースホルダー 6"/>
          <p:cNvSpPr>
            <a:spLocks noGrp="1"/>
          </p:cNvSpPr>
          <p:nvPr>
            <p:ph type="sldNum" sz="quarter" idx="5"/>
          </p:nvPr>
        </p:nvSpPr>
        <p:spPr>
          <a:xfrm>
            <a:off x="3815376" y="9371288"/>
            <a:ext cx="2918829" cy="495028"/>
          </a:xfrm>
          <a:prstGeom prst="rect">
            <a:avLst/>
          </a:prstGeom>
        </p:spPr>
        <p:txBody>
          <a:bodyPr vert="horz" lIns="90681" tIns="45341" rIns="90681" bIns="45341" rtlCol="0" anchor="b"/>
          <a:lstStyle>
            <a:lvl1pPr algn="r">
              <a:defRPr sz="1200">
                <a:latin typeface="Yu Gothic UI" panose="020B0500000000000000" pitchFamily="50" charset="-128"/>
              </a:defRPr>
            </a:lvl1pPr>
          </a:lstStyle>
          <a:p>
            <a:fld id="{17B69022-2E16-7042-BFCB-B914F4A6E3B0}" type="slidenum">
              <a:rPr lang="ja-JP" altLang="en-US" smtClean="0"/>
              <a:pPr/>
              <a:t>‹#›</a:t>
            </a:fld>
            <a:endParaRPr lang="ja-JP" altLang="en-US"/>
          </a:p>
        </p:txBody>
      </p:sp>
    </p:spTree>
    <p:extLst>
      <p:ext uri="{BB962C8B-B14F-4D97-AF65-F5344CB8AC3E}">
        <p14:creationId xmlns:p14="http://schemas.microsoft.com/office/powerpoint/2010/main" val="402019521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0</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786334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9</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6526232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10</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0014081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11</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4457749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12</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105541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13</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4072499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14</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3012895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15</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3639728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16</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8602651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17</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6221672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18</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515922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1</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911573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19</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3968022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76890C-C0F7-49F1-23CB-F3D10751E9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C2AD51-94F7-D4E4-C5EF-A647D9DF0C8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A2AA34-C350-F98E-345C-55EA99AD5D8E}"/>
              </a:ext>
            </a:extLst>
          </p:cNvPr>
          <p:cNvSpPr>
            <a:spLocks noGrp="1"/>
          </p:cNvSpPr>
          <p:nvPr>
            <p:ph type="body" idx="1"/>
          </p:nvPr>
        </p:nvSpPr>
        <p:spPr/>
        <p:txBody>
          <a:bodyPr/>
          <a:lstStyle/>
          <a:p>
            <a:endParaRPr kumimoji="1" lang="ja-JP" altLang="en-US"/>
          </a:p>
        </p:txBody>
      </p:sp>
      <p:sp>
        <p:nvSpPr>
          <p:cNvPr id="4" name="Slide Number Placeholder 3">
            <a:extLst>
              <a:ext uri="{FF2B5EF4-FFF2-40B4-BE49-F238E27FC236}">
                <a16:creationId xmlns:a16="http://schemas.microsoft.com/office/drawing/2014/main" id="{4A964D0C-A9DB-E577-D07D-9ECA7DE232CB}"/>
              </a:ext>
            </a:extLst>
          </p:cNvPr>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20</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428262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21</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0535493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pPr/>
              <a:t>22</a:t>
            </a:fld>
            <a:endParaRPr lang="ja-JP" altLang="en-US"/>
          </a:p>
        </p:txBody>
      </p:sp>
    </p:spTree>
    <p:extLst>
      <p:ext uri="{BB962C8B-B14F-4D97-AF65-F5344CB8AC3E}">
        <p14:creationId xmlns:p14="http://schemas.microsoft.com/office/powerpoint/2010/main" val="27616937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53306C-8C24-99C8-CB2F-77E76B88A70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E542D0-8AA9-CDB5-F8CC-293D88F4760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950E17-B865-B46F-0F94-99495C39B0B7}"/>
              </a:ext>
            </a:extLst>
          </p:cNvPr>
          <p:cNvSpPr>
            <a:spLocks noGrp="1"/>
          </p:cNvSpPr>
          <p:nvPr>
            <p:ph type="body" idx="1"/>
          </p:nvPr>
        </p:nvSpPr>
        <p:spPr/>
        <p:txBody>
          <a:bodyPr/>
          <a:lstStyle/>
          <a:p>
            <a:endParaRPr kumimoji="1" lang="ja-JP" altLang="en-US"/>
          </a:p>
        </p:txBody>
      </p:sp>
      <p:sp>
        <p:nvSpPr>
          <p:cNvPr id="4" name="Slide Number Placeholder 3">
            <a:extLst>
              <a:ext uri="{FF2B5EF4-FFF2-40B4-BE49-F238E27FC236}">
                <a16:creationId xmlns:a16="http://schemas.microsoft.com/office/drawing/2014/main" id="{65034E01-41D1-6816-9A87-9633C1BFAAEB}"/>
              </a:ext>
            </a:extLst>
          </p:cNvPr>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23</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0144397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3D777-23E5-E544-F1F4-286EA5BBD0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71EA1A-64DD-341A-38FC-760250A05D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1A63A7-5C69-B16E-3F82-3F51F2C25BF3}"/>
              </a:ext>
            </a:extLst>
          </p:cNvPr>
          <p:cNvSpPr>
            <a:spLocks noGrp="1"/>
          </p:cNvSpPr>
          <p:nvPr>
            <p:ph type="body" idx="1"/>
          </p:nvPr>
        </p:nvSpPr>
        <p:spPr/>
        <p:txBody>
          <a:bodyPr/>
          <a:lstStyle/>
          <a:p>
            <a:endParaRPr kumimoji="1" lang="ja-JP" altLang="en-US"/>
          </a:p>
        </p:txBody>
      </p:sp>
      <p:sp>
        <p:nvSpPr>
          <p:cNvPr id="4" name="Slide Number Placeholder 3">
            <a:extLst>
              <a:ext uri="{FF2B5EF4-FFF2-40B4-BE49-F238E27FC236}">
                <a16:creationId xmlns:a16="http://schemas.microsoft.com/office/drawing/2014/main" id="{16C68BC3-89DC-636E-73FF-708123529DCA}"/>
              </a:ext>
            </a:extLst>
          </p:cNvPr>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24</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4210210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25</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7732477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26</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4163239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27</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3968022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28</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142512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2</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377453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29</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4957084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E2EE4D-0C9E-4E29-10A9-1240FAE046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EC8E6C-7C31-2FBF-142B-BA2833C2860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4A061B-2FFD-83BA-B984-CC071F2E1E1D}"/>
              </a:ext>
            </a:extLst>
          </p:cNvPr>
          <p:cNvSpPr>
            <a:spLocks noGrp="1"/>
          </p:cNvSpPr>
          <p:nvPr>
            <p:ph type="body" idx="1"/>
          </p:nvPr>
        </p:nvSpPr>
        <p:spPr/>
        <p:txBody>
          <a:bodyPr/>
          <a:lstStyle/>
          <a:p>
            <a:endParaRPr kumimoji="1" lang="ja-JP" altLang="en-US"/>
          </a:p>
        </p:txBody>
      </p:sp>
      <p:sp>
        <p:nvSpPr>
          <p:cNvPr id="4" name="Slide Number Placeholder 3">
            <a:extLst>
              <a:ext uri="{FF2B5EF4-FFF2-40B4-BE49-F238E27FC236}">
                <a16:creationId xmlns:a16="http://schemas.microsoft.com/office/drawing/2014/main" id="{272BDFCB-F6A1-70FE-0970-929BC2723DC3}"/>
              </a:ext>
            </a:extLst>
          </p:cNvPr>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30</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9671994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31</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6434858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32</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3714769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33</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9493350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45468E-1EF8-1E9F-34FA-C15EE6CB1E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5054530-F231-7A24-7A65-161CC656D92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0174EC-DA01-0C08-7294-6FEB3B2B1E82}"/>
              </a:ext>
            </a:extLst>
          </p:cNvPr>
          <p:cNvSpPr>
            <a:spLocks noGrp="1"/>
          </p:cNvSpPr>
          <p:nvPr>
            <p:ph type="body" idx="1"/>
          </p:nvPr>
        </p:nvSpPr>
        <p:spPr/>
        <p:txBody>
          <a:bodyPr/>
          <a:lstStyle/>
          <a:p>
            <a:endParaRPr kumimoji="1" lang="ja-JP" altLang="en-US"/>
          </a:p>
        </p:txBody>
      </p:sp>
      <p:sp>
        <p:nvSpPr>
          <p:cNvPr id="4" name="Slide Number Placeholder 3">
            <a:extLst>
              <a:ext uri="{FF2B5EF4-FFF2-40B4-BE49-F238E27FC236}">
                <a16:creationId xmlns:a16="http://schemas.microsoft.com/office/drawing/2014/main" id="{B2FB1B3F-3930-DF53-4139-3149265FF94C}"/>
              </a:ext>
            </a:extLst>
          </p:cNvPr>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34</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9828925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35</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6436148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C2456B-EC53-4E74-FAED-CA0CFE203F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19E882-6614-CEB8-F050-3CDA99A393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C364A9-A357-ADDE-63F7-7B4FBD04B3AF}"/>
              </a:ext>
            </a:extLst>
          </p:cNvPr>
          <p:cNvSpPr>
            <a:spLocks noGrp="1"/>
          </p:cNvSpPr>
          <p:nvPr>
            <p:ph type="body" idx="1"/>
          </p:nvPr>
        </p:nvSpPr>
        <p:spPr/>
        <p:txBody>
          <a:bodyPr/>
          <a:lstStyle/>
          <a:p>
            <a:endParaRPr kumimoji="1" lang="ja-JP" altLang="en-US"/>
          </a:p>
        </p:txBody>
      </p:sp>
      <p:sp>
        <p:nvSpPr>
          <p:cNvPr id="4" name="Slide Number Placeholder 3">
            <a:extLst>
              <a:ext uri="{FF2B5EF4-FFF2-40B4-BE49-F238E27FC236}">
                <a16:creationId xmlns:a16="http://schemas.microsoft.com/office/drawing/2014/main" id="{EBC94696-B908-3890-743B-4BDD7E1B9498}"/>
              </a:ext>
            </a:extLst>
          </p:cNvPr>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36</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4836662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pPr/>
              <a:t>37</a:t>
            </a:fld>
            <a:endParaRPr lang="ja-JP" altLang="en-US"/>
          </a:p>
        </p:txBody>
      </p:sp>
    </p:spTree>
    <p:extLst>
      <p:ext uri="{BB962C8B-B14F-4D97-AF65-F5344CB8AC3E}">
        <p14:creationId xmlns:p14="http://schemas.microsoft.com/office/powerpoint/2010/main" val="187938890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38</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646876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3</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8763851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25CA53-25D0-F225-5348-72105A39F2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7E2D12-7FC7-0912-7D1E-95686FA3A4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D1B2B0-2CDB-A94B-1898-2D17D3E7F9CA}"/>
              </a:ext>
            </a:extLst>
          </p:cNvPr>
          <p:cNvSpPr>
            <a:spLocks noGrp="1"/>
          </p:cNvSpPr>
          <p:nvPr>
            <p:ph type="body" idx="1"/>
          </p:nvPr>
        </p:nvSpPr>
        <p:spPr/>
        <p:txBody>
          <a:bodyPr/>
          <a:lstStyle/>
          <a:p>
            <a:endParaRPr kumimoji="1" lang="ja-JP" altLang="en-US"/>
          </a:p>
        </p:txBody>
      </p:sp>
      <p:sp>
        <p:nvSpPr>
          <p:cNvPr id="4" name="Slide Number Placeholder 3">
            <a:extLst>
              <a:ext uri="{FF2B5EF4-FFF2-40B4-BE49-F238E27FC236}">
                <a16:creationId xmlns:a16="http://schemas.microsoft.com/office/drawing/2014/main" id="{88F7281E-A9D5-5C34-3160-1483C5609431}"/>
              </a:ext>
            </a:extLst>
          </p:cNvPr>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39</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2512739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40</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10546018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41</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7680878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42</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60474213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43</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8641111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44</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90026038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45</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931140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46</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8636159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47</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5967686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48</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432851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4</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92450572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49</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03959739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50</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58396565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51</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11097570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52</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25511485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53</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24597133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lang="ja-JP" altLang="en-US" smtClean="0">
                <a:ea typeface="Yu Gothic UI" panose="020B0500000000000000" pitchFamily="50" charset="-128"/>
                <a:sym typeface="Yu Gothic UI" panose="020B0500000000000000" pitchFamily="50" charset="-128"/>
              </a:rPr>
              <a:pPr/>
              <a:t>54</a:t>
            </a:fld>
            <a:endParaRPr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6975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5</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1663288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6</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920339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7</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666959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5"/>
          </p:nvPr>
        </p:nvSpPr>
        <p:spPr/>
        <p:txBody>
          <a:bodyPr/>
          <a:lstStyle/>
          <a:p>
            <a:fld id="{17B69022-2E16-7042-BFCB-B914F4A6E3B0}" type="slidenum">
              <a:rPr kumimoji="1" lang="ja-JP" altLang="en-US" smtClean="0">
                <a:ea typeface="Yu Gothic UI" panose="020B0500000000000000" pitchFamily="50" charset="-128"/>
                <a:sym typeface="Yu Gothic UI" panose="020B0500000000000000" pitchFamily="50" charset="-128"/>
              </a:rPr>
              <a:t>8</a:t>
            </a:fld>
            <a:endParaRPr kumimoji="1" lang="ja-JP" altLang="en-US">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7255770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3.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3.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表紙（写真なし）">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BA10EFAC-55AD-ED58-9FB6-DC5448434CF8}"/>
              </a:ext>
            </a:extLst>
          </p:cNvPr>
          <p:cNvGraphicFramePr>
            <a:graphicFrameLocks noChangeAspect="1"/>
          </p:cNvGraphicFramePr>
          <p:nvPr userDrawn="1">
            <p:custDataLst>
              <p:tags r:id="rId1"/>
            </p:custDataLst>
            <p:extLst>
              <p:ext uri="{D42A27DB-BD31-4B8C-83A1-F6EECF244321}">
                <p14:modId xmlns:p14="http://schemas.microsoft.com/office/powerpoint/2010/main" val="36693446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7" imgH="277" progId="TCLayout.ActiveDocument.1">
                  <p:embed/>
                </p:oleObj>
              </mc:Choice>
              <mc:Fallback>
                <p:oleObj name="think-cell Slide" r:id="rId3" imgW="277" imgH="277" progId="TCLayout.ActiveDocument.1">
                  <p:embed/>
                  <p:pic>
                    <p:nvPicPr>
                      <p:cNvPr id="6" name="think-cell data - do not delete" hidden="1">
                        <a:extLst>
                          <a:ext uri="{FF2B5EF4-FFF2-40B4-BE49-F238E27FC236}">
                            <a16:creationId xmlns:a16="http://schemas.microsoft.com/office/drawing/2014/main" id="{BA10EFAC-55AD-ED58-9FB6-DC5448434CF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ctrTitle" hasCustomPrompt="1"/>
          </p:nvPr>
        </p:nvSpPr>
        <p:spPr>
          <a:xfrm>
            <a:off x="492766" y="2988000"/>
            <a:ext cx="8924284" cy="442035"/>
          </a:xfrm>
          <a:prstGeom prst="rect">
            <a:avLst/>
          </a:prstGeom>
          <a:noFill/>
        </p:spPr>
        <p:txBody>
          <a:bodyPr vert="horz" lIns="0" tIns="36000" rIns="0" bIns="36000" anchor="b" anchorCtr="0">
            <a:spAutoFit/>
          </a:bodyPr>
          <a:lstStyle>
            <a:lvl1pPr algn="l">
              <a:lnSpc>
                <a:spcPct val="100000"/>
              </a:lnSpc>
              <a:spcBef>
                <a:spcPts val="0"/>
              </a:spcBef>
              <a:defRPr sz="2400" b="1" i="0" baseline="0">
                <a:latin typeface="Yu Gothic UI" panose="020B0500000000000000" pitchFamily="50" charset="-128"/>
                <a:ea typeface="Yu Gothic UI" panose="020B0500000000000000" pitchFamily="50" charset="-128"/>
                <a:sym typeface="Yu Gothic UI" panose="020B0500000000000000" pitchFamily="50" charset="-128"/>
              </a:defRPr>
            </a:lvl1pPr>
          </a:lstStyle>
          <a:p>
            <a:r>
              <a:rPr lang="zh-TW" altLang="en-US"/>
              <a:t>成長投資計画書</a:t>
            </a:r>
            <a:endParaRPr lang="en-US"/>
          </a:p>
        </p:txBody>
      </p:sp>
      <p:sp>
        <p:nvSpPr>
          <p:cNvPr id="3" name="Subtitle 2"/>
          <p:cNvSpPr>
            <a:spLocks noGrp="1"/>
          </p:cNvSpPr>
          <p:nvPr>
            <p:ph type="subTitle" idx="1" hasCustomPrompt="1"/>
          </p:nvPr>
        </p:nvSpPr>
        <p:spPr>
          <a:xfrm>
            <a:off x="492388" y="687600"/>
            <a:ext cx="8924662" cy="365357"/>
          </a:xfrm>
        </p:spPr>
        <p:txBody>
          <a:bodyPr lIns="0" tIns="46800" rIns="90000" bIns="46800" anchor="ctr">
            <a:spAutoFit/>
          </a:bodyPr>
          <a:lstStyle>
            <a:lvl1pPr marL="0" indent="0" algn="l">
              <a:lnSpc>
                <a:spcPct val="110000"/>
              </a:lnSpc>
              <a:spcBef>
                <a:spcPts val="0"/>
              </a:spcBef>
              <a:buNone/>
              <a:defRPr sz="1600" b="1" i="0" baseline="0">
                <a:solidFill>
                  <a:srgbClr val="000F78"/>
                </a:solidFill>
                <a:latin typeface="Yu Gothic UI" panose="020B0500000000000000" pitchFamily="50" charset="-128"/>
                <a:ea typeface="Yu Gothic UI" panose="020B0500000000000000" pitchFamily="50" charset="-128"/>
                <a:sym typeface="Yu Gothic UI" panose="020B0500000000000000" pitchFamily="50" charset="-128"/>
              </a:defRPr>
            </a:lvl1pPr>
            <a:lvl2pPr marL="495285" indent="0" algn="ctr">
              <a:buNone/>
              <a:defRPr sz="2167"/>
            </a:lvl2pPr>
            <a:lvl3pPr marL="990570" indent="0" algn="ctr">
              <a:buNone/>
              <a:defRPr sz="1950"/>
            </a:lvl3pPr>
            <a:lvl4pPr marL="1485854" indent="0" algn="ctr">
              <a:buNone/>
              <a:defRPr sz="1733"/>
            </a:lvl4pPr>
            <a:lvl5pPr marL="1981139" indent="0" algn="ctr">
              <a:buNone/>
              <a:defRPr sz="1733"/>
            </a:lvl5pPr>
            <a:lvl6pPr marL="2476424" indent="0" algn="ctr">
              <a:buNone/>
              <a:defRPr sz="1733"/>
            </a:lvl6pPr>
            <a:lvl7pPr marL="2971709" indent="0" algn="ctr">
              <a:buNone/>
              <a:defRPr sz="1733"/>
            </a:lvl7pPr>
            <a:lvl8pPr marL="3466993" indent="0" algn="ctr">
              <a:buNone/>
              <a:defRPr sz="1733"/>
            </a:lvl8pPr>
            <a:lvl9pPr marL="3962278" indent="0" algn="ctr">
              <a:buNone/>
              <a:defRPr sz="1733"/>
            </a:lvl9pPr>
          </a:lstStyle>
          <a:p>
            <a:r>
              <a:rPr lang="ja-JP" altLang="en-US"/>
              <a:t>様式１</a:t>
            </a:r>
            <a:endParaRPr lang="en-US"/>
          </a:p>
        </p:txBody>
      </p:sp>
      <p:sp>
        <p:nvSpPr>
          <p:cNvPr id="15" name="テキスト プレースホルダー 14">
            <a:extLst>
              <a:ext uri="{FF2B5EF4-FFF2-40B4-BE49-F238E27FC236}">
                <a16:creationId xmlns:a16="http://schemas.microsoft.com/office/drawing/2014/main" id="{FDC760E3-9F01-AD4C-BCF9-E22AE02BF0F0}"/>
              </a:ext>
            </a:extLst>
          </p:cNvPr>
          <p:cNvSpPr>
            <a:spLocks noGrp="1"/>
          </p:cNvSpPr>
          <p:nvPr>
            <p:ph type="body" sz="quarter" idx="10" hasCustomPrompt="1"/>
          </p:nvPr>
        </p:nvSpPr>
        <p:spPr>
          <a:xfrm>
            <a:off x="492388" y="6203741"/>
            <a:ext cx="6332400" cy="252000"/>
          </a:xfrm>
        </p:spPr>
        <p:txBody>
          <a:bodyPr lIns="0" tIns="46800" rIns="90000" bIns="46800" anchor="ctr">
            <a:noAutofit/>
          </a:bodyPr>
          <a:lstStyle>
            <a:lvl1pPr marL="0" indent="0">
              <a:spcBef>
                <a:spcPts val="0"/>
              </a:spcBef>
              <a:buNone/>
              <a:defRPr sz="1200" b="1" baseline="0">
                <a:latin typeface="Yu Gothic UI" panose="020B0500000000000000" pitchFamily="50" charset="-128"/>
                <a:ea typeface="Yu Gothic UI" panose="020B0500000000000000" pitchFamily="50" charset="-128"/>
                <a:sym typeface="Yu Gothic UI" panose="020B0500000000000000" pitchFamily="50" charset="-128"/>
              </a:defRPr>
            </a:lvl1pPr>
          </a:lstStyle>
          <a:p>
            <a:r>
              <a:rPr kumimoji="1" lang="ja-JP" altLang="en-US"/>
              <a:t>日付</a:t>
            </a:r>
          </a:p>
        </p:txBody>
      </p:sp>
      <p:sp>
        <p:nvSpPr>
          <p:cNvPr id="16" name="テキスト プレースホルダー 14">
            <a:extLst>
              <a:ext uri="{FF2B5EF4-FFF2-40B4-BE49-F238E27FC236}">
                <a16:creationId xmlns:a16="http://schemas.microsoft.com/office/drawing/2014/main" id="{863F2344-476F-5942-A8C9-BC88457AB2D4}"/>
              </a:ext>
            </a:extLst>
          </p:cNvPr>
          <p:cNvSpPr>
            <a:spLocks noGrp="1"/>
          </p:cNvSpPr>
          <p:nvPr>
            <p:ph type="body" sz="quarter" idx="11" hasCustomPrompt="1"/>
          </p:nvPr>
        </p:nvSpPr>
        <p:spPr>
          <a:xfrm>
            <a:off x="492764" y="5260541"/>
            <a:ext cx="6332400" cy="766800"/>
          </a:xfrm>
        </p:spPr>
        <p:txBody>
          <a:bodyPr lIns="0" tIns="0" rIns="0" bIns="0" anchor="t">
            <a:noAutofit/>
          </a:bodyPr>
          <a:lstStyle>
            <a:lvl1pPr marL="0" indent="0">
              <a:lnSpc>
                <a:spcPts val="1640"/>
              </a:lnSpc>
              <a:spcBef>
                <a:spcPts val="0"/>
              </a:spcBef>
              <a:buNone/>
              <a:defRPr sz="1200" b="1" baseline="0">
                <a:latin typeface="Yu Gothic UI" panose="020B0500000000000000" pitchFamily="50" charset="-128"/>
                <a:ea typeface="Yu Gothic UI" panose="020B0500000000000000" pitchFamily="50" charset="-128"/>
                <a:sym typeface="Yu Gothic UI" panose="020B0500000000000000" pitchFamily="50" charset="-128"/>
              </a:defRPr>
            </a:lvl1pPr>
          </a:lstStyle>
          <a:p>
            <a:r>
              <a:rPr kumimoji="1" lang="ja-JP" altLang="en-US"/>
              <a:t>部署</a:t>
            </a:r>
          </a:p>
        </p:txBody>
      </p:sp>
      <p:sp>
        <p:nvSpPr>
          <p:cNvPr id="5" name="テキスト プレースホルダー 4">
            <a:extLst>
              <a:ext uri="{FF2B5EF4-FFF2-40B4-BE49-F238E27FC236}">
                <a16:creationId xmlns:a16="http://schemas.microsoft.com/office/drawing/2014/main" id="{E2E88B4C-DA79-CC41-98E9-9182634B031C}"/>
              </a:ext>
            </a:extLst>
          </p:cNvPr>
          <p:cNvSpPr>
            <a:spLocks noGrp="1"/>
          </p:cNvSpPr>
          <p:nvPr>
            <p:ph type="body" sz="quarter" idx="12" hasCustomPrompt="1"/>
          </p:nvPr>
        </p:nvSpPr>
        <p:spPr>
          <a:xfrm>
            <a:off x="492764" y="4785341"/>
            <a:ext cx="6332400" cy="342000"/>
          </a:xfrm>
        </p:spPr>
        <p:txBody>
          <a:bodyPr lIns="0" tIns="46800" rIns="90000" bIns="46800" anchor="ctr">
            <a:noAutofit/>
          </a:bodyPr>
          <a:lstStyle>
            <a:lvl1pPr marL="0" indent="0" algn="l">
              <a:spcBef>
                <a:spcPts val="0"/>
              </a:spcBef>
              <a:buNone/>
              <a:defRPr sz="1600" b="1" baseline="0">
                <a:solidFill>
                  <a:schemeClr val="tx1"/>
                </a:solidFill>
                <a:latin typeface="Yu Gothic UI" panose="020B0500000000000000" pitchFamily="50" charset="-128"/>
                <a:ea typeface="Yu Gothic UI" panose="020B0500000000000000" pitchFamily="50" charset="-128"/>
                <a:sym typeface="Yu Gothic UI" panose="020B0500000000000000" pitchFamily="50" charset="-128"/>
              </a:defRPr>
            </a:lvl1pPr>
          </a:lstStyle>
          <a:p>
            <a:r>
              <a:rPr kumimoji="1" lang="ja-JP" altLang="en-US"/>
              <a:t>名前</a:t>
            </a:r>
          </a:p>
        </p:txBody>
      </p:sp>
      <p:sp>
        <p:nvSpPr>
          <p:cNvPr id="11" name="Rectangle 10">
            <a:extLst>
              <a:ext uri="{FF2B5EF4-FFF2-40B4-BE49-F238E27FC236}">
                <a16:creationId xmlns:a16="http://schemas.microsoft.com/office/drawing/2014/main" id="{1F336313-A4E1-FC8F-2CA9-021AC030FEF2}"/>
              </a:ext>
            </a:extLst>
          </p:cNvPr>
          <p:cNvSpPr/>
          <p:nvPr userDrawn="1"/>
        </p:nvSpPr>
        <p:spPr>
          <a:xfrm>
            <a:off x="1588" y="0"/>
            <a:ext cx="1217066" cy="291356"/>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lang="ja-JP" altLang="en-US" sz="16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５</a:t>
            </a:r>
            <a:r>
              <a:rPr kumimoji="1" lang="ja-JP" altLang="en-US" sz="16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次公募用</a:t>
            </a:r>
          </a:p>
        </p:txBody>
      </p:sp>
    </p:spTree>
    <p:extLst>
      <p:ext uri="{BB962C8B-B14F-4D97-AF65-F5344CB8AC3E}">
        <p14:creationId xmlns:p14="http://schemas.microsoft.com/office/powerpoint/2010/main" val="980238850"/>
      </p:ext>
    </p:extLst>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行タイトル">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8C493A42-C282-D3BF-EFE6-155B81651DB1}"/>
              </a:ext>
            </a:extLst>
          </p:cNvPr>
          <p:cNvGraphicFramePr>
            <a:graphicFrameLocks noChangeAspect="1"/>
          </p:cNvGraphicFramePr>
          <p:nvPr userDrawn="1">
            <p:custDataLst>
              <p:tags r:id="rId1"/>
            </p:custDataLst>
            <p:extLst>
              <p:ext uri="{D42A27DB-BD31-4B8C-83A1-F6EECF244321}">
                <p14:modId xmlns:p14="http://schemas.microsoft.com/office/powerpoint/2010/main" val="23401465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7" imgH="277" progId="TCLayout.ActiveDocument.1">
                  <p:embed/>
                </p:oleObj>
              </mc:Choice>
              <mc:Fallback>
                <p:oleObj name="think-cell Slide" r:id="rId3" imgW="277" imgH="277" progId="TCLayout.ActiveDocument.1">
                  <p:embed/>
                  <p:pic>
                    <p:nvPicPr>
                      <p:cNvPr id="4" name="think-cell data - do not delete" hidden="1">
                        <a:extLst>
                          <a:ext uri="{FF2B5EF4-FFF2-40B4-BE49-F238E27FC236}">
                            <a16:creationId xmlns:a16="http://schemas.microsoft.com/office/drawing/2014/main" id="{8C493A42-C282-D3BF-EFE6-155B81651DB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417697E7-3F46-4BBA-A911-DBD857A6FCC5}"/>
              </a:ext>
            </a:extLst>
          </p:cNvPr>
          <p:cNvSpPr>
            <a:spLocks noGrp="1"/>
          </p:cNvSpPr>
          <p:nvPr>
            <p:ph type="title" hasCustomPrompt="1"/>
          </p:nvPr>
        </p:nvSpPr>
        <p:spPr>
          <a:xfrm>
            <a:off x="201000" y="259200"/>
            <a:ext cx="9504000" cy="380480"/>
          </a:xfrm>
          <a:prstGeom prst="rect">
            <a:avLst/>
          </a:prstGeom>
        </p:spPr>
        <p:txBody>
          <a:bodyPr vert="horz"/>
          <a:lstStyle>
            <a:lvl1pPr>
              <a:defRPr baseline="0">
                <a:latin typeface="Yu Gothic UI" panose="020B0500000000000000" pitchFamily="50" charset="-128"/>
                <a:ea typeface="Yu Gothic UI" panose="020B0500000000000000" pitchFamily="50" charset="-128"/>
                <a:sym typeface="Yu Gothic UI" panose="020B0500000000000000" pitchFamily="50" charset="-128"/>
              </a:defRPr>
            </a:lvl1pPr>
          </a:lstStyle>
          <a:p>
            <a:r>
              <a:rPr kumimoji="1" lang="en-US" altLang="ja-JP"/>
              <a:t>1</a:t>
            </a:r>
            <a:r>
              <a:rPr kumimoji="1" lang="ja-JP" altLang="en-US"/>
              <a:t>行レイアウト タイトル</a:t>
            </a:r>
            <a:r>
              <a:rPr lang="en-US" altLang="ja-JP"/>
              <a:t>/</a:t>
            </a:r>
            <a:r>
              <a:rPr lang="ja-JP" altLang="en-US"/>
              <a:t>スライドタイトル</a:t>
            </a:r>
            <a:r>
              <a:rPr kumimoji="1" lang="ja-JP" altLang="en-US"/>
              <a:t>を入力</a:t>
            </a:r>
          </a:p>
        </p:txBody>
      </p:sp>
    </p:spTree>
    <p:extLst>
      <p:ext uri="{BB962C8B-B14F-4D97-AF65-F5344CB8AC3E}">
        <p14:creationId xmlns:p14="http://schemas.microsoft.com/office/powerpoint/2010/main" val="846332700"/>
      </p:ext>
    </p:extLst>
  </p:cSld>
  <p:clrMapOvr>
    <a:masterClrMapping/>
  </p:clrMapOvr>
  <p:extLst>
    <p:ext uri="{DCECCB84-F9BA-43D5-87BE-67443E8EF086}">
      <p15:sldGuideLst xmlns:p15="http://schemas.microsoft.com/office/powerpoint/2012/main">
        <p15:guide id="1" orient="horz" pos="527"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行タイトル+本文">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C9122390-8364-0940-D290-D50FACB02F4F}"/>
              </a:ext>
            </a:extLst>
          </p:cNvPr>
          <p:cNvGraphicFramePr>
            <a:graphicFrameLocks noChangeAspect="1"/>
          </p:cNvGraphicFramePr>
          <p:nvPr userDrawn="1">
            <p:custDataLst>
              <p:tags r:id="rId1"/>
            </p:custDataLst>
            <p:extLst>
              <p:ext uri="{D42A27DB-BD31-4B8C-83A1-F6EECF244321}">
                <p14:modId xmlns:p14="http://schemas.microsoft.com/office/powerpoint/2010/main" val="31822242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7" imgH="277" progId="TCLayout.ActiveDocument.1">
                  <p:embed/>
                </p:oleObj>
              </mc:Choice>
              <mc:Fallback>
                <p:oleObj name="think-cell Slide" r:id="rId3" imgW="277" imgH="277" progId="TCLayout.ActiveDocument.1">
                  <p:embed/>
                  <p:pic>
                    <p:nvPicPr>
                      <p:cNvPr id="5" name="think-cell data - do not delete" hidden="1">
                        <a:extLst>
                          <a:ext uri="{FF2B5EF4-FFF2-40B4-BE49-F238E27FC236}">
                            <a16:creationId xmlns:a16="http://schemas.microsoft.com/office/drawing/2014/main" id="{C9122390-8364-0940-D290-D50FACB02F4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コンテンツ プレースホルダー 3">
            <a:extLst>
              <a:ext uri="{FF2B5EF4-FFF2-40B4-BE49-F238E27FC236}">
                <a16:creationId xmlns:a16="http://schemas.microsoft.com/office/drawing/2014/main" id="{B89C78DF-9F4E-428F-8949-4660E432C58A}"/>
              </a:ext>
            </a:extLst>
          </p:cNvPr>
          <p:cNvSpPr>
            <a:spLocks noGrp="1"/>
          </p:cNvSpPr>
          <p:nvPr>
            <p:ph sz="quarter" idx="10"/>
          </p:nvPr>
        </p:nvSpPr>
        <p:spPr>
          <a:xfrm>
            <a:off x="200025" y="835200"/>
            <a:ext cx="9504000" cy="5616575"/>
          </a:xfrm>
        </p:spPr>
        <p:txBody>
          <a:bodyPr/>
          <a:lstStyle>
            <a:lvl1pPr>
              <a:defRPr>
                <a:latin typeface="Yu Gothic UI" panose="020B0500000000000000" pitchFamily="50" charset="-128"/>
                <a:ea typeface="Yu Gothic UI" panose="020B0500000000000000" pitchFamily="50" charset="-128"/>
                <a:sym typeface="Yu Gothic UI" panose="020B0500000000000000" pitchFamily="50" charset="-128"/>
              </a:defRPr>
            </a:lvl1pPr>
            <a:lvl2pPr>
              <a:defRPr>
                <a:latin typeface="Yu Gothic UI" panose="020B0500000000000000" pitchFamily="50" charset="-128"/>
                <a:ea typeface="Yu Gothic UI" panose="020B0500000000000000" pitchFamily="50" charset="-128"/>
                <a:sym typeface="Yu Gothic UI" panose="020B0500000000000000" pitchFamily="50" charset="-128"/>
              </a:defRPr>
            </a:lvl2pPr>
            <a:lvl3pPr>
              <a:defRPr>
                <a:latin typeface="Yu Gothic UI" panose="020B0500000000000000" pitchFamily="50" charset="-128"/>
                <a:ea typeface="Yu Gothic UI" panose="020B0500000000000000" pitchFamily="50" charset="-128"/>
                <a:sym typeface="Yu Gothic UI" panose="020B0500000000000000" pitchFamily="50" charset="-128"/>
              </a:defRPr>
            </a:lvl3pPr>
            <a:lvl4pPr>
              <a:defRPr>
                <a:latin typeface="Yu Gothic UI" panose="020B0500000000000000" pitchFamily="50" charset="-128"/>
                <a:ea typeface="Yu Gothic UI" panose="020B0500000000000000" pitchFamily="50" charset="-128"/>
                <a:sym typeface="Yu Gothic UI" panose="020B0500000000000000" pitchFamily="50" charset="-128"/>
              </a:defRPr>
            </a:lvl4pPr>
            <a:lvl5pPr>
              <a:defRPr>
                <a:latin typeface="Yu Gothic UI" panose="020B0500000000000000" pitchFamily="50" charset="-128"/>
                <a:ea typeface="Yu Gothic UI" panose="020B0500000000000000" pitchFamily="50" charset="-128"/>
                <a:sym typeface="Yu Gothic UI" panose="020B0500000000000000" pitchFamily="50" charset="-128"/>
              </a:defRPr>
            </a:lvl5p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3" name="タイトル 2">
            <a:extLst>
              <a:ext uri="{FF2B5EF4-FFF2-40B4-BE49-F238E27FC236}">
                <a16:creationId xmlns:a16="http://schemas.microsoft.com/office/drawing/2014/main" id="{8E5B7E22-4349-4043-8C35-8AA7558D38DE}"/>
              </a:ext>
            </a:extLst>
          </p:cNvPr>
          <p:cNvSpPr>
            <a:spLocks noGrp="1"/>
          </p:cNvSpPr>
          <p:nvPr>
            <p:ph type="title" hasCustomPrompt="1"/>
          </p:nvPr>
        </p:nvSpPr>
        <p:spPr>
          <a:xfrm>
            <a:off x="201000" y="259200"/>
            <a:ext cx="9504000" cy="380480"/>
          </a:xfrm>
          <a:prstGeom prst="rect">
            <a:avLst/>
          </a:prstGeom>
          <a:blipFill>
            <a:blip r:embed="rId5"/>
            <a:stretch>
              <a:fillRect/>
            </a:stretch>
          </a:blipFill>
        </p:spPr>
        <p:txBody>
          <a:bodyPr vert="horz"/>
          <a:lstStyle>
            <a:lvl1pPr>
              <a:defRPr>
                <a:latin typeface="Yu Gothic UI" panose="020B0500000000000000" pitchFamily="50" charset="-128"/>
                <a:ea typeface="Yu Gothic UI" panose="020B0500000000000000" pitchFamily="50" charset="-128"/>
                <a:sym typeface="Yu Gothic UI" panose="020B0500000000000000" pitchFamily="50" charset="-128"/>
              </a:defRPr>
            </a:lvl1pPr>
          </a:lstStyle>
          <a:p>
            <a:r>
              <a:rPr kumimoji="1" lang="en-US" altLang="ja-JP"/>
              <a:t>1</a:t>
            </a:r>
            <a:r>
              <a:rPr kumimoji="1" lang="ja-JP" altLang="en-US"/>
              <a:t>行レイアウト タイトル</a:t>
            </a:r>
            <a:r>
              <a:rPr lang="en-US" altLang="ja-JP"/>
              <a:t>/</a:t>
            </a:r>
            <a:r>
              <a:rPr lang="ja-JP" altLang="en-US"/>
              <a:t>スライドタイトル</a:t>
            </a:r>
            <a:r>
              <a:rPr kumimoji="1" lang="ja-JP" altLang="en-US"/>
              <a:t>を入力</a:t>
            </a:r>
          </a:p>
        </p:txBody>
      </p:sp>
    </p:spTree>
    <p:extLst>
      <p:ext uri="{BB962C8B-B14F-4D97-AF65-F5344CB8AC3E}">
        <p14:creationId xmlns:p14="http://schemas.microsoft.com/office/powerpoint/2010/main" val="3911159723"/>
      </p:ext>
    </p:extLst>
  </p:cSld>
  <p:clrMapOvr>
    <a:masterClrMapping/>
  </p:clrMapOvr>
  <p:extLst>
    <p:ext uri="{DCECCB84-F9BA-43D5-87BE-67443E8EF086}">
      <p15:sldGuideLst xmlns:p15="http://schemas.microsoft.com/office/powerpoint/2012/main">
        <p15:guide id="3" orient="horz" pos="527"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章＋1行タイトル">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06F8478-413B-2F3A-FC69-04ECCC0F4C07}"/>
              </a:ext>
            </a:extLst>
          </p:cNvPr>
          <p:cNvGraphicFramePr>
            <a:graphicFrameLocks noChangeAspect="1"/>
          </p:cNvGraphicFramePr>
          <p:nvPr userDrawn="1">
            <p:custDataLst>
              <p:tags r:id="rId1"/>
            </p:custDataLst>
            <p:extLst>
              <p:ext uri="{D42A27DB-BD31-4B8C-83A1-F6EECF244321}">
                <p14:modId xmlns:p14="http://schemas.microsoft.com/office/powerpoint/2010/main" val="25721540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7" imgH="277" progId="TCLayout.ActiveDocument.1">
                  <p:embed/>
                </p:oleObj>
              </mc:Choice>
              <mc:Fallback>
                <p:oleObj name="think-cell Slide" r:id="rId3" imgW="277" imgH="277" progId="TCLayout.ActiveDocument.1">
                  <p:embed/>
                  <p:pic>
                    <p:nvPicPr>
                      <p:cNvPr id="4" name="think-cell data - do not delete" hidden="1">
                        <a:extLst>
                          <a:ext uri="{FF2B5EF4-FFF2-40B4-BE49-F238E27FC236}">
                            <a16:creationId xmlns:a16="http://schemas.microsoft.com/office/drawing/2014/main" id="{506F8478-413B-2F3A-FC69-04ECCC0F4C0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3E61060F-FC44-4428-9038-E62F2290315B}"/>
              </a:ext>
            </a:extLst>
          </p:cNvPr>
          <p:cNvSpPr>
            <a:spLocks noGrp="1"/>
          </p:cNvSpPr>
          <p:nvPr>
            <p:ph type="title" hasCustomPrompt="1"/>
          </p:nvPr>
        </p:nvSpPr>
        <p:spPr>
          <a:xfrm>
            <a:off x="201000" y="259200"/>
            <a:ext cx="9504000" cy="673200"/>
          </a:xfrm>
        </p:spPr>
        <p:txBody>
          <a:bodyPr vert="horz" tIns="324000">
            <a:spAutoFit/>
          </a:bodyPr>
          <a:lstStyle>
            <a:lvl1pPr fontAlgn="ctr">
              <a:defRPr baseline="0">
                <a:latin typeface="Yu Gothic UI" panose="020B0500000000000000" pitchFamily="50" charset="-128"/>
                <a:ea typeface="Yu Gothic UI" panose="020B0500000000000000" pitchFamily="50" charset="-128"/>
                <a:sym typeface="Yu Gothic UI" panose="020B0500000000000000" pitchFamily="50" charset="-128"/>
              </a:defRPr>
            </a:lvl1pPr>
          </a:lstStyle>
          <a:p>
            <a:r>
              <a:rPr lang="ja-JP" altLang="en-US"/>
              <a:t>（スライドの内容を簡潔に記載）</a:t>
            </a:r>
          </a:p>
        </p:txBody>
      </p:sp>
      <p:sp>
        <p:nvSpPr>
          <p:cNvPr id="20" name="テキスト プレースホルダー 19">
            <a:extLst>
              <a:ext uri="{FF2B5EF4-FFF2-40B4-BE49-F238E27FC236}">
                <a16:creationId xmlns:a16="http://schemas.microsoft.com/office/drawing/2014/main" id="{DED51E40-D439-4365-8632-E8A6FA6535F4}"/>
              </a:ext>
            </a:extLst>
          </p:cNvPr>
          <p:cNvSpPr>
            <a:spLocks noGrp="1"/>
          </p:cNvSpPr>
          <p:nvPr>
            <p:ph type="body" sz="quarter" idx="12" hasCustomPrompt="1"/>
          </p:nvPr>
        </p:nvSpPr>
        <p:spPr>
          <a:xfrm>
            <a:off x="201000" y="259200"/>
            <a:ext cx="9504000" cy="288925"/>
          </a:xfrm>
        </p:spPr>
        <p:txBody>
          <a:bodyPr lIns="144000" rIns="0" bIns="36000" anchor="b" anchorCtr="0"/>
          <a:lstStyle>
            <a:lvl1pPr marL="0" indent="0" algn="l" defTabSz="914400" rtl="0" eaLnBrk="1" fontAlgn="ctr" latinLnBrk="0" hangingPunct="1">
              <a:lnSpc>
                <a:spcPct val="100000"/>
              </a:lnSpc>
              <a:spcBef>
                <a:spcPct val="0"/>
              </a:spcBef>
              <a:buClr>
                <a:srgbClr val="000F78"/>
              </a:buClr>
              <a:buFont typeface="Wingdings" panose="05000000000000000000" pitchFamily="2" charset="2"/>
              <a:buNone/>
              <a:defRPr kumimoji="1" lang="ja-JP" altLang="en-US" sz="1400" b="1" i="0" kern="1200" baseline="0" dirty="0" smtClean="0">
                <a:solidFill>
                  <a:srgbClr val="000F78"/>
                </a:solidFill>
                <a:latin typeface="Yu Gothic UI" panose="020B0500000000000000" pitchFamily="50" charset="-128"/>
                <a:ea typeface="Yu Gothic UI" panose="020B0500000000000000" pitchFamily="50" charset="-128"/>
                <a:cs typeface="+mj-cs"/>
                <a:sym typeface="Yu Gothic UI" panose="020B0500000000000000" pitchFamily="50" charset="-128"/>
              </a:defRPr>
            </a:lvl1pPr>
            <a:lvl2pPr marL="0" indent="0" algn="l" defTabSz="914400" rtl="0" eaLnBrk="1" fontAlgn="ctr" latinLnBrk="0" hangingPunct="1">
              <a:lnSpc>
                <a:spcPct val="100000"/>
              </a:lnSpc>
              <a:spcBef>
                <a:spcPct val="0"/>
              </a:spcBef>
              <a:buClr>
                <a:srgbClr val="000F78"/>
              </a:buClr>
              <a:buFont typeface="Wingdings" panose="05000000000000000000" pitchFamily="2" charset="2"/>
              <a:buNone/>
              <a:defRPr kumimoji="1" lang="ja-JP" altLang="en-US" sz="1400" b="1" i="0" kern="1200" baseline="0" dirty="0" smtClean="0">
                <a:solidFill>
                  <a:srgbClr val="000F78"/>
                </a:solidFill>
                <a:latin typeface="Yu Gothic UI" panose="020B0500000000000000" pitchFamily="50" charset="-128"/>
                <a:ea typeface="Yu Gothic UI" panose="020B0500000000000000" pitchFamily="50" charset="-128"/>
                <a:cs typeface="+mj-cs"/>
              </a:defRPr>
            </a:lvl2pPr>
            <a:lvl3pPr marL="0" indent="0" algn="l" defTabSz="914400" rtl="0" eaLnBrk="1" fontAlgn="ctr" latinLnBrk="0" hangingPunct="1">
              <a:lnSpc>
                <a:spcPct val="100000"/>
              </a:lnSpc>
              <a:spcBef>
                <a:spcPct val="0"/>
              </a:spcBef>
              <a:buClr>
                <a:srgbClr val="000F78"/>
              </a:buClr>
              <a:buFont typeface="Wingdings" panose="05000000000000000000" pitchFamily="2" charset="2"/>
              <a:buNone/>
              <a:defRPr kumimoji="1" lang="ja-JP" altLang="en-US" sz="1400" b="1" i="0" kern="1200" baseline="0" dirty="0" smtClean="0">
                <a:solidFill>
                  <a:srgbClr val="000F78"/>
                </a:solidFill>
                <a:latin typeface="Yu Gothic UI" panose="020B0500000000000000" pitchFamily="50" charset="-128"/>
                <a:ea typeface="Yu Gothic UI" panose="020B0500000000000000" pitchFamily="50" charset="-128"/>
                <a:cs typeface="+mj-cs"/>
              </a:defRPr>
            </a:lvl3pPr>
            <a:lvl4pPr marL="0" indent="0" algn="l" defTabSz="914400" rtl="0" eaLnBrk="1" fontAlgn="ctr" latinLnBrk="0" hangingPunct="1">
              <a:lnSpc>
                <a:spcPct val="100000"/>
              </a:lnSpc>
              <a:spcBef>
                <a:spcPct val="0"/>
              </a:spcBef>
              <a:buClr>
                <a:srgbClr val="000F78"/>
              </a:buClr>
              <a:buFont typeface="Wingdings" panose="05000000000000000000" pitchFamily="2" charset="2"/>
              <a:buNone/>
              <a:defRPr kumimoji="1" lang="ja-JP" altLang="en-US" sz="1400" b="1" i="0" kern="1200" baseline="0" dirty="0" smtClean="0">
                <a:solidFill>
                  <a:srgbClr val="000F78"/>
                </a:solidFill>
                <a:latin typeface="Yu Gothic UI" panose="020B0500000000000000" pitchFamily="50" charset="-128"/>
                <a:ea typeface="Yu Gothic UI" panose="020B0500000000000000" pitchFamily="50" charset="-128"/>
                <a:cs typeface="+mj-cs"/>
              </a:defRPr>
            </a:lvl4pPr>
            <a:lvl5pPr marL="0" indent="0" algn="l" defTabSz="914400" rtl="0" eaLnBrk="1" fontAlgn="ctr" latinLnBrk="0" hangingPunct="1">
              <a:lnSpc>
                <a:spcPct val="100000"/>
              </a:lnSpc>
              <a:spcBef>
                <a:spcPct val="0"/>
              </a:spcBef>
              <a:buClr>
                <a:srgbClr val="000F78"/>
              </a:buClr>
              <a:buFont typeface="Wingdings" panose="05000000000000000000" pitchFamily="2" charset="2"/>
              <a:buNone/>
              <a:defRPr kumimoji="1" lang="ja-JP" altLang="en-US" sz="1400" b="1" i="0" kern="1200" baseline="0" dirty="0">
                <a:solidFill>
                  <a:srgbClr val="000F78"/>
                </a:solidFill>
                <a:latin typeface="Yu Gothic UI" panose="020B0500000000000000" pitchFamily="50" charset="-128"/>
                <a:ea typeface="Yu Gothic UI" panose="020B0500000000000000" pitchFamily="50" charset="-128"/>
                <a:cs typeface="+mj-cs"/>
              </a:defRPr>
            </a:lvl5pPr>
          </a:lstStyle>
          <a:p>
            <a:pPr marL="0" algn="l" defTabSz="914400" rtl="0" eaLnBrk="1" fontAlgn="ctr" latinLnBrk="0" hangingPunct="1">
              <a:lnSpc>
                <a:spcPct val="100000"/>
              </a:lnSpc>
              <a:spcBef>
                <a:spcPct val="0"/>
              </a:spcBef>
              <a:buNone/>
            </a:pPr>
            <a:r>
              <a:rPr kumimoji="1" lang="ja-JP" altLang="en-US" sz="1400" b="1" i="0" kern="1200" baseline="0">
                <a:solidFill>
                  <a:srgbClr val="000F78"/>
                </a:solidFill>
                <a:latin typeface="Yu Gothic UI" panose="020B0500000000000000" pitchFamily="50" charset="-128"/>
                <a:ea typeface="Yu Gothic UI" panose="020B0500000000000000" pitchFamily="50" charset="-128"/>
                <a:cs typeface="+mj-cs"/>
              </a:rPr>
              <a:t>章タイトル</a:t>
            </a:r>
            <a:r>
              <a:rPr kumimoji="1" lang="en-US" altLang="ja-JP" sz="1400" b="1" i="0" kern="1200" baseline="0">
                <a:solidFill>
                  <a:srgbClr val="000F78"/>
                </a:solidFill>
                <a:latin typeface="Yu Gothic UI" panose="020B0500000000000000" pitchFamily="50" charset="-128"/>
                <a:ea typeface="Yu Gothic UI" panose="020B0500000000000000" pitchFamily="50" charset="-128"/>
                <a:cs typeface="+mj-cs"/>
              </a:rPr>
              <a:t>/</a:t>
            </a:r>
            <a:r>
              <a:rPr kumimoji="1" lang="ja-JP" altLang="en-US" sz="1400" b="1" i="0" kern="1200" baseline="0">
                <a:solidFill>
                  <a:srgbClr val="000F78"/>
                </a:solidFill>
                <a:latin typeface="Yu Gothic UI" panose="020B0500000000000000" pitchFamily="50" charset="-128"/>
                <a:ea typeface="Yu Gothic UI" panose="020B0500000000000000" pitchFamily="50" charset="-128"/>
                <a:cs typeface="+mj-cs"/>
              </a:rPr>
              <a:t>スライドタイトルを入力</a:t>
            </a:r>
          </a:p>
        </p:txBody>
      </p:sp>
    </p:spTree>
    <p:extLst>
      <p:ext uri="{BB962C8B-B14F-4D97-AF65-F5344CB8AC3E}">
        <p14:creationId xmlns:p14="http://schemas.microsoft.com/office/powerpoint/2010/main" val="1545910695"/>
      </p:ext>
    </p:extLst>
  </p:cSld>
  <p:clrMapOvr>
    <a:masterClrMapping/>
  </p:clrMapOvr>
  <p:extLst>
    <p:ext uri="{DCECCB84-F9BA-43D5-87BE-67443E8EF086}">
      <p15:sldGuideLst xmlns:p15="http://schemas.microsoft.com/office/powerpoint/2012/main">
        <p15:guide id="1" orient="horz" pos="709"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2EEF760D-E13C-EAD3-B5D8-B35CC58565E4}"/>
              </a:ext>
            </a:extLst>
          </p:cNvPr>
          <p:cNvGraphicFramePr>
            <a:graphicFrameLocks noChangeAspect="1"/>
          </p:cNvGraphicFramePr>
          <p:nvPr userDrawn="1">
            <p:custDataLst>
              <p:tags r:id="rId1"/>
            </p:custDataLst>
            <p:extLst>
              <p:ext uri="{D42A27DB-BD31-4B8C-83A1-F6EECF244321}">
                <p14:modId xmlns:p14="http://schemas.microsoft.com/office/powerpoint/2010/main" val="5003905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7" imgH="277" progId="TCLayout.ActiveDocument.1">
                  <p:embed/>
                </p:oleObj>
              </mc:Choice>
              <mc:Fallback>
                <p:oleObj name="think-cell Slide" r:id="rId3" imgW="277" imgH="277" progId="TCLayout.ActiveDocument.1">
                  <p:embed/>
                  <p:pic>
                    <p:nvPicPr>
                      <p:cNvPr id="5" name="think-cell data - do not delete" hidden="1">
                        <a:extLst>
                          <a:ext uri="{FF2B5EF4-FFF2-40B4-BE49-F238E27FC236}">
                            <a16:creationId xmlns:a16="http://schemas.microsoft.com/office/drawing/2014/main" id="{2EEF760D-E13C-EAD3-B5D8-B35CC58565E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86B826A-66CC-9C21-4E42-A0B83B9ADCF5}"/>
              </a:ext>
            </a:extLst>
          </p:cNvPr>
          <p:cNvSpPr>
            <a:spLocks noGrp="1"/>
          </p:cNvSpPr>
          <p:nvPr>
            <p:ph type="title"/>
          </p:nvPr>
        </p:nvSpPr>
        <p:spPr/>
        <p:txBody>
          <a:bodyPr vert="horz"/>
          <a:lstStyle>
            <a:lvl1pPr>
              <a:defRPr>
                <a:latin typeface="Yu Gothic UI" panose="020B0500000000000000" pitchFamily="50" charset="-128"/>
                <a:ea typeface="Yu Gothic UI" panose="020B0500000000000000" pitchFamily="50" charset="-128"/>
                <a:sym typeface="Yu Gothic UI" panose="020B0500000000000000" pitchFamily="50" charset="-128"/>
              </a:defRPr>
            </a:lvl1pPr>
          </a:lstStyle>
          <a:p>
            <a:r>
              <a:rPr kumimoji="1" lang="en-US" altLang="ja-JP"/>
              <a:t>Click to edit Master title style</a:t>
            </a:r>
            <a:endParaRPr kumimoji="1" lang="ja-JP" altLang="en-US"/>
          </a:p>
        </p:txBody>
      </p:sp>
      <p:sp>
        <p:nvSpPr>
          <p:cNvPr id="3" name="Content Placeholder 2">
            <a:extLst>
              <a:ext uri="{FF2B5EF4-FFF2-40B4-BE49-F238E27FC236}">
                <a16:creationId xmlns:a16="http://schemas.microsoft.com/office/drawing/2014/main" id="{89EA9218-CBBA-3ADD-31E7-461AA644EC10}"/>
              </a:ext>
            </a:extLst>
          </p:cNvPr>
          <p:cNvSpPr>
            <a:spLocks noGrp="1"/>
          </p:cNvSpPr>
          <p:nvPr>
            <p:ph idx="1"/>
          </p:nvPr>
        </p:nvSpPr>
        <p:spPr/>
        <p:txBody>
          <a:bodyPr/>
          <a:lstStyle>
            <a:lvl1pPr>
              <a:defRPr>
                <a:latin typeface="Yu Gothic UI" panose="020B0500000000000000" pitchFamily="50" charset="-128"/>
                <a:ea typeface="Yu Gothic UI" panose="020B0500000000000000" pitchFamily="50" charset="-128"/>
                <a:sym typeface="Yu Gothic UI" panose="020B0500000000000000" pitchFamily="50" charset="-128"/>
              </a:defRPr>
            </a:lvl1pPr>
            <a:lvl2pPr>
              <a:defRPr>
                <a:latin typeface="Yu Gothic UI" panose="020B0500000000000000" pitchFamily="50" charset="-128"/>
                <a:ea typeface="Yu Gothic UI" panose="020B0500000000000000" pitchFamily="50" charset="-128"/>
                <a:sym typeface="Yu Gothic UI" panose="020B0500000000000000" pitchFamily="50" charset="-128"/>
              </a:defRPr>
            </a:lvl2pPr>
            <a:lvl3pPr>
              <a:defRPr>
                <a:latin typeface="Yu Gothic UI" panose="020B0500000000000000" pitchFamily="50" charset="-128"/>
                <a:ea typeface="Yu Gothic UI" panose="020B0500000000000000" pitchFamily="50" charset="-128"/>
                <a:sym typeface="Yu Gothic UI" panose="020B0500000000000000" pitchFamily="50" charset="-128"/>
              </a:defRPr>
            </a:lvl3pPr>
            <a:lvl4pPr>
              <a:defRPr>
                <a:latin typeface="Yu Gothic UI" panose="020B0500000000000000" pitchFamily="50" charset="-128"/>
                <a:ea typeface="Yu Gothic UI" panose="020B0500000000000000" pitchFamily="50" charset="-128"/>
                <a:sym typeface="Yu Gothic UI" panose="020B0500000000000000" pitchFamily="50" charset="-128"/>
              </a:defRPr>
            </a:lvl4pPr>
            <a:lvl5pPr>
              <a:defRPr>
                <a:latin typeface="Yu Gothic UI" panose="020B0500000000000000" pitchFamily="50" charset="-128"/>
                <a:ea typeface="Yu Gothic UI" panose="020B0500000000000000" pitchFamily="50" charset="-128"/>
                <a:sym typeface="Yu Gothic UI" panose="020B0500000000000000" pitchFamily="50" charset="-128"/>
              </a:defRPr>
            </a:lvl5p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Tree>
    <p:extLst>
      <p:ext uri="{BB962C8B-B14F-4D97-AF65-F5344CB8AC3E}">
        <p14:creationId xmlns:p14="http://schemas.microsoft.com/office/powerpoint/2010/main" val="320390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45EEA87-53CE-4290-6108-038ED76DDB2D}"/>
              </a:ext>
            </a:extLst>
          </p:cNvPr>
          <p:cNvGraphicFramePr>
            <a:graphicFrameLocks noChangeAspect="1"/>
          </p:cNvGraphicFramePr>
          <p:nvPr userDrawn="1">
            <p:custDataLst>
              <p:tags r:id="rId7"/>
            </p:custDataLst>
            <p:extLst>
              <p:ext uri="{D42A27DB-BD31-4B8C-83A1-F6EECF244321}">
                <p14:modId xmlns:p14="http://schemas.microsoft.com/office/powerpoint/2010/main" val="17738979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467" imgH="467" progId="TCLayout.ActiveDocument.1">
                  <p:embed/>
                </p:oleObj>
              </mc:Choice>
              <mc:Fallback>
                <p:oleObj name="think-cell Slide" r:id="rId8" imgW="467" imgH="467" progId="TCLayout.ActiveDocument.1">
                  <p:embed/>
                  <p:pic>
                    <p:nvPicPr>
                      <p:cNvPr id="5" name="think-cell data - do not delete" hidden="1">
                        <a:extLst>
                          <a:ext uri="{FF2B5EF4-FFF2-40B4-BE49-F238E27FC236}">
                            <a16:creationId xmlns:a16="http://schemas.microsoft.com/office/drawing/2014/main" id="{F45EEA87-53CE-4290-6108-038ED76DDB2D}"/>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201000" y="259200"/>
            <a:ext cx="9504000" cy="380480"/>
          </a:xfrm>
          <a:prstGeom prst="rect">
            <a:avLst/>
          </a:prstGeom>
          <a:blipFill dpi="0" rotWithShape="1">
            <a:blip r:embed="rId10"/>
            <a:srcRect/>
            <a:stretch>
              <a:fillRect/>
            </a:stretch>
          </a:blipFill>
        </p:spPr>
        <p:txBody>
          <a:bodyPr vert="horz" lIns="144000" tIns="36000" rIns="0" bIns="36000" rtlCol="0" anchor="t" anchorCtr="0">
            <a:spAutoFit/>
          </a:bodyPr>
          <a:lstStyle/>
          <a:p>
            <a:r>
              <a:rPr lang="ja-JP" altLang="en-US"/>
              <a:t>マスター タイトルの書式設定</a:t>
            </a:r>
            <a:endParaRPr lang="en-US"/>
          </a:p>
        </p:txBody>
      </p:sp>
      <p:sp>
        <p:nvSpPr>
          <p:cNvPr id="3" name="Text Placeholder 2"/>
          <p:cNvSpPr>
            <a:spLocks noGrp="1"/>
          </p:cNvSpPr>
          <p:nvPr>
            <p:ph type="body" idx="1"/>
          </p:nvPr>
        </p:nvSpPr>
        <p:spPr>
          <a:xfrm>
            <a:off x="201000" y="863999"/>
            <a:ext cx="9504000" cy="5589335"/>
          </a:xfrm>
          <a:prstGeom prst="rect">
            <a:avLst/>
          </a:prstGeom>
        </p:spPr>
        <p:txBody>
          <a:bodyPr vert="horz" lIns="90000" tIns="46800" rIns="90000" bIns="46800" rtlCol="0">
            <a:no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US" altLang="ja-JP"/>
          </a:p>
          <a:p>
            <a:pPr lvl="5"/>
            <a:r>
              <a:rPr kumimoji="1" lang="ja-JP" altLang="en-US"/>
              <a:t>第 </a:t>
            </a:r>
            <a:r>
              <a:rPr kumimoji="1" lang="en-US" altLang="ja-JP"/>
              <a:t>6 </a:t>
            </a:r>
            <a:r>
              <a:rPr kumimoji="1" lang="ja-JP" altLang="en-US"/>
              <a:t>レベル</a:t>
            </a:r>
          </a:p>
        </p:txBody>
      </p:sp>
      <p:sp>
        <p:nvSpPr>
          <p:cNvPr id="10" name="正方形/長方形 9">
            <a:extLst>
              <a:ext uri="{FF2B5EF4-FFF2-40B4-BE49-F238E27FC236}">
                <a16:creationId xmlns:a16="http://schemas.microsoft.com/office/drawing/2014/main" id="{9391117A-CD3E-4600-B746-847FEC23B848}"/>
              </a:ext>
            </a:extLst>
          </p:cNvPr>
          <p:cNvSpPr/>
          <p:nvPr userDrawn="1"/>
        </p:nvSpPr>
        <p:spPr>
          <a:xfrm>
            <a:off x="9417496" y="6623893"/>
            <a:ext cx="488504" cy="171856"/>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lIns="0" tIns="0" rIns="162000" bIns="0" rtlCol="0" anchor="ctr" anchorCtr="0"/>
          <a:lstStyle/>
          <a:p>
            <a:pPr algn="r"/>
            <a:fld id="{F461DCFA-917F-7743-ADC0-510F16953B30}" type="slidenum">
              <a:rPr kumimoji="1" lang="ja-JP" altLang="en-US" sz="1200" b="0" i="0" smtClean="0">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pPr algn="r"/>
              <a:t>‹#›</a:t>
            </a:fld>
            <a:endParaRPr kumimoji="1" lang="ja-JP" altLang="en-US" sz="1200" b="0" i="0">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659817983"/>
      </p:ext>
    </p:extLst>
  </p:cSld>
  <p:clrMap bg1="lt1" tx1="dk1" bg2="lt2" tx2="dk2" accent1="accent1" accent2="accent2" accent3="accent3" accent4="accent4" accent5="accent5" accent6="accent6" hlink="hlink" folHlink="folHlink"/>
  <p:sldLayoutIdLst>
    <p:sldLayoutId id="2147483750" r:id="rId1"/>
    <p:sldLayoutId id="2147483723" r:id="rId2"/>
    <p:sldLayoutId id="2147483854" r:id="rId3"/>
    <p:sldLayoutId id="2147483857" r:id="rId4"/>
    <p:sldLayoutId id="2147483865" r:id="rId5"/>
  </p:sldLayoutIdLst>
  <p:hf hdr="0" ftr="0" dt="0"/>
  <p:txStyles>
    <p:titleStyle>
      <a:lvl1pPr algn="l" defTabSz="914400" rtl="0" eaLnBrk="1" fontAlgn="ctr" latinLnBrk="0" hangingPunct="1">
        <a:lnSpc>
          <a:spcPct val="100000"/>
        </a:lnSpc>
        <a:spcBef>
          <a:spcPct val="0"/>
        </a:spcBef>
        <a:buNone/>
        <a:defRPr kumimoji="1" sz="2000" b="1" i="0" kern="1200" baseline="0">
          <a:solidFill>
            <a:srgbClr val="000F78"/>
          </a:solidFill>
          <a:latin typeface="Yu Gothic UI" panose="020B0500000000000000" pitchFamily="50" charset="-128"/>
          <a:ea typeface="Yu Gothic UI" panose="020B0500000000000000" pitchFamily="50" charset="-128"/>
          <a:cs typeface="+mj-cs"/>
          <a:sym typeface="Yu Gothic UI" panose="020B0500000000000000" pitchFamily="50" charset="-128"/>
        </a:defRPr>
      </a:lvl1pPr>
    </p:titleStyle>
    <p:body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4" userDrawn="1">
          <p15:clr>
            <a:srgbClr val="5ACBF0"/>
          </p15:clr>
        </p15:guide>
        <p15:guide id="2" pos="3120" userDrawn="1">
          <p15:clr>
            <a:srgbClr val="5ACBF0"/>
          </p15:clr>
        </p15:guide>
        <p15:guide id="3" pos="6114" userDrawn="1">
          <p15:clr>
            <a:srgbClr val="5ACBF0"/>
          </p15:clr>
        </p15:guide>
        <p15:guide id="4" pos="126" userDrawn="1">
          <p15:clr>
            <a:srgbClr val="5ACBF0"/>
          </p15:clr>
        </p15:guide>
        <p15:guide id="5" orient="horz" pos="4065" userDrawn="1">
          <p15:clr>
            <a:srgbClr val="5ACBF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7.xml"/><Relationship Id="rId5" Type="http://schemas.openxmlformats.org/officeDocument/2006/relationships/image" Target="../media/image1.emf"/><Relationship Id="rId4" Type="http://schemas.openxmlformats.org/officeDocument/2006/relationships/oleObject" Target="../embeddings/oleObject6.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43.xml"/><Relationship Id="rId5" Type="http://schemas.openxmlformats.org/officeDocument/2006/relationships/image" Target="../media/image3.emf"/><Relationship Id="rId4" Type="http://schemas.openxmlformats.org/officeDocument/2006/relationships/oleObject" Target="../embeddings/oleObject15.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44.xml"/><Relationship Id="rId5" Type="http://schemas.openxmlformats.org/officeDocument/2006/relationships/image" Target="../media/image3.emf"/><Relationship Id="rId4" Type="http://schemas.openxmlformats.org/officeDocument/2006/relationships/oleObject" Target="../embeddings/oleObject16.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45.xml"/><Relationship Id="rId5" Type="http://schemas.openxmlformats.org/officeDocument/2006/relationships/image" Target="../media/image3.emf"/><Relationship Id="rId4" Type="http://schemas.openxmlformats.org/officeDocument/2006/relationships/oleObject" Target="../embeddings/oleObject17.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46.xml"/><Relationship Id="rId5" Type="http://schemas.openxmlformats.org/officeDocument/2006/relationships/image" Target="../media/image3.emf"/><Relationship Id="rId4" Type="http://schemas.openxmlformats.org/officeDocument/2006/relationships/oleObject" Target="../embeddings/oleObject18.bin"/></Relationships>
</file>

<file path=ppt/slides/_rels/slide14.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oleObject" Target="../embeddings/oleObject19.bin"/><Relationship Id="rId18" Type="http://schemas.openxmlformats.org/officeDocument/2006/relationships/slide" Target="slide18.xml"/><Relationship Id="rId3" Type="http://schemas.openxmlformats.org/officeDocument/2006/relationships/tags" Target="../tags/tag49.xml"/><Relationship Id="rId21" Type="http://schemas.openxmlformats.org/officeDocument/2006/relationships/slide" Target="slide39.xml"/><Relationship Id="rId7" Type="http://schemas.openxmlformats.org/officeDocument/2006/relationships/tags" Target="../tags/tag53.xml"/><Relationship Id="rId12" Type="http://schemas.openxmlformats.org/officeDocument/2006/relationships/notesSlide" Target="../notesSlides/notesSlide14.xml"/><Relationship Id="rId17" Type="http://schemas.openxmlformats.org/officeDocument/2006/relationships/slide" Target="slide9.xml"/><Relationship Id="rId2" Type="http://schemas.openxmlformats.org/officeDocument/2006/relationships/tags" Target="../tags/tag48.xml"/><Relationship Id="rId16" Type="http://schemas.openxmlformats.org/officeDocument/2006/relationships/slide" Target="slide5.xml"/><Relationship Id="rId20" Type="http://schemas.openxmlformats.org/officeDocument/2006/relationships/slide" Target="slide28.xml"/><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slideLayout" Target="../slideLayouts/slideLayout5.xml"/><Relationship Id="rId5" Type="http://schemas.openxmlformats.org/officeDocument/2006/relationships/tags" Target="../tags/tag51.xml"/><Relationship Id="rId15" Type="http://schemas.openxmlformats.org/officeDocument/2006/relationships/slide" Target="slide4.xml"/><Relationship Id="rId10" Type="http://schemas.openxmlformats.org/officeDocument/2006/relationships/tags" Target="../tags/tag56.xml"/><Relationship Id="rId19" Type="http://schemas.openxmlformats.org/officeDocument/2006/relationships/slide" Target="slide20.xml"/><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image" Target="../media/image3.emf"/><Relationship Id="rId22" Type="http://schemas.openxmlformats.org/officeDocument/2006/relationships/slide" Target="slide4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57.xml"/><Relationship Id="rId5" Type="http://schemas.openxmlformats.org/officeDocument/2006/relationships/image" Target="../media/image3.emf"/><Relationship Id="rId4" Type="http://schemas.openxmlformats.org/officeDocument/2006/relationships/oleObject" Target="../embeddings/oleObject20.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58.xml"/><Relationship Id="rId6" Type="http://schemas.openxmlformats.org/officeDocument/2006/relationships/image" Target="../media/image5.jpeg"/><Relationship Id="rId5" Type="http://schemas.openxmlformats.org/officeDocument/2006/relationships/image" Target="../media/image3.emf"/><Relationship Id="rId4" Type="http://schemas.openxmlformats.org/officeDocument/2006/relationships/oleObject" Target="../embeddings/oleObject21.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59.xml"/><Relationship Id="rId6" Type="http://schemas.openxmlformats.org/officeDocument/2006/relationships/image" Target="../media/image6.jpeg"/><Relationship Id="rId5" Type="http://schemas.openxmlformats.org/officeDocument/2006/relationships/image" Target="../media/image3.emf"/><Relationship Id="rId4" Type="http://schemas.openxmlformats.org/officeDocument/2006/relationships/oleObject" Target="../embeddings/oleObject22.bin"/></Relationships>
</file>

<file path=ppt/slides/_rels/slide18.xml.rels><?xml version="1.0" encoding="UTF-8" standalone="yes"?>
<Relationships xmlns="http://schemas.openxmlformats.org/package/2006/relationships"><Relationship Id="rId8" Type="http://schemas.openxmlformats.org/officeDocument/2006/relationships/tags" Target="../tags/tag67.xml"/><Relationship Id="rId13" Type="http://schemas.openxmlformats.org/officeDocument/2006/relationships/oleObject" Target="../embeddings/oleObject23.bin"/><Relationship Id="rId18" Type="http://schemas.openxmlformats.org/officeDocument/2006/relationships/slide" Target="slide14.xml"/><Relationship Id="rId3" Type="http://schemas.openxmlformats.org/officeDocument/2006/relationships/tags" Target="../tags/tag62.xml"/><Relationship Id="rId21" Type="http://schemas.openxmlformats.org/officeDocument/2006/relationships/slide" Target="slide39.xml"/><Relationship Id="rId7" Type="http://schemas.openxmlformats.org/officeDocument/2006/relationships/tags" Target="../tags/tag66.xml"/><Relationship Id="rId12" Type="http://schemas.openxmlformats.org/officeDocument/2006/relationships/notesSlide" Target="../notesSlides/notesSlide18.xml"/><Relationship Id="rId17" Type="http://schemas.openxmlformats.org/officeDocument/2006/relationships/slide" Target="slide9.xml"/><Relationship Id="rId2" Type="http://schemas.openxmlformats.org/officeDocument/2006/relationships/tags" Target="../tags/tag61.xml"/><Relationship Id="rId16" Type="http://schemas.openxmlformats.org/officeDocument/2006/relationships/slide" Target="slide5.xml"/><Relationship Id="rId20" Type="http://schemas.openxmlformats.org/officeDocument/2006/relationships/slide" Target="slide28.xml"/><Relationship Id="rId1" Type="http://schemas.openxmlformats.org/officeDocument/2006/relationships/tags" Target="../tags/tag60.xml"/><Relationship Id="rId6" Type="http://schemas.openxmlformats.org/officeDocument/2006/relationships/tags" Target="../tags/tag65.xml"/><Relationship Id="rId11" Type="http://schemas.openxmlformats.org/officeDocument/2006/relationships/slideLayout" Target="../slideLayouts/slideLayout5.xml"/><Relationship Id="rId5" Type="http://schemas.openxmlformats.org/officeDocument/2006/relationships/tags" Target="../tags/tag64.xml"/><Relationship Id="rId15" Type="http://schemas.openxmlformats.org/officeDocument/2006/relationships/slide" Target="slide4.xml"/><Relationship Id="rId10" Type="http://schemas.openxmlformats.org/officeDocument/2006/relationships/tags" Target="../tags/tag69.xml"/><Relationship Id="rId19" Type="http://schemas.openxmlformats.org/officeDocument/2006/relationships/slide" Target="slide20.xml"/><Relationship Id="rId4" Type="http://schemas.openxmlformats.org/officeDocument/2006/relationships/tags" Target="../tags/tag63.xml"/><Relationship Id="rId9" Type="http://schemas.openxmlformats.org/officeDocument/2006/relationships/tags" Target="../tags/tag68.xml"/><Relationship Id="rId14" Type="http://schemas.openxmlformats.org/officeDocument/2006/relationships/image" Target="../media/image3.emf"/><Relationship Id="rId22" Type="http://schemas.openxmlformats.org/officeDocument/2006/relationships/slide" Target="slide4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70.xml"/><Relationship Id="rId5" Type="http://schemas.openxmlformats.org/officeDocument/2006/relationships/image" Target="../media/image3.emf"/><Relationship Id="rId4" Type="http://schemas.openxmlformats.org/officeDocument/2006/relationships/oleObject" Target="../embeddings/oleObject24.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8.xml"/><Relationship Id="rId5" Type="http://schemas.openxmlformats.org/officeDocument/2006/relationships/image" Target="../media/image3.emf"/><Relationship Id="rId4" Type="http://schemas.openxmlformats.org/officeDocument/2006/relationships/oleObject" Target="../embeddings/oleObject7.bin"/></Relationships>
</file>

<file path=ppt/slides/_rels/slide20.xml.rels><?xml version="1.0" encoding="UTF-8" standalone="yes"?>
<Relationships xmlns="http://schemas.openxmlformats.org/package/2006/relationships"><Relationship Id="rId8" Type="http://schemas.openxmlformats.org/officeDocument/2006/relationships/tags" Target="../tags/tag78.xml"/><Relationship Id="rId13" Type="http://schemas.openxmlformats.org/officeDocument/2006/relationships/image" Target="../media/image3.emf"/><Relationship Id="rId18" Type="http://schemas.openxmlformats.org/officeDocument/2006/relationships/slide" Target="slide28.xml"/><Relationship Id="rId3" Type="http://schemas.openxmlformats.org/officeDocument/2006/relationships/tags" Target="../tags/tag73.xml"/><Relationship Id="rId7" Type="http://schemas.openxmlformats.org/officeDocument/2006/relationships/tags" Target="../tags/tag77.xml"/><Relationship Id="rId12" Type="http://schemas.openxmlformats.org/officeDocument/2006/relationships/oleObject" Target="../embeddings/oleObject25.bin"/><Relationship Id="rId17" Type="http://schemas.openxmlformats.org/officeDocument/2006/relationships/slide" Target="slide26.xml"/><Relationship Id="rId2" Type="http://schemas.openxmlformats.org/officeDocument/2006/relationships/tags" Target="../tags/tag72.xml"/><Relationship Id="rId16" Type="http://schemas.openxmlformats.org/officeDocument/2006/relationships/slide" Target="slide24.xml"/><Relationship Id="rId20" Type="http://schemas.openxmlformats.org/officeDocument/2006/relationships/slide" Target="slide46.xml"/><Relationship Id="rId1" Type="http://schemas.openxmlformats.org/officeDocument/2006/relationships/tags" Target="../tags/tag71.xml"/><Relationship Id="rId6" Type="http://schemas.openxmlformats.org/officeDocument/2006/relationships/tags" Target="../tags/tag76.xml"/><Relationship Id="rId11" Type="http://schemas.openxmlformats.org/officeDocument/2006/relationships/notesSlide" Target="../notesSlides/notesSlide20.xml"/><Relationship Id="rId5" Type="http://schemas.openxmlformats.org/officeDocument/2006/relationships/tags" Target="../tags/tag75.xml"/><Relationship Id="rId15" Type="http://schemas.openxmlformats.org/officeDocument/2006/relationships/slide" Target="slide21.xml"/><Relationship Id="rId10" Type="http://schemas.openxmlformats.org/officeDocument/2006/relationships/slideLayout" Target="../slideLayouts/slideLayout5.xml"/><Relationship Id="rId19" Type="http://schemas.openxmlformats.org/officeDocument/2006/relationships/slide" Target="slide39.xml"/><Relationship Id="rId4" Type="http://schemas.openxmlformats.org/officeDocument/2006/relationships/tags" Target="../tags/tag74.xml"/><Relationship Id="rId9" Type="http://schemas.openxmlformats.org/officeDocument/2006/relationships/tags" Target="../tags/tag79.xml"/><Relationship Id="rId14" Type="http://schemas.openxmlformats.org/officeDocument/2006/relationships/slide" Target="slide4.xml"/></Relationships>
</file>

<file path=ppt/slides/_rels/slide21.xml.rels><?xml version="1.0" encoding="UTF-8" standalone="yes"?>
<Relationships xmlns="http://schemas.openxmlformats.org/package/2006/relationships"><Relationship Id="rId8" Type="http://schemas.openxmlformats.org/officeDocument/2006/relationships/tags" Target="../tags/tag87.xml"/><Relationship Id="rId13" Type="http://schemas.openxmlformats.org/officeDocument/2006/relationships/image" Target="../media/image3.emf"/><Relationship Id="rId18" Type="http://schemas.openxmlformats.org/officeDocument/2006/relationships/slide" Target="slide28.xml"/><Relationship Id="rId3" Type="http://schemas.openxmlformats.org/officeDocument/2006/relationships/tags" Target="../tags/tag82.xml"/><Relationship Id="rId7" Type="http://schemas.openxmlformats.org/officeDocument/2006/relationships/tags" Target="../tags/tag86.xml"/><Relationship Id="rId12" Type="http://schemas.openxmlformats.org/officeDocument/2006/relationships/oleObject" Target="../embeddings/oleObject26.bin"/><Relationship Id="rId17" Type="http://schemas.openxmlformats.org/officeDocument/2006/relationships/slide" Target="slide26.xml"/><Relationship Id="rId2" Type="http://schemas.openxmlformats.org/officeDocument/2006/relationships/tags" Target="../tags/tag81.xml"/><Relationship Id="rId16" Type="http://schemas.openxmlformats.org/officeDocument/2006/relationships/slide" Target="slide24.xml"/><Relationship Id="rId20" Type="http://schemas.openxmlformats.org/officeDocument/2006/relationships/slide" Target="slide46.xml"/><Relationship Id="rId1" Type="http://schemas.openxmlformats.org/officeDocument/2006/relationships/tags" Target="../tags/tag80.xml"/><Relationship Id="rId6" Type="http://schemas.openxmlformats.org/officeDocument/2006/relationships/tags" Target="../tags/tag85.xml"/><Relationship Id="rId11" Type="http://schemas.openxmlformats.org/officeDocument/2006/relationships/notesSlide" Target="../notesSlides/notesSlide21.xml"/><Relationship Id="rId5" Type="http://schemas.openxmlformats.org/officeDocument/2006/relationships/tags" Target="../tags/tag84.xml"/><Relationship Id="rId15" Type="http://schemas.openxmlformats.org/officeDocument/2006/relationships/slide" Target="slide20.xml"/><Relationship Id="rId10" Type="http://schemas.openxmlformats.org/officeDocument/2006/relationships/slideLayout" Target="../slideLayouts/slideLayout5.xml"/><Relationship Id="rId19" Type="http://schemas.openxmlformats.org/officeDocument/2006/relationships/slide" Target="slide39.xml"/><Relationship Id="rId4" Type="http://schemas.openxmlformats.org/officeDocument/2006/relationships/tags" Target="../tags/tag83.xml"/><Relationship Id="rId9" Type="http://schemas.openxmlformats.org/officeDocument/2006/relationships/tags" Target="../tags/tag88.xml"/><Relationship Id="rId14" Type="http://schemas.openxmlformats.org/officeDocument/2006/relationships/slide" Target="slide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89.xml"/><Relationship Id="rId6" Type="http://schemas.openxmlformats.org/officeDocument/2006/relationships/image" Target="../media/image7.jpeg"/><Relationship Id="rId5" Type="http://schemas.openxmlformats.org/officeDocument/2006/relationships/image" Target="../media/image3.emf"/><Relationship Id="rId4" Type="http://schemas.openxmlformats.org/officeDocument/2006/relationships/oleObject" Target="../embeddings/oleObject27.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ags" Target="../tags/tag90.xml"/><Relationship Id="rId5" Type="http://schemas.openxmlformats.org/officeDocument/2006/relationships/image" Target="../media/image3.emf"/><Relationship Id="rId4" Type="http://schemas.openxmlformats.org/officeDocument/2006/relationships/oleObject" Target="../embeddings/oleObject28.bin"/></Relationships>
</file>

<file path=ppt/slides/_rels/slide24.xml.rels><?xml version="1.0" encoding="UTF-8" standalone="yes"?>
<Relationships xmlns="http://schemas.openxmlformats.org/package/2006/relationships"><Relationship Id="rId8" Type="http://schemas.openxmlformats.org/officeDocument/2006/relationships/tags" Target="../tags/tag98.xml"/><Relationship Id="rId13" Type="http://schemas.openxmlformats.org/officeDocument/2006/relationships/image" Target="../media/image3.emf"/><Relationship Id="rId18" Type="http://schemas.openxmlformats.org/officeDocument/2006/relationships/slide" Target="slide28.xml"/><Relationship Id="rId3" Type="http://schemas.openxmlformats.org/officeDocument/2006/relationships/tags" Target="../tags/tag93.xml"/><Relationship Id="rId7" Type="http://schemas.openxmlformats.org/officeDocument/2006/relationships/tags" Target="../tags/tag97.xml"/><Relationship Id="rId12" Type="http://schemas.openxmlformats.org/officeDocument/2006/relationships/oleObject" Target="../embeddings/oleObject29.bin"/><Relationship Id="rId17" Type="http://schemas.openxmlformats.org/officeDocument/2006/relationships/slide" Target="slide26.xml"/><Relationship Id="rId2" Type="http://schemas.openxmlformats.org/officeDocument/2006/relationships/tags" Target="../tags/tag92.xml"/><Relationship Id="rId16" Type="http://schemas.openxmlformats.org/officeDocument/2006/relationships/slide" Target="slide21.xml"/><Relationship Id="rId20" Type="http://schemas.openxmlformats.org/officeDocument/2006/relationships/slide" Target="slide46.xml"/><Relationship Id="rId1" Type="http://schemas.openxmlformats.org/officeDocument/2006/relationships/tags" Target="../tags/tag91.xml"/><Relationship Id="rId6" Type="http://schemas.openxmlformats.org/officeDocument/2006/relationships/tags" Target="../tags/tag96.xml"/><Relationship Id="rId11" Type="http://schemas.openxmlformats.org/officeDocument/2006/relationships/notesSlide" Target="../notesSlides/notesSlide24.xml"/><Relationship Id="rId5" Type="http://schemas.openxmlformats.org/officeDocument/2006/relationships/tags" Target="../tags/tag95.xml"/><Relationship Id="rId15" Type="http://schemas.openxmlformats.org/officeDocument/2006/relationships/slide" Target="slide20.xml"/><Relationship Id="rId10" Type="http://schemas.openxmlformats.org/officeDocument/2006/relationships/slideLayout" Target="../slideLayouts/slideLayout5.xml"/><Relationship Id="rId19" Type="http://schemas.openxmlformats.org/officeDocument/2006/relationships/slide" Target="slide39.xml"/><Relationship Id="rId4" Type="http://schemas.openxmlformats.org/officeDocument/2006/relationships/tags" Target="../tags/tag94.xml"/><Relationship Id="rId9" Type="http://schemas.openxmlformats.org/officeDocument/2006/relationships/tags" Target="../tags/tag99.xml"/><Relationship Id="rId14" Type="http://schemas.openxmlformats.org/officeDocument/2006/relationships/slide" Target="slide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100.xml"/><Relationship Id="rId5" Type="http://schemas.openxmlformats.org/officeDocument/2006/relationships/image" Target="../media/image3.emf"/><Relationship Id="rId4" Type="http://schemas.openxmlformats.org/officeDocument/2006/relationships/oleObject" Target="../embeddings/oleObject30.bin"/></Relationships>
</file>

<file path=ppt/slides/_rels/slide26.xml.rels><?xml version="1.0" encoding="UTF-8" standalone="yes"?>
<Relationships xmlns="http://schemas.openxmlformats.org/package/2006/relationships"><Relationship Id="rId8" Type="http://schemas.openxmlformats.org/officeDocument/2006/relationships/tags" Target="../tags/tag108.xml"/><Relationship Id="rId13" Type="http://schemas.openxmlformats.org/officeDocument/2006/relationships/image" Target="../media/image3.emf"/><Relationship Id="rId18" Type="http://schemas.openxmlformats.org/officeDocument/2006/relationships/slide" Target="slide28.xml"/><Relationship Id="rId3" Type="http://schemas.openxmlformats.org/officeDocument/2006/relationships/tags" Target="../tags/tag103.xml"/><Relationship Id="rId7" Type="http://schemas.openxmlformats.org/officeDocument/2006/relationships/tags" Target="../tags/tag107.xml"/><Relationship Id="rId12" Type="http://schemas.openxmlformats.org/officeDocument/2006/relationships/oleObject" Target="../embeddings/oleObject31.bin"/><Relationship Id="rId17" Type="http://schemas.openxmlformats.org/officeDocument/2006/relationships/slide" Target="slide24.xml"/><Relationship Id="rId2" Type="http://schemas.openxmlformats.org/officeDocument/2006/relationships/tags" Target="../tags/tag102.xml"/><Relationship Id="rId16" Type="http://schemas.openxmlformats.org/officeDocument/2006/relationships/slide" Target="slide21.xml"/><Relationship Id="rId20" Type="http://schemas.openxmlformats.org/officeDocument/2006/relationships/slide" Target="slide46.xml"/><Relationship Id="rId1" Type="http://schemas.openxmlformats.org/officeDocument/2006/relationships/tags" Target="../tags/tag101.xml"/><Relationship Id="rId6" Type="http://schemas.openxmlformats.org/officeDocument/2006/relationships/tags" Target="../tags/tag106.xml"/><Relationship Id="rId11" Type="http://schemas.openxmlformats.org/officeDocument/2006/relationships/notesSlide" Target="../notesSlides/notesSlide26.xml"/><Relationship Id="rId5" Type="http://schemas.openxmlformats.org/officeDocument/2006/relationships/tags" Target="../tags/tag105.xml"/><Relationship Id="rId15" Type="http://schemas.openxmlformats.org/officeDocument/2006/relationships/slide" Target="slide20.xml"/><Relationship Id="rId10" Type="http://schemas.openxmlformats.org/officeDocument/2006/relationships/slideLayout" Target="../slideLayouts/slideLayout5.xml"/><Relationship Id="rId19" Type="http://schemas.openxmlformats.org/officeDocument/2006/relationships/slide" Target="slide39.xml"/><Relationship Id="rId4" Type="http://schemas.openxmlformats.org/officeDocument/2006/relationships/tags" Target="../tags/tag104.xml"/><Relationship Id="rId9" Type="http://schemas.openxmlformats.org/officeDocument/2006/relationships/tags" Target="../tags/tag109.xml"/><Relationship Id="rId14" Type="http://schemas.openxmlformats.org/officeDocument/2006/relationships/slide" Target="slide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110.xml"/><Relationship Id="rId6" Type="http://schemas.openxmlformats.org/officeDocument/2006/relationships/image" Target="../media/image8.jpeg"/><Relationship Id="rId5" Type="http://schemas.openxmlformats.org/officeDocument/2006/relationships/image" Target="../media/image3.emf"/><Relationship Id="rId4" Type="http://schemas.openxmlformats.org/officeDocument/2006/relationships/oleObject" Target="../embeddings/oleObject32.bin"/></Relationships>
</file>

<file path=ppt/slides/_rels/slide28.xml.rels><?xml version="1.0" encoding="UTF-8" standalone="yes"?>
<Relationships xmlns="http://schemas.openxmlformats.org/package/2006/relationships"><Relationship Id="rId8" Type="http://schemas.openxmlformats.org/officeDocument/2006/relationships/tags" Target="../tags/tag118.xml"/><Relationship Id="rId13" Type="http://schemas.openxmlformats.org/officeDocument/2006/relationships/slide" Target="slide4.xml"/><Relationship Id="rId18" Type="http://schemas.openxmlformats.org/officeDocument/2006/relationships/slide" Target="slide46.xml"/><Relationship Id="rId3" Type="http://schemas.openxmlformats.org/officeDocument/2006/relationships/tags" Target="../tags/tag113.xml"/><Relationship Id="rId7" Type="http://schemas.openxmlformats.org/officeDocument/2006/relationships/tags" Target="../tags/tag117.xml"/><Relationship Id="rId12" Type="http://schemas.openxmlformats.org/officeDocument/2006/relationships/image" Target="../media/image3.emf"/><Relationship Id="rId17" Type="http://schemas.openxmlformats.org/officeDocument/2006/relationships/slide" Target="slide39.xml"/><Relationship Id="rId2" Type="http://schemas.openxmlformats.org/officeDocument/2006/relationships/tags" Target="../tags/tag112.xml"/><Relationship Id="rId16" Type="http://schemas.openxmlformats.org/officeDocument/2006/relationships/slide" Target="slide32.xml"/><Relationship Id="rId1" Type="http://schemas.openxmlformats.org/officeDocument/2006/relationships/tags" Target="../tags/tag111.xml"/><Relationship Id="rId6" Type="http://schemas.openxmlformats.org/officeDocument/2006/relationships/tags" Target="../tags/tag116.xml"/><Relationship Id="rId11" Type="http://schemas.openxmlformats.org/officeDocument/2006/relationships/oleObject" Target="../embeddings/oleObject33.bin"/><Relationship Id="rId5" Type="http://schemas.openxmlformats.org/officeDocument/2006/relationships/tags" Target="../tags/tag115.xml"/><Relationship Id="rId15" Type="http://schemas.openxmlformats.org/officeDocument/2006/relationships/slide" Target="slide29.xml"/><Relationship Id="rId10" Type="http://schemas.openxmlformats.org/officeDocument/2006/relationships/notesSlide" Target="../notesSlides/notesSlide28.xml"/><Relationship Id="rId4" Type="http://schemas.openxmlformats.org/officeDocument/2006/relationships/tags" Target="../tags/tag114.xml"/><Relationship Id="rId9" Type="http://schemas.openxmlformats.org/officeDocument/2006/relationships/slideLayout" Target="../slideLayouts/slideLayout5.xml"/><Relationship Id="rId14" Type="http://schemas.openxmlformats.org/officeDocument/2006/relationships/slide" Target="slide20.xml"/></Relationships>
</file>

<file path=ppt/slides/_rels/slide29.xml.rels><?xml version="1.0" encoding="UTF-8" standalone="yes"?>
<Relationships xmlns="http://schemas.openxmlformats.org/package/2006/relationships"><Relationship Id="rId8" Type="http://schemas.openxmlformats.org/officeDocument/2006/relationships/tags" Target="../tags/tag126.xml"/><Relationship Id="rId13" Type="http://schemas.openxmlformats.org/officeDocument/2006/relationships/slide" Target="slide4.xml"/><Relationship Id="rId18" Type="http://schemas.openxmlformats.org/officeDocument/2006/relationships/slide" Target="slide46.xml"/><Relationship Id="rId3" Type="http://schemas.openxmlformats.org/officeDocument/2006/relationships/tags" Target="../tags/tag121.xml"/><Relationship Id="rId7" Type="http://schemas.openxmlformats.org/officeDocument/2006/relationships/tags" Target="../tags/tag125.xml"/><Relationship Id="rId12" Type="http://schemas.openxmlformats.org/officeDocument/2006/relationships/image" Target="../media/image3.emf"/><Relationship Id="rId17" Type="http://schemas.openxmlformats.org/officeDocument/2006/relationships/slide" Target="slide39.xml"/><Relationship Id="rId2" Type="http://schemas.openxmlformats.org/officeDocument/2006/relationships/tags" Target="../tags/tag120.xml"/><Relationship Id="rId16" Type="http://schemas.openxmlformats.org/officeDocument/2006/relationships/slide" Target="slide32.xml"/><Relationship Id="rId1" Type="http://schemas.openxmlformats.org/officeDocument/2006/relationships/tags" Target="../tags/tag119.xml"/><Relationship Id="rId6" Type="http://schemas.openxmlformats.org/officeDocument/2006/relationships/tags" Target="../tags/tag124.xml"/><Relationship Id="rId11" Type="http://schemas.openxmlformats.org/officeDocument/2006/relationships/oleObject" Target="../embeddings/oleObject34.bin"/><Relationship Id="rId5" Type="http://schemas.openxmlformats.org/officeDocument/2006/relationships/tags" Target="../tags/tag123.xml"/><Relationship Id="rId15" Type="http://schemas.openxmlformats.org/officeDocument/2006/relationships/slide" Target="slide28.xml"/><Relationship Id="rId10" Type="http://schemas.openxmlformats.org/officeDocument/2006/relationships/notesSlide" Target="../notesSlides/notesSlide29.xml"/><Relationship Id="rId4" Type="http://schemas.openxmlformats.org/officeDocument/2006/relationships/tags" Target="../tags/tag122.xml"/><Relationship Id="rId9" Type="http://schemas.openxmlformats.org/officeDocument/2006/relationships/slideLayout" Target="../slideLayouts/slideLayout5.xml"/><Relationship Id="rId14" Type="http://schemas.openxmlformats.org/officeDocument/2006/relationships/slide" Target="slide2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3.emf"/><Relationship Id="rId4" Type="http://schemas.openxmlformats.org/officeDocument/2006/relationships/oleObject" Target="../embeddings/oleObject8.bin"/></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127.xml"/><Relationship Id="rId6" Type="http://schemas.openxmlformats.org/officeDocument/2006/relationships/image" Target="../media/image9.jpeg"/><Relationship Id="rId5" Type="http://schemas.openxmlformats.org/officeDocument/2006/relationships/image" Target="../media/image3.emf"/><Relationship Id="rId4" Type="http://schemas.openxmlformats.org/officeDocument/2006/relationships/oleObject" Target="../embeddings/oleObject35.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tags" Target="../tags/tag128.xml"/><Relationship Id="rId5" Type="http://schemas.openxmlformats.org/officeDocument/2006/relationships/image" Target="../media/image3.emf"/><Relationship Id="rId4" Type="http://schemas.openxmlformats.org/officeDocument/2006/relationships/oleObject" Target="../embeddings/oleObject35.bin"/></Relationships>
</file>

<file path=ppt/slides/_rels/slide32.xml.rels><?xml version="1.0" encoding="UTF-8" standalone="yes"?>
<Relationships xmlns="http://schemas.openxmlformats.org/package/2006/relationships"><Relationship Id="rId8" Type="http://schemas.openxmlformats.org/officeDocument/2006/relationships/tags" Target="../tags/tag136.xml"/><Relationship Id="rId13" Type="http://schemas.openxmlformats.org/officeDocument/2006/relationships/slide" Target="slide4.xml"/><Relationship Id="rId18" Type="http://schemas.openxmlformats.org/officeDocument/2006/relationships/slide" Target="slide46.xml"/><Relationship Id="rId3" Type="http://schemas.openxmlformats.org/officeDocument/2006/relationships/tags" Target="../tags/tag131.xml"/><Relationship Id="rId7" Type="http://schemas.openxmlformats.org/officeDocument/2006/relationships/tags" Target="../tags/tag135.xml"/><Relationship Id="rId12" Type="http://schemas.openxmlformats.org/officeDocument/2006/relationships/image" Target="../media/image3.emf"/><Relationship Id="rId17" Type="http://schemas.openxmlformats.org/officeDocument/2006/relationships/slide" Target="slide39.xml"/><Relationship Id="rId2" Type="http://schemas.openxmlformats.org/officeDocument/2006/relationships/tags" Target="../tags/tag130.xml"/><Relationship Id="rId16" Type="http://schemas.openxmlformats.org/officeDocument/2006/relationships/slide" Target="slide29.xml"/><Relationship Id="rId1" Type="http://schemas.openxmlformats.org/officeDocument/2006/relationships/tags" Target="../tags/tag129.xml"/><Relationship Id="rId6" Type="http://schemas.openxmlformats.org/officeDocument/2006/relationships/tags" Target="../tags/tag134.xml"/><Relationship Id="rId11" Type="http://schemas.openxmlformats.org/officeDocument/2006/relationships/oleObject" Target="../embeddings/oleObject36.bin"/><Relationship Id="rId5" Type="http://schemas.openxmlformats.org/officeDocument/2006/relationships/tags" Target="../tags/tag133.xml"/><Relationship Id="rId15" Type="http://schemas.openxmlformats.org/officeDocument/2006/relationships/slide" Target="slide28.xml"/><Relationship Id="rId10" Type="http://schemas.openxmlformats.org/officeDocument/2006/relationships/notesSlide" Target="../notesSlides/notesSlide32.xml"/><Relationship Id="rId4" Type="http://schemas.openxmlformats.org/officeDocument/2006/relationships/tags" Target="../tags/tag132.xml"/><Relationship Id="rId9" Type="http://schemas.openxmlformats.org/officeDocument/2006/relationships/slideLayout" Target="../slideLayouts/slideLayout5.xml"/><Relationship Id="rId14" Type="http://schemas.openxmlformats.org/officeDocument/2006/relationships/slide" Target="slide20.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137.xml"/><Relationship Id="rId5" Type="http://schemas.openxmlformats.org/officeDocument/2006/relationships/image" Target="../media/image3.emf"/><Relationship Id="rId4" Type="http://schemas.openxmlformats.org/officeDocument/2006/relationships/oleObject" Target="../embeddings/oleObject37.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tags" Target="../tags/tag138.xml"/><Relationship Id="rId5" Type="http://schemas.openxmlformats.org/officeDocument/2006/relationships/image" Target="../media/image3.emf"/><Relationship Id="rId4" Type="http://schemas.openxmlformats.org/officeDocument/2006/relationships/oleObject" Target="../embeddings/oleObject38.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4.xml"/><Relationship Id="rId1" Type="http://schemas.openxmlformats.org/officeDocument/2006/relationships/tags" Target="../tags/tag139.xml"/><Relationship Id="rId5" Type="http://schemas.openxmlformats.org/officeDocument/2006/relationships/image" Target="../media/image3.emf"/><Relationship Id="rId4" Type="http://schemas.openxmlformats.org/officeDocument/2006/relationships/oleObject" Target="../embeddings/oleObject39.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tags" Target="../tags/tag140.xml"/><Relationship Id="rId5" Type="http://schemas.openxmlformats.org/officeDocument/2006/relationships/image" Target="../media/image3.emf"/><Relationship Id="rId4" Type="http://schemas.openxmlformats.org/officeDocument/2006/relationships/oleObject" Target="../embeddings/oleObject40.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tags" Target="../tags/tag141.xml"/><Relationship Id="rId5" Type="http://schemas.openxmlformats.org/officeDocument/2006/relationships/image" Target="../media/image3.emf"/><Relationship Id="rId4" Type="http://schemas.openxmlformats.org/officeDocument/2006/relationships/oleObject" Target="../embeddings/oleObject41.bin"/></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8" Type="http://schemas.openxmlformats.org/officeDocument/2006/relationships/tags" Target="../tags/tag149.xml"/><Relationship Id="rId13" Type="http://schemas.openxmlformats.org/officeDocument/2006/relationships/image" Target="../media/image3.emf"/><Relationship Id="rId18" Type="http://schemas.openxmlformats.org/officeDocument/2006/relationships/slide" Target="slide42.xml"/><Relationship Id="rId3" Type="http://schemas.openxmlformats.org/officeDocument/2006/relationships/tags" Target="../tags/tag144.xml"/><Relationship Id="rId7" Type="http://schemas.openxmlformats.org/officeDocument/2006/relationships/tags" Target="../tags/tag148.xml"/><Relationship Id="rId12" Type="http://schemas.openxmlformats.org/officeDocument/2006/relationships/oleObject" Target="../embeddings/oleObject42.bin"/><Relationship Id="rId17" Type="http://schemas.openxmlformats.org/officeDocument/2006/relationships/slide" Target="slide40.xml"/><Relationship Id="rId2" Type="http://schemas.openxmlformats.org/officeDocument/2006/relationships/tags" Target="../tags/tag143.xml"/><Relationship Id="rId16" Type="http://schemas.openxmlformats.org/officeDocument/2006/relationships/slide" Target="slide28.xml"/><Relationship Id="rId20" Type="http://schemas.openxmlformats.org/officeDocument/2006/relationships/slide" Target="slide46.xml"/><Relationship Id="rId1" Type="http://schemas.openxmlformats.org/officeDocument/2006/relationships/tags" Target="../tags/tag142.xml"/><Relationship Id="rId6" Type="http://schemas.openxmlformats.org/officeDocument/2006/relationships/tags" Target="../tags/tag147.xml"/><Relationship Id="rId11" Type="http://schemas.openxmlformats.org/officeDocument/2006/relationships/notesSlide" Target="../notesSlides/notesSlide39.xml"/><Relationship Id="rId5" Type="http://schemas.openxmlformats.org/officeDocument/2006/relationships/tags" Target="../tags/tag146.xml"/><Relationship Id="rId15" Type="http://schemas.openxmlformats.org/officeDocument/2006/relationships/slide" Target="slide20.xml"/><Relationship Id="rId10" Type="http://schemas.openxmlformats.org/officeDocument/2006/relationships/slideLayout" Target="../slideLayouts/slideLayout5.xml"/><Relationship Id="rId19" Type="http://schemas.openxmlformats.org/officeDocument/2006/relationships/slide" Target="slide44.xml"/><Relationship Id="rId4" Type="http://schemas.openxmlformats.org/officeDocument/2006/relationships/tags" Target="../tags/tag145.xml"/><Relationship Id="rId9" Type="http://schemas.openxmlformats.org/officeDocument/2006/relationships/tags" Target="../tags/tag150.xml"/><Relationship Id="rId14" Type="http://schemas.openxmlformats.org/officeDocument/2006/relationships/slide" Target="slide4.xml"/></Relationships>
</file>

<file path=ppt/slides/_rels/slide4.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oleObject" Target="../embeddings/oleObject9.bin"/><Relationship Id="rId18" Type="http://schemas.openxmlformats.org/officeDocument/2006/relationships/slide" Target="slide18.xml"/><Relationship Id="rId3" Type="http://schemas.openxmlformats.org/officeDocument/2006/relationships/tags" Target="../tags/tag12.xml"/><Relationship Id="rId21" Type="http://schemas.openxmlformats.org/officeDocument/2006/relationships/slide" Target="slide39.xml"/><Relationship Id="rId7" Type="http://schemas.openxmlformats.org/officeDocument/2006/relationships/tags" Target="../tags/tag16.xml"/><Relationship Id="rId12" Type="http://schemas.openxmlformats.org/officeDocument/2006/relationships/notesSlide" Target="../notesSlides/notesSlide4.xml"/><Relationship Id="rId17" Type="http://schemas.openxmlformats.org/officeDocument/2006/relationships/slide" Target="slide14.xml"/><Relationship Id="rId2" Type="http://schemas.openxmlformats.org/officeDocument/2006/relationships/tags" Target="../tags/tag11.xml"/><Relationship Id="rId16" Type="http://schemas.openxmlformats.org/officeDocument/2006/relationships/slide" Target="slide9.xml"/><Relationship Id="rId20" Type="http://schemas.openxmlformats.org/officeDocument/2006/relationships/slide" Target="slide28.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slideLayout" Target="../slideLayouts/slideLayout5.xml"/><Relationship Id="rId5" Type="http://schemas.openxmlformats.org/officeDocument/2006/relationships/tags" Target="../tags/tag14.xml"/><Relationship Id="rId15" Type="http://schemas.openxmlformats.org/officeDocument/2006/relationships/slide" Target="slide5.xml"/><Relationship Id="rId10" Type="http://schemas.openxmlformats.org/officeDocument/2006/relationships/tags" Target="../tags/tag19.xml"/><Relationship Id="rId19" Type="http://schemas.openxmlformats.org/officeDocument/2006/relationships/slide" Target="slide20.xml"/><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image" Target="../media/image3.emf"/><Relationship Id="rId22" Type="http://schemas.openxmlformats.org/officeDocument/2006/relationships/slide" Target="slide46.xml"/></Relationships>
</file>

<file path=ppt/slides/_rels/slide40.xml.rels><?xml version="1.0" encoding="UTF-8" standalone="yes"?>
<Relationships xmlns="http://schemas.openxmlformats.org/package/2006/relationships"><Relationship Id="rId8" Type="http://schemas.openxmlformats.org/officeDocument/2006/relationships/tags" Target="../tags/tag158.xml"/><Relationship Id="rId13" Type="http://schemas.openxmlformats.org/officeDocument/2006/relationships/image" Target="../media/image3.emf"/><Relationship Id="rId18" Type="http://schemas.openxmlformats.org/officeDocument/2006/relationships/slide" Target="slide42.xml"/><Relationship Id="rId3" Type="http://schemas.openxmlformats.org/officeDocument/2006/relationships/tags" Target="../tags/tag153.xml"/><Relationship Id="rId7" Type="http://schemas.openxmlformats.org/officeDocument/2006/relationships/tags" Target="../tags/tag157.xml"/><Relationship Id="rId12" Type="http://schemas.openxmlformats.org/officeDocument/2006/relationships/oleObject" Target="../embeddings/oleObject43.bin"/><Relationship Id="rId17" Type="http://schemas.openxmlformats.org/officeDocument/2006/relationships/slide" Target="slide39.xml"/><Relationship Id="rId2" Type="http://schemas.openxmlformats.org/officeDocument/2006/relationships/tags" Target="../tags/tag152.xml"/><Relationship Id="rId16" Type="http://schemas.openxmlformats.org/officeDocument/2006/relationships/slide" Target="slide28.xml"/><Relationship Id="rId20" Type="http://schemas.openxmlformats.org/officeDocument/2006/relationships/slide" Target="slide46.xml"/><Relationship Id="rId1" Type="http://schemas.openxmlformats.org/officeDocument/2006/relationships/tags" Target="../tags/tag151.xml"/><Relationship Id="rId6" Type="http://schemas.openxmlformats.org/officeDocument/2006/relationships/tags" Target="../tags/tag156.xml"/><Relationship Id="rId11" Type="http://schemas.openxmlformats.org/officeDocument/2006/relationships/notesSlide" Target="../notesSlides/notesSlide40.xml"/><Relationship Id="rId5" Type="http://schemas.openxmlformats.org/officeDocument/2006/relationships/tags" Target="../tags/tag155.xml"/><Relationship Id="rId15" Type="http://schemas.openxmlformats.org/officeDocument/2006/relationships/slide" Target="slide20.xml"/><Relationship Id="rId10" Type="http://schemas.openxmlformats.org/officeDocument/2006/relationships/slideLayout" Target="../slideLayouts/slideLayout5.xml"/><Relationship Id="rId19" Type="http://schemas.openxmlformats.org/officeDocument/2006/relationships/slide" Target="slide44.xml"/><Relationship Id="rId4" Type="http://schemas.openxmlformats.org/officeDocument/2006/relationships/tags" Target="../tags/tag154.xml"/><Relationship Id="rId9" Type="http://schemas.openxmlformats.org/officeDocument/2006/relationships/tags" Target="../tags/tag159.xml"/><Relationship Id="rId14" Type="http://schemas.openxmlformats.org/officeDocument/2006/relationships/slide" Target="slide4.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tags" Target="../tags/tag160.xml"/><Relationship Id="rId6" Type="http://schemas.openxmlformats.org/officeDocument/2006/relationships/image" Target="../media/image10.jpeg"/><Relationship Id="rId5" Type="http://schemas.openxmlformats.org/officeDocument/2006/relationships/image" Target="../media/image3.emf"/><Relationship Id="rId4" Type="http://schemas.openxmlformats.org/officeDocument/2006/relationships/oleObject" Target="../embeddings/oleObject44.bin"/></Relationships>
</file>

<file path=ppt/slides/_rels/slide42.xml.rels><?xml version="1.0" encoding="UTF-8" standalone="yes"?>
<Relationships xmlns="http://schemas.openxmlformats.org/package/2006/relationships"><Relationship Id="rId8" Type="http://schemas.openxmlformats.org/officeDocument/2006/relationships/tags" Target="../tags/tag168.xml"/><Relationship Id="rId13" Type="http://schemas.openxmlformats.org/officeDocument/2006/relationships/image" Target="../media/image3.emf"/><Relationship Id="rId18" Type="http://schemas.openxmlformats.org/officeDocument/2006/relationships/slide" Target="slide40.xml"/><Relationship Id="rId3" Type="http://schemas.openxmlformats.org/officeDocument/2006/relationships/tags" Target="../tags/tag163.xml"/><Relationship Id="rId7" Type="http://schemas.openxmlformats.org/officeDocument/2006/relationships/tags" Target="../tags/tag167.xml"/><Relationship Id="rId12" Type="http://schemas.openxmlformats.org/officeDocument/2006/relationships/oleObject" Target="../embeddings/oleObject45.bin"/><Relationship Id="rId17" Type="http://schemas.openxmlformats.org/officeDocument/2006/relationships/slide" Target="slide39.xml"/><Relationship Id="rId2" Type="http://schemas.openxmlformats.org/officeDocument/2006/relationships/tags" Target="../tags/tag162.xml"/><Relationship Id="rId16" Type="http://schemas.openxmlformats.org/officeDocument/2006/relationships/slide" Target="slide28.xml"/><Relationship Id="rId20" Type="http://schemas.openxmlformats.org/officeDocument/2006/relationships/slide" Target="slide46.xml"/><Relationship Id="rId1" Type="http://schemas.openxmlformats.org/officeDocument/2006/relationships/tags" Target="../tags/tag161.xml"/><Relationship Id="rId6" Type="http://schemas.openxmlformats.org/officeDocument/2006/relationships/tags" Target="../tags/tag166.xml"/><Relationship Id="rId11" Type="http://schemas.openxmlformats.org/officeDocument/2006/relationships/notesSlide" Target="../notesSlides/notesSlide42.xml"/><Relationship Id="rId5" Type="http://schemas.openxmlformats.org/officeDocument/2006/relationships/tags" Target="../tags/tag165.xml"/><Relationship Id="rId15" Type="http://schemas.openxmlformats.org/officeDocument/2006/relationships/slide" Target="slide20.xml"/><Relationship Id="rId10" Type="http://schemas.openxmlformats.org/officeDocument/2006/relationships/slideLayout" Target="../slideLayouts/slideLayout5.xml"/><Relationship Id="rId19" Type="http://schemas.openxmlformats.org/officeDocument/2006/relationships/slide" Target="slide44.xml"/><Relationship Id="rId4" Type="http://schemas.openxmlformats.org/officeDocument/2006/relationships/tags" Target="../tags/tag164.xml"/><Relationship Id="rId9" Type="http://schemas.openxmlformats.org/officeDocument/2006/relationships/tags" Target="../tags/tag169.xml"/><Relationship Id="rId14" Type="http://schemas.openxmlformats.org/officeDocument/2006/relationships/slide" Target="slide4.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4.xml"/><Relationship Id="rId1" Type="http://schemas.openxmlformats.org/officeDocument/2006/relationships/tags" Target="../tags/tag170.xml"/><Relationship Id="rId6" Type="http://schemas.openxmlformats.org/officeDocument/2006/relationships/image" Target="../media/image11.jpeg"/><Relationship Id="rId5" Type="http://schemas.openxmlformats.org/officeDocument/2006/relationships/image" Target="../media/image3.emf"/><Relationship Id="rId4" Type="http://schemas.openxmlformats.org/officeDocument/2006/relationships/oleObject" Target="../embeddings/oleObject46.bin"/></Relationships>
</file>

<file path=ppt/slides/_rels/slide44.xml.rels><?xml version="1.0" encoding="UTF-8" standalone="yes"?>
<Relationships xmlns="http://schemas.openxmlformats.org/package/2006/relationships"><Relationship Id="rId8" Type="http://schemas.openxmlformats.org/officeDocument/2006/relationships/tags" Target="../tags/tag178.xml"/><Relationship Id="rId13" Type="http://schemas.openxmlformats.org/officeDocument/2006/relationships/image" Target="../media/image3.emf"/><Relationship Id="rId18" Type="http://schemas.openxmlformats.org/officeDocument/2006/relationships/slide" Target="slide40.xml"/><Relationship Id="rId3" Type="http://schemas.openxmlformats.org/officeDocument/2006/relationships/tags" Target="../tags/tag173.xml"/><Relationship Id="rId7" Type="http://schemas.openxmlformats.org/officeDocument/2006/relationships/tags" Target="../tags/tag177.xml"/><Relationship Id="rId12" Type="http://schemas.openxmlformats.org/officeDocument/2006/relationships/oleObject" Target="../embeddings/oleObject47.bin"/><Relationship Id="rId17" Type="http://schemas.openxmlformats.org/officeDocument/2006/relationships/slide" Target="slide39.xml"/><Relationship Id="rId2" Type="http://schemas.openxmlformats.org/officeDocument/2006/relationships/tags" Target="../tags/tag172.xml"/><Relationship Id="rId16" Type="http://schemas.openxmlformats.org/officeDocument/2006/relationships/slide" Target="slide28.xml"/><Relationship Id="rId20" Type="http://schemas.openxmlformats.org/officeDocument/2006/relationships/slide" Target="slide46.xml"/><Relationship Id="rId1" Type="http://schemas.openxmlformats.org/officeDocument/2006/relationships/tags" Target="../tags/tag171.xml"/><Relationship Id="rId6" Type="http://schemas.openxmlformats.org/officeDocument/2006/relationships/tags" Target="../tags/tag176.xml"/><Relationship Id="rId11" Type="http://schemas.openxmlformats.org/officeDocument/2006/relationships/notesSlide" Target="../notesSlides/notesSlide44.xml"/><Relationship Id="rId5" Type="http://schemas.openxmlformats.org/officeDocument/2006/relationships/tags" Target="../tags/tag175.xml"/><Relationship Id="rId15" Type="http://schemas.openxmlformats.org/officeDocument/2006/relationships/slide" Target="slide20.xml"/><Relationship Id="rId10" Type="http://schemas.openxmlformats.org/officeDocument/2006/relationships/slideLayout" Target="../slideLayouts/slideLayout5.xml"/><Relationship Id="rId19" Type="http://schemas.openxmlformats.org/officeDocument/2006/relationships/slide" Target="slide42.xml"/><Relationship Id="rId4" Type="http://schemas.openxmlformats.org/officeDocument/2006/relationships/tags" Target="../tags/tag174.xml"/><Relationship Id="rId9" Type="http://schemas.openxmlformats.org/officeDocument/2006/relationships/tags" Target="../tags/tag179.xml"/><Relationship Id="rId14" Type="http://schemas.openxmlformats.org/officeDocument/2006/relationships/slide" Target="slide4.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180.xml"/><Relationship Id="rId6" Type="http://schemas.openxmlformats.org/officeDocument/2006/relationships/image" Target="../media/image12.jpeg"/><Relationship Id="rId5" Type="http://schemas.openxmlformats.org/officeDocument/2006/relationships/image" Target="../media/image3.emf"/><Relationship Id="rId4" Type="http://schemas.openxmlformats.org/officeDocument/2006/relationships/oleObject" Target="../embeddings/oleObject48.bin"/></Relationships>
</file>

<file path=ppt/slides/_rels/slide46.xml.rels><?xml version="1.0" encoding="UTF-8" standalone="yes"?>
<Relationships xmlns="http://schemas.openxmlformats.org/package/2006/relationships"><Relationship Id="rId8" Type="http://schemas.openxmlformats.org/officeDocument/2006/relationships/tags" Target="../tags/tag188.xml"/><Relationship Id="rId13" Type="http://schemas.openxmlformats.org/officeDocument/2006/relationships/oleObject" Target="../embeddings/oleObject49.bin"/><Relationship Id="rId18" Type="http://schemas.openxmlformats.org/officeDocument/2006/relationships/slide" Target="slide39.xml"/><Relationship Id="rId3" Type="http://schemas.openxmlformats.org/officeDocument/2006/relationships/tags" Target="../tags/tag183.xml"/><Relationship Id="rId21" Type="http://schemas.openxmlformats.org/officeDocument/2006/relationships/slide" Target="slide51.xml"/><Relationship Id="rId7" Type="http://schemas.openxmlformats.org/officeDocument/2006/relationships/tags" Target="../tags/tag187.xml"/><Relationship Id="rId12" Type="http://schemas.openxmlformats.org/officeDocument/2006/relationships/notesSlide" Target="../notesSlides/notesSlide46.xml"/><Relationship Id="rId17" Type="http://schemas.openxmlformats.org/officeDocument/2006/relationships/slide" Target="slide28.xml"/><Relationship Id="rId2" Type="http://schemas.openxmlformats.org/officeDocument/2006/relationships/tags" Target="../tags/tag182.xml"/><Relationship Id="rId16" Type="http://schemas.openxmlformats.org/officeDocument/2006/relationships/slide" Target="slide20.xml"/><Relationship Id="rId20" Type="http://schemas.openxmlformats.org/officeDocument/2006/relationships/slide" Target="slide49.xml"/><Relationship Id="rId1" Type="http://schemas.openxmlformats.org/officeDocument/2006/relationships/tags" Target="../tags/tag181.xml"/><Relationship Id="rId6" Type="http://schemas.openxmlformats.org/officeDocument/2006/relationships/tags" Target="../tags/tag186.xml"/><Relationship Id="rId11" Type="http://schemas.openxmlformats.org/officeDocument/2006/relationships/slideLayout" Target="../slideLayouts/slideLayout5.xml"/><Relationship Id="rId5" Type="http://schemas.openxmlformats.org/officeDocument/2006/relationships/tags" Target="../tags/tag185.xml"/><Relationship Id="rId15" Type="http://schemas.openxmlformats.org/officeDocument/2006/relationships/slide" Target="slide4.xml"/><Relationship Id="rId10" Type="http://schemas.openxmlformats.org/officeDocument/2006/relationships/tags" Target="../tags/tag190.xml"/><Relationship Id="rId19" Type="http://schemas.openxmlformats.org/officeDocument/2006/relationships/slide" Target="slide47.xml"/><Relationship Id="rId4" Type="http://schemas.openxmlformats.org/officeDocument/2006/relationships/tags" Target="../tags/tag184.xml"/><Relationship Id="rId9" Type="http://schemas.openxmlformats.org/officeDocument/2006/relationships/tags" Target="../tags/tag189.xml"/><Relationship Id="rId14" Type="http://schemas.openxmlformats.org/officeDocument/2006/relationships/image" Target="../media/image3.emf"/><Relationship Id="rId22" Type="http://schemas.openxmlformats.org/officeDocument/2006/relationships/slide" Target="slide54.xml"/></Relationships>
</file>

<file path=ppt/slides/_rels/slide47.xml.rels><?xml version="1.0" encoding="UTF-8" standalone="yes"?>
<Relationships xmlns="http://schemas.openxmlformats.org/package/2006/relationships"><Relationship Id="rId8" Type="http://schemas.openxmlformats.org/officeDocument/2006/relationships/tags" Target="../tags/tag198.xml"/><Relationship Id="rId13" Type="http://schemas.openxmlformats.org/officeDocument/2006/relationships/oleObject" Target="../embeddings/oleObject50.bin"/><Relationship Id="rId18" Type="http://schemas.openxmlformats.org/officeDocument/2006/relationships/slide" Target="slide39.xml"/><Relationship Id="rId3" Type="http://schemas.openxmlformats.org/officeDocument/2006/relationships/tags" Target="../tags/tag193.xml"/><Relationship Id="rId21" Type="http://schemas.openxmlformats.org/officeDocument/2006/relationships/slide" Target="slide51.xml"/><Relationship Id="rId7" Type="http://schemas.openxmlformats.org/officeDocument/2006/relationships/tags" Target="../tags/tag197.xml"/><Relationship Id="rId12" Type="http://schemas.openxmlformats.org/officeDocument/2006/relationships/notesSlide" Target="../notesSlides/notesSlide47.xml"/><Relationship Id="rId17" Type="http://schemas.openxmlformats.org/officeDocument/2006/relationships/slide" Target="slide28.xml"/><Relationship Id="rId2" Type="http://schemas.openxmlformats.org/officeDocument/2006/relationships/tags" Target="../tags/tag192.xml"/><Relationship Id="rId16" Type="http://schemas.openxmlformats.org/officeDocument/2006/relationships/slide" Target="slide20.xml"/><Relationship Id="rId20" Type="http://schemas.openxmlformats.org/officeDocument/2006/relationships/slide" Target="slide49.xml"/><Relationship Id="rId1" Type="http://schemas.openxmlformats.org/officeDocument/2006/relationships/tags" Target="../tags/tag191.xml"/><Relationship Id="rId6" Type="http://schemas.openxmlformats.org/officeDocument/2006/relationships/tags" Target="../tags/tag196.xml"/><Relationship Id="rId11" Type="http://schemas.openxmlformats.org/officeDocument/2006/relationships/slideLayout" Target="../slideLayouts/slideLayout5.xml"/><Relationship Id="rId5" Type="http://schemas.openxmlformats.org/officeDocument/2006/relationships/tags" Target="../tags/tag195.xml"/><Relationship Id="rId15" Type="http://schemas.openxmlformats.org/officeDocument/2006/relationships/slide" Target="slide4.xml"/><Relationship Id="rId10" Type="http://schemas.openxmlformats.org/officeDocument/2006/relationships/tags" Target="../tags/tag200.xml"/><Relationship Id="rId19" Type="http://schemas.openxmlformats.org/officeDocument/2006/relationships/slide" Target="slide46.xml"/><Relationship Id="rId4" Type="http://schemas.openxmlformats.org/officeDocument/2006/relationships/tags" Target="../tags/tag194.xml"/><Relationship Id="rId9" Type="http://schemas.openxmlformats.org/officeDocument/2006/relationships/tags" Target="../tags/tag199.xml"/><Relationship Id="rId14" Type="http://schemas.openxmlformats.org/officeDocument/2006/relationships/image" Target="../media/image3.emf"/><Relationship Id="rId22" Type="http://schemas.openxmlformats.org/officeDocument/2006/relationships/slide" Target="slide54.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xml"/><Relationship Id="rId1" Type="http://schemas.openxmlformats.org/officeDocument/2006/relationships/tags" Target="../tags/tag201.xml"/><Relationship Id="rId5" Type="http://schemas.openxmlformats.org/officeDocument/2006/relationships/image" Target="../media/image3.emf"/><Relationship Id="rId4" Type="http://schemas.openxmlformats.org/officeDocument/2006/relationships/oleObject" Target="../embeddings/oleObject51.bin"/></Relationships>
</file>

<file path=ppt/slides/_rels/slide49.xml.rels><?xml version="1.0" encoding="UTF-8" standalone="yes"?>
<Relationships xmlns="http://schemas.openxmlformats.org/package/2006/relationships"><Relationship Id="rId8" Type="http://schemas.openxmlformats.org/officeDocument/2006/relationships/tags" Target="../tags/tag209.xml"/><Relationship Id="rId13" Type="http://schemas.openxmlformats.org/officeDocument/2006/relationships/oleObject" Target="../embeddings/oleObject52.bin"/><Relationship Id="rId18" Type="http://schemas.openxmlformats.org/officeDocument/2006/relationships/slide" Target="slide39.xml"/><Relationship Id="rId3" Type="http://schemas.openxmlformats.org/officeDocument/2006/relationships/tags" Target="../tags/tag204.xml"/><Relationship Id="rId21" Type="http://schemas.openxmlformats.org/officeDocument/2006/relationships/slide" Target="slide51.xml"/><Relationship Id="rId7" Type="http://schemas.openxmlformats.org/officeDocument/2006/relationships/tags" Target="../tags/tag208.xml"/><Relationship Id="rId12" Type="http://schemas.openxmlformats.org/officeDocument/2006/relationships/notesSlide" Target="../notesSlides/notesSlide49.xml"/><Relationship Id="rId17" Type="http://schemas.openxmlformats.org/officeDocument/2006/relationships/slide" Target="slide28.xml"/><Relationship Id="rId2" Type="http://schemas.openxmlformats.org/officeDocument/2006/relationships/tags" Target="../tags/tag203.xml"/><Relationship Id="rId16" Type="http://schemas.openxmlformats.org/officeDocument/2006/relationships/slide" Target="slide20.xml"/><Relationship Id="rId20" Type="http://schemas.openxmlformats.org/officeDocument/2006/relationships/slide" Target="slide47.xml"/><Relationship Id="rId1" Type="http://schemas.openxmlformats.org/officeDocument/2006/relationships/tags" Target="../tags/tag202.xml"/><Relationship Id="rId6" Type="http://schemas.openxmlformats.org/officeDocument/2006/relationships/tags" Target="../tags/tag207.xml"/><Relationship Id="rId11" Type="http://schemas.openxmlformats.org/officeDocument/2006/relationships/slideLayout" Target="../slideLayouts/slideLayout5.xml"/><Relationship Id="rId5" Type="http://schemas.openxmlformats.org/officeDocument/2006/relationships/tags" Target="../tags/tag206.xml"/><Relationship Id="rId15" Type="http://schemas.openxmlformats.org/officeDocument/2006/relationships/slide" Target="slide4.xml"/><Relationship Id="rId10" Type="http://schemas.openxmlformats.org/officeDocument/2006/relationships/tags" Target="../tags/tag211.xml"/><Relationship Id="rId19" Type="http://schemas.openxmlformats.org/officeDocument/2006/relationships/slide" Target="slide46.xml"/><Relationship Id="rId4" Type="http://schemas.openxmlformats.org/officeDocument/2006/relationships/tags" Target="../tags/tag205.xml"/><Relationship Id="rId9" Type="http://schemas.openxmlformats.org/officeDocument/2006/relationships/tags" Target="../tags/tag210.xml"/><Relationship Id="rId14" Type="http://schemas.openxmlformats.org/officeDocument/2006/relationships/image" Target="../media/image3.emf"/><Relationship Id="rId22" Type="http://schemas.openxmlformats.org/officeDocument/2006/relationships/slide" Target="slide54.xml"/></Relationships>
</file>

<file path=ppt/slides/_rels/slide5.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oleObject" Target="../embeddings/oleObject10.bin"/><Relationship Id="rId18" Type="http://schemas.openxmlformats.org/officeDocument/2006/relationships/slide" Target="slide18.xml"/><Relationship Id="rId3" Type="http://schemas.openxmlformats.org/officeDocument/2006/relationships/tags" Target="../tags/tag22.xml"/><Relationship Id="rId21" Type="http://schemas.openxmlformats.org/officeDocument/2006/relationships/slide" Target="slide39.xml"/><Relationship Id="rId7" Type="http://schemas.openxmlformats.org/officeDocument/2006/relationships/tags" Target="../tags/tag26.xml"/><Relationship Id="rId12" Type="http://schemas.openxmlformats.org/officeDocument/2006/relationships/notesSlide" Target="../notesSlides/notesSlide5.xml"/><Relationship Id="rId17" Type="http://schemas.openxmlformats.org/officeDocument/2006/relationships/slide" Target="slide14.xml"/><Relationship Id="rId2" Type="http://schemas.openxmlformats.org/officeDocument/2006/relationships/tags" Target="../tags/tag21.xml"/><Relationship Id="rId16" Type="http://schemas.openxmlformats.org/officeDocument/2006/relationships/slide" Target="slide9.xml"/><Relationship Id="rId20" Type="http://schemas.openxmlformats.org/officeDocument/2006/relationships/slide" Target="slide28.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slideLayout" Target="../slideLayouts/slideLayout5.xml"/><Relationship Id="rId5" Type="http://schemas.openxmlformats.org/officeDocument/2006/relationships/tags" Target="../tags/tag24.xml"/><Relationship Id="rId15" Type="http://schemas.openxmlformats.org/officeDocument/2006/relationships/slide" Target="slide4.xml"/><Relationship Id="rId10" Type="http://schemas.openxmlformats.org/officeDocument/2006/relationships/tags" Target="../tags/tag29.xml"/><Relationship Id="rId19" Type="http://schemas.openxmlformats.org/officeDocument/2006/relationships/slide" Target="slide20.xml"/><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image" Target="../media/image3.emf"/><Relationship Id="rId22" Type="http://schemas.openxmlformats.org/officeDocument/2006/relationships/slide" Target="slide4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tags" Target="../tags/tag212.xml"/><Relationship Id="rId6" Type="http://schemas.openxmlformats.org/officeDocument/2006/relationships/image" Target="../media/image13.jpeg"/><Relationship Id="rId5" Type="http://schemas.openxmlformats.org/officeDocument/2006/relationships/image" Target="../media/image3.emf"/><Relationship Id="rId4" Type="http://schemas.openxmlformats.org/officeDocument/2006/relationships/oleObject" Target="../embeddings/oleObject53.bin"/></Relationships>
</file>

<file path=ppt/slides/_rels/slide51.xml.rels><?xml version="1.0" encoding="UTF-8" standalone="yes"?>
<Relationships xmlns="http://schemas.openxmlformats.org/package/2006/relationships"><Relationship Id="rId8" Type="http://schemas.openxmlformats.org/officeDocument/2006/relationships/tags" Target="../tags/tag220.xml"/><Relationship Id="rId13" Type="http://schemas.openxmlformats.org/officeDocument/2006/relationships/oleObject" Target="../embeddings/oleObject54.bin"/><Relationship Id="rId18" Type="http://schemas.openxmlformats.org/officeDocument/2006/relationships/slide" Target="slide39.xml"/><Relationship Id="rId3" Type="http://schemas.openxmlformats.org/officeDocument/2006/relationships/tags" Target="../tags/tag215.xml"/><Relationship Id="rId21" Type="http://schemas.openxmlformats.org/officeDocument/2006/relationships/slide" Target="slide49.xml"/><Relationship Id="rId7" Type="http://schemas.openxmlformats.org/officeDocument/2006/relationships/tags" Target="../tags/tag219.xml"/><Relationship Id="rId12" Type="http://schemas.openxmlformats.org/officeDocument/2006/relationships/notesSlide" Target="../notesSlides/notesSlide51.xml"/><Relationship Id="rId17" Type="http://schemas.openxmlformats.org/officeDocument/2006/relationships/slide" Target="slide28.xml"/><Relationship Id="rId2" Type="http://schemas.openxmlformats.org/officeDocument/2006/relationships/tags" Target="../tags/tag214.xml"/><Relationship Id="rId16" Type="http://schemas.openxmlformats.org/officeDocument/2006/relationships/slide" Target="slide20.xml"/><Relationship Id="rId20" Type="http://schemas.openxmlformats.org/officeDocument/2006/relationships/slide" Target="slide47.xml"/><Relationship Id="rId1" Type="http://schemas.openxmlformats.org/officeDocument/2006/relationships/tags" Target="../tags/tag213.xml"/><Relationship Id="rId6" Type="http://schemas.openxmlformats.org/officeDocument/2006/relationships/tags" Target="../tags/tag218.xml"/><Relationship Id="rId11" Type="http://schemas.openxmlformats.org/officeDocument/2006/relationships/slideLayout" Target="../slideLayouts/slideLayout5.xml"/><Relationship Id="rId5" Type="http://schemas.openxmlformats.org/officeDocument/2006/relationships/tags" Target="../tags/tag217.xml"/><Relationship Id="rId15" Type="http://schemas.openxmlformats.org/officeDocument/2006/relationships/slide" Target="slide4.xml"/><Relationship Id="rId10" Type="http://schemas.openxmlformats.org/officeDocument/2006/relationships/tags" Target="../tags/tag222.xml"/><Relationship Id="rId19" Type="http://schemas.openxmlformats.org/officeDocument/2006/relationships/slide" Target="slide46.xml"/><Relationship Id="rId4" Type="http://schemas.openxmlformats.org/officeDocument/2006/relationships/tags" Target="../tags/tag216.xml"/><Relationship Id="rId9" Type="http://schemas.openxmlformats.org/officeDocument/2006/relationships/tags" Target="../tags/tag221.xml"/><Relationship Id="rId14" Type="http://schemas.openxmlformats.org/officeDocument/2006/relationships/image" Target="../media/image3.emf"/><Relationship Id="rId22" Type="http://schemas.openxmlformats.org/officeDocument/2006/relationships/slide" Target="slide54.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4.xml"/><Relationship Id="rId1" Type="http://schemas.openxmlformats.org/officeDocument/2006/relationships/tags" Target="../tags/tag223.xml"/><Relationship Id="rId5" Type="http://schemas.openxmlformats.org/officeDocument/2006/relationships/image" Target="../media/image3.emf"/><Relationship Id="rId4" Type="http://schemas.openxmlformats.org/officeDocument/2006/relationships/oleObject" Target="../embeddings/oleObject55.bin"/></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4.xml"/><Relationship Id="rId1" Type="http://schemas.openxmlformats.org/officeDocument/2006/relationships/tags" Target="../tags/tag224.xml"/><Relationship Id="rId5" Type="http://schemas.openxmlformats.org/officeDocument/2006/relationships/image" Target="../media/image3.emf"/><Relationship Id="rId4" Type="http://schemas.openxmlformats.org/officeDocument/2006/relationships/oleObject" Target="../embeddings/oleObject56.bin"/></Relationships>
</file>

<file path=ppt/slides/_rels/slide54.xml.rels><?xml version="1.0" encoding="UTF-8" standalone="yes"?>
<Relationships xmlns="http://schemas.openxmlformats.org/package/2006/relationships"><Relationship Id="rId8" Type="http://schemas.openxmlformats.org/officeDocument/2006/relationships/tags" Target="../tags/tag232.xml"/><Relationship Id="rId13" Type="http://schemas.openxmlformats.org/officeDocument/2006/relationships/oleObject" Target="../embeddings/oleObject57.bin"/><Relationship Id="rId18" Type="http://schemas.openxmlformats.org/officeDocument/2006/relationships/slide" Target="slide39.xml"/><Relationship Id="rId3" Type="http://schemas.openxmlformats.org/officeDocument/2006/relationships/tags" Target="../tags/tag227.xml"/><Relationship Id="rId21" Type="http://schemas.openxmlformats.org/officeDocument/2006/relationships/slide" Target="slide49.xml"/><Relationship Id="rId7" Type="http://schemas.openxmlformats.org/officeDocument/2006/relationships/tags" Target="../tags/tag231.xml"/><Relationship Id="rId12" Type="http://schemas.openxmlformats.org/officeDocument/2006/relationships/notesSlide" Target="../notesSlides/notesSlide54.xml"/><Relationship Id="rId17" Type="http://schemas.openxmlformats.org/officeDocument/2006/relationships/slide" Target="slide28.xml"/><Relationship Id="rId2" Type="http://schemas.openxmlformats.org/officeDocument/2006/relationships/tags" Target="../tags/tag226.xml"/><Relationship Id="rId16" Type="http://schemas.openxmlformats.org/officeDocument/2006/relationships/slide" Target="slide20.xml"/><Relationship Id="rId20" Type="http://schemas.openxmlformats.org/officeDocument/2006/relationships/slide" Target="slide47.xml"/><Relationship Id="rId1" Type="http://schemas.openxmlformats.org/officeDocument/2006/relationships/tags" Target="../tags/tag225.xml"/><Relationship Id="rId6" Type="http://schemas.openxmlformats.org/officeDocument/2006/relationships/tags" Target="../tags/tag230.xml"/><Relationship Id="rId11" Type="http://schemas.openxmlformats.org/officeDocument/2006/relationships/slideLayout" Target="../slideLayouts/slideLayout5.xml"/><Relationship Id="rId5" Type="http://schemas.openxmlformats.org/officeDocument/2006/relationships/tags" Target="../tags/tag229.xml"/><Relationship Id="rId15" Type="http://schemas.openxmlformats.org/officeDocument/2006/relationships/slide" Target="slide4.xml"/><Relationship Id="rId10" Type="http://schemas.openxmlformats.org/officeDocument/2006/relationships/tags" Target="../tags/tag234.xml"/><Relationship Id="rId19" Type="http://schemas.openxmlformats.org/officeDocument/2006/relationships/slide" Target="slide46.xml"/><Relationship Id="rId4" Type="http://schemas.openxmlformats.org/officeDocument/2006/relationships/tags" Target="../tags/tag228.xml"/><Relationship Id="rId9" Type="http://schemas.openxmlformats.org/officeDocument/2006/relationships/tags" Target="../tags/tag233.xml"/><Relationship Id="rId14" Type="http://schemas.openxmlformats.org/officeDocument/2006/relationships/image" Target="../media/image3.emf"/><Relationship Id="rId22" Type="http://schemas.openxmlformats.org/officeDocument/2006/relationships/slide" Target="slide51.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4.xml"/><Relationship Id="rId1" Type="http://schemas.openxmlformats.org/officeDocument/2006/relationships/tags" Target="../tags/tag235.xml"/><Relationship Id="rId5" Type="http://schemas.openxmlformats.org/officeDocument/2006/relationships/image" Target="../media/image3.emf"/><Relationship Id="rId4" Type="http://schemas.openxmlformats.org/officeDocument/2006/relationships/oleObject" Target="../embeddings/oleObject58.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30.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oleObject" Target="../embeddings/oleObject11.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31.xml"/><Relationship Id="rId5" Type="http://schemas.openxmlformats.org/officeDocument/2006/relationships/image" Target="../media/image3.emf"/><Relationship Id="rId4" Type="http://schemas.openxmlformats.org/officeDocument/2006/relationships/oleObject" Target="../embeddings/oleObject12.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32.xml"/><Relationship Id="rId5" Type="http://schemas.openxmlformats.org/officeDocument/2006/relationships/image" Target="../media/image3.emf"/><Relationship Id="rId4" Type="http://schemas.openxmlformats.org/officeDocument/2006/relationships/oleObject" Target="../embeddings/oleObject13.bin"/></Relationships>
</file>

<file path=ppt/slides/_rels/slide9.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oleObject" Target="../embeddings/oleObject14.bin"/><Relationship Id="rId18" Type="http://schemas.openxmlformats.org/officeDocument/2006/relationships/slide" Target="slide18.xml"/><Relationship Id="rId3" Type="http://schemas.openxmlformats.org/officeDocument/2006/relationships/tags" Target="../tags/tag35.xml"/><Relationship Id="rId21" Type="http://schemas.openxmlformats.org/officeDocument/2006/relationships/slide" Target="slide39.xml"/><Relationship Id="rId7" Type="http://schemas.openxmlformats.org/officeDocument/2006/relationships/tags" Target="../tags/tag39.xml"/><Relationship Id="rId12" Type="http://schemas.openxmlformats.org/officeDocument/2006/relationships/notesSlide" Target="../notesSlides/notesSlide9.xml"/><Relationship Id="rId17" Type="http://schemas.openxmlformats.org/officeDocument/2006/relationships/slide" Target="slide14.xml"/><Relationship Id="rId2" Type="http://schemas.openxmlformats.org/officeDocument/2006/relationships/tags" Target="../tags/tag34.xml"/><Relationship Id="rId16" Type="http://schemas.openxmlformats.org/officeDocument/2006/relationships/slide" Target="slide5.xml"/><Relationship Id="rId20" Type="http://schemas.openxmlformats.org/officeDocument/2006/relationships/slide" Target="slide28.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Layout" Target="../slideLayouts/slideLayout5.xml"/><Relationship Id="rId5" Type="http://schemas.openxmlformats.org/officeDocument/2006/relationships/tags" Target="../tags/tag37.xml"/><Relationship Id="rId15" Type="http://schemas.openxmlformats.org/officeDocument/2006/relationships/slide" Target="slide4.xml"/><Relationship Id="rId10" Type="http://schemas.openxmlformats.org/officeDocument/2006/relationships/tags" Target="../tags/tag42.xml"/><Relationship Id="rId19" Type="http://schemas.openxmlformats.org/officeDocument/2006/relationships/slide" Target="slide20.xml"/><Relationship Id="rId4" Type="http://schemas.openxmlformats.org/officeDocument/2006/relationships/tags" Target="../tags/tag36.xml"/><Relationship Id="rId9" Type="http://schemas.openxmlformats.org/officeDocument/2006/relationships/tags" Target="../tags/tag41.xml"/><Relationship Id="rId14" Type="http://schemas.openxmlformats.org/officeDocument/2006/relationships/image" Target="../media/image3.emf"/><Relationship Id="rId22" Type="http://schemas.openxmlformats.org/officeDocument/2006/relationships/slide" Target="slide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4E7E71-39FB-1551-2461-66534664EF3F}"/>
            </a:ext>
          </a:extLst>
        </p:cNvPr>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ABD3A6AE-0D32-2599-EAED-E8F89ACB5075}"/>
              </a:ext>
            </a:extLst>
          </p:cNvPr>
          <p:cNvGraphicFramePr>
            <a:graphicFrameLocks noChangeAspect="1"/>
          </p:cNvGraphicFramePr>
          <p:nvPr>
            <p:custDataLst>
              <p:tags r:id="rId1"/>
            </p:custDataLst>
            <p:extLst>
              <p:ext uri="{D42A27DB-BD31-4B8C-83A1-F6EECF244321}">
                <p14:modId xmlns:p14="http://schemas.microsoft.com/office/powerpoint/2010/main" val="7636331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67" imgH="467" progId="TCLayout.ActiveDocument.1">
                  <p:embed/>
                </p:oleObj>
              </mc:Choice>
              <mc:Fallback>
                <p:oleObj name="think-cell Slide" r:id="rId4" imgW="467" imgH="467" progId="TCLayout.ActiveDocument.1">
                  <p:embed/>
                  <p:pic>
                    <p:nvPicPr>
                      <p:cNvPr id="9" name="think-cell data - do not delete" hidden="1">
                        <a:extLst>
                          <a:ext uri="{FF2B5EF4-FFF2-40B4-BE49-F238E27FC236}">
                            <a16:creationId xmlns:a16="http://schemas.microsoft.com/office/drawing/2014/main" id="{ABD3A6AE-0D32-2599-EAED-E8F89ACB507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7" name="Rectangle 16">
            <a:extLst>
              <a:ext uri="{FF2B5EF4-FFF2-40B4-BE49-F238E27FC236}">
                <a16:creationId xmlns:a16="http://schemas.microsoft.com/office/drawing/2014/main" id="{7EA2CA49-72F3-ECA1-95BC-6460C9B268BD}"/>
              </a:ext>
            </a:extLst>
          </p:cNvPr>
          <p:cNvSpPr/>
          <p:nvPr/>
        </p:nvSpPr>
        <p:spPr>
          <a:xfrm>
            <a:off x="590547" y="6488099"/>
            <a:ext cx="6126480" cy="46567"/>
          </a:xfrm>
          <a:prstGeom prst="rect">
            <a:avLst/>
          </a:prstGeom>
          <a:solidFill>
            <a:srgbClr val="FFDC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6" name="Rectangle 15">
            <a:extLst>
              <a:ext uri="{FF2B5EF4-FFF2-40B4-BE49-F238E27FC236}">
                <a16:creationId xmlns:a16="http://schemas.microsoft.com/office/drawing/2014/main" id="{82396E99-8CCF-A499-4C57-64EA55B49517}"/>
              </a:ext>
            </a:extLst>
          </p:cNvPr>
          <p:cNvSpPr/>
          <p:nvPr/>
        </p:nvSpPr>
        <p:spPr>
          <a:xfrm>
            <a:off x="590547" y="5772666"/>
            <a:ext cx="4663440" cy="46567"/>
          </a:xfrm>
          <a:prstGeom prst="rect">
            <a:avLst/>
          </a:prstGeom>
          <a:solidFill>
            <a:srgbClr val="FFDC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5" name="Rectangle 14">
            <a:extLst>
              <a:ext uri="{FF2B5EF4-FFF2-40B4-BE49-F238E27FC236}">
                <a16:creationId xmlns:a16="http://schemas.microsoft.com/office/drawing/2014/main" id="{ADAA73F3-8EF4-6812-B6B0-0BE6256248E2}"/>
              </a:ext>
            </a:extLst>
          </p:cNvPr>
          <p:cNvSpPr/>
          <p:nvPr/>
        </p:nvSpPr>
        <p:spPr>
          <a:xfrm>
            <a:off x="2392680" y="5562600"/>
            <a:ext cx="6766560" cy="46567"/>
          </a:xfrm>
          <a:prstGeom prst="rect">
            <a:avLst/>
          </a:prstGeom>
          <a:solidFill>
            <a:srgbClr val="FFDC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4" name="Rectangle 13">
            <a:extLst>
              <a:ext uri="{FF2B5EF4-FFF2-40B4-BE49-F238E27FC236}">
                <a16:creationId xmlns:a16="http://schemas.microsoft.com/office/drawing/2014/main" id="{A8FD06E5-BF90-5096-FF07-E588AB4BE79C}"/>
              </a:ext>
            </a:extLst>
          </p:cNvPr>
          <p:cNvSpPr/>
          <p:nvPr/>
        </p:nvSpPr>
        <p:spPr>
          <a:xfrm>
            <a:off x="1808244" y="4476009"/>
            <a:ext cx="1519637" cy="46567"/>
          </a:xfrm>
          <a:prstGeom prst="rect">
            <a:avLst/>
          </a:prstGeom>
          <a:solidFill>
            <a:srgbClr val="FFDC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3" name="Rectangle 12">
            <a:extLst>
              <a:ext uri="{FF2B5EF4-FFF2-40B4-BE49-F238E27FC236}">
                <a16:creationId xmlns:a16="http://schemas.microsoft.com/office/drawing/2014/main" id="{7AC9B766-4726-65D7-CE26-476D2685B3CA}"/>
              </a:ext>
            </a:extLst>
          </p:cNvPr>
          <p:cNvSpPr/>
          <p:nvPr/>
        </p:nvSpPr>
        <p:spPr>
          <a:xfrm>
            <a:off x="1074407" y="3763433"/>
            <a:ext cx="7680960" cy="46567"/>
          </a:xfrm>
          <a:prstGeom prst="rect">
            <a:avLst/>
          </a:prstGeom>
          <a:solidFill>
            <a:srgbClr val="FFDC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2" name="Rectangle 11">
            <a:extLst>
              <a:ext uri="{FF2B5EF4-FFF2-40B4-BE49-F238E27FC236}">
                <a16:creationId xmlns:a16="http://schemas.microsoft.com/office/drawing/2014/main" id="{97B0B6DA-5E79-7BAF-3321-B52509422DD9}"/>
              </a:ext>
            </a:extLst>
          </p:cNvPr>
          <p:cNvSpPr/>
          <p:nvPr/>
        </p:nvSpPr>
        <p:spPr>
          <a:xfrm>
            <a:off x="631483" y="2615512"/>
            <a:ext cx="4023360" cy="46567"/>
          </a:xfrm>
          <a:prstGeom prst="rect">
            <a:avLst/>
          </a:prstGeom>
          <a:solidFill>
            <a:srgbClr val="FFDC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1" name="Rectangle 10">
            <a:extLst>
              <a:ext uri="{FF2B5EF4-FFF2-40B4-BE49-F238E27FC236}">
                <a16:creationId xmlns:a16="http://schemas.microsoft.com/office/drawing/2014/main" id="{B8BF67FE-1ABF-A001-50BF-148EBDF76130}"/>
              </a:ext>
            </a:extLst>
          </p:cNvPr>
          <p:cNvSpPr/>
          <p:nvPr/>
        </p:nvSpPr>
        <p:spPr>
          <a:xfrm>
            <a:off x="2209278" y="2100646"/>
            <a:ext cx="1468920" cy="46567"/>
          </a:xfrm>
          <a:prstGeom prst="rect">
            <a:avLst/>
          </a:prstGeom>
          <a:solidFill>
            <a:srgbClr val="FFDC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Rectangle 9">
            <a:extLst>
              <a:ext uri="{FF2B5EF4-FFF2-40B4-BE49-F238E27FC236}">
                <a16:creationId xmlns:a16="http://schemas.microsoft.com/office/drawing/2014/main" id="{8561FF74-D7E8-C73E-09B1-B4C7210D8E00}"/>
              </a:ext>
            </a:extLst>
          </p:cNvPr>
          <p:cNvSpPr/>
          <p:nvPr/>
        </p:nvSpPr>
        <p:spPr>
          <a:xfrm>
            <a:off x="590547" y="1325033"/>
            <a:ext cx="4191000" cy="46567"/>
          </a:xfrm>
          <a:prstGeom prst="rect">
            <a:avLst/>
          </a:prstGeom>
          <a:solidFill>
            <a:srgbClr val="FFDC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 name="Content Placeholder 5">
            <a:extLst>
              <a:ext uri="{FF2B5EF4-FFF2-40B4-BE49-F238E27FC236}">
                <a16:creationId xmlns:a16="http://schemas.microsoft.com/office/drawing/2014/main" id="{F5CB6149-AA7B-D06B-F0E4-323B25CE68F0}"/>
              </a:ext>
            </a:extLst>
          </p:cNvPr>
          <p:cNvSpPr>
            <a:spLocks noGrp="1"/>
          </p:cNvSpPr>
          <p:nvPr>
            <p:ph sz="quarter" idx="10"/>
          </p:nvPr>
        </p:nvSpPr>
        <p:spPr/>
        <p:txBody>
          <a:bodyPr/>
          <a:lstStyle/>
          <a:p>
            <a:pPr marL="278606" indent="-278606">
              <a:spcBef>
                <a:spcPts val="0"/>
              </a:spcBef>
              <a:spcAft>
                <a:spcPts val="600"/>
              </a:spcAft>
              <a:buFont typeface="Arial" panose="020B0604020202020204" pitchFamily="34" charset="0"/>
              <a:buChar char="•"/>
            </a:pPr>
            <a:r>
              <a:rPr lang="ja-JP" altLang="en-US" sz="1400">
                <a:solidFill>
                  <a:schemeClr val="accent1"/>
                </a:solidFill>
              </a:rPr>
              <a:t>本資料に記載している項目に必要情報を入力し、「成長投資計画書」を作成してください。</a:t>
            </a:r>
            <a:endParaRPr lang="en-US" altLang="ja-JP" sz="1400">
              <a:solidFill>
                <a:schemeClr val="accent1"/>
              </a:solidFill>
            </a:endParaRPr>
          </a:p>
          <a:p>
            <a:pPr marL="278606" indent="-278606">
              <a:spcBef>
                <a:spcPts val="0"/>
              </a:spcBef>
              <a:spcAft>
                <a:spcPts val="600"/>
              </a:spcAft>
              <a:buFont typeface="Arial" panose="020B0604020202020204" pitchFamily="34" charset="0"/>
              <a:buChar char="•"/>
            </a:pPr>
            <a:r>
              <a:rPr lang="ja-JP" altLang="en-US" sz="1400" b="1">
                <a:solidFill>
                  <a:schemeClr val="accent1"/>
                </a:solidFill>
              </a:rPr>
              <a:t>申請にあたっては、</a:t>
            </a:r>
            <a:r>
              <a:rPr lang="en-US" altLang="ja-JP" sz="1400" b="1">
                <a:solidFill>
                  <a:schemeClr val="accent1"/>
                </a:solidFill>
              </a:rPr>
              <a:t>PDF</a:t>
            </a:r>
            <a:r>
              <a:rPr lang="ja-JP" altLang="en-US" sz="1400" b="1">
                <a:solidFill>
                  <a:schemeClr val="accent1"/>
                </a:solidFill>
              </a:rPr>
              <a:t>形式に変換した上で提出してください</a:t>
            </a:r>
            <a:r>
              <a:rPr lang="ja-JP" altLang="en-US" sz="1400">
                <a:solidFill>
                  <a:schemeClr val="accent1"/>
                </a:solidFill>
              </a:rPr>
              <a:t>。</a:t>
            </a:r>
          </a:p>
          <a:p>
            <a:pPr marL="278606" indent="-278606">
              <a:spcBef>
                <a:spcPts val="0"/>
              </a:spcBef>
              <a:spcAft>
                <a:spcPts val="600"/>
              </a:spcAft>
              <a:buFont typeface="Arial" panose="020B0604020202020204" pitchFamily="34" charset="0"/>
              <a:buChar char="•"/>
            </a:pPr>
            <a:r>
              <a:rPr lang="ja-JP" altLang="en-US" sz="1400">
                <a:solidFill>
                  <a:schemeClr val="accent1"/>
                </a:solidFill>
              </a:rPr>
              <a:t>コンソーシアム形式で申請する場合は、指定があるスライドについては、各スライドをコピーし、</a:t>
            </a:r>
            <a:br>
              <a:rPr lang="en-US" altLang="ja-JP" sz="1400">
                <a:solidFill>
                  <a:schemeClr val="accent1"/>
                </a:solidFill>
              </a:rPr>
            </a:br>
            <a:r>
              <a:rPr lang="ja-JP" altLang="en-US" sz="1400">
                <a:solidFill>
                  <a:schemeClr val="accent1"/>
                </a:solidFill>
              </a:rPr>
              <a:t>社名を補記したうえで各社毎にスライドを作成ください。（指定がない場合は、コンソーシアム全体で</a:t>
            </a:r>
            <a:r>
              <a:rPr lang="en-US" altLang="ja-JP" sz="1400">
                <a:solidFill>
                  <a:schemeClr val="accent1"/>
                </a:solidFill>
              </a:rPr>
              <a:t>1</a:t>
            </a:r>
            <a:r>
              <a:rPr lang="ja-JP" altLang="en-US" sz="1400">
                <a:solidFill>
                  <a:schemeClr val="accent1"/>
                </a:solidFill>
              </a:rPr>
              <a:t>スライドを作成ください。）</a:t>
            </a:r>
            <a:endParaRPr lang="en-US" altLang="ja-JP" sz="1400">
              <a:solidFill>
                <a:schemeClr val="accent1"/>
              </a:solidFill>
            </a:endParaRPr>
          </a:p>
          <a:p>
            <a:pPr marL="278606" indent="-278606">
              <a:spcBef>
                <a:spcPts val="0"/>
              </a:spcBef>
              <a:spcAft>
                <a:spcPts val="600"/>
              </a:spcAft>
              <a:buFont typeface="Arial" panose="020B0604020202020204" pitchFamily="34" charset="0"/>
              <a:buChar char="•"/>
            </a:pPr>
            <a:r>
              <a:rPr lang="ja-JP" altLang="en-US" sz="1400">
                <a:solidFill>
                  <a:schemeClr val="accent1"/>
                </a:solidFill>
              </a:rPr>
              <a:t>独自スライドの追加は、</a:t>
            </a:r>
            <a:r>
              <a:rPr lang="en-US" altLang="ja-JP" sz="1400" b="1">
                <a:solidFill>
                  <a:schemeClr val="accent1"/>
                </a:solidFill>
              </a:rPr>
              <a:t>10</a:t>
            </a:r>
            <a:r>
              <a:rPr lang="ja-JP" altLang="en-US" sz="1400" b="1">
                <a:solidFill>
                  <a:schemeClr val="accent1"/>
                </a:solidFill>
              </a:rPr>
              <a:t>ページ以内で作成</a:t>
            </a:r>
            <a:r>
              <a:rPr lang="ja-JP" altLang="en-US" sz="1400">
                <a:solidFill>
                  <a:schemeClr val="accent1"/>
                </a:solidFill>
              </a:rPr>
              <a:t>してください。ページ数が超過している場合、審査を行わない場合があります。</a:t>
            </a:r>
            <a:br>
              <a:rPr lang="en-US" altLang="ja-JP" sz="1400">
                <a:solidFill>
                  <a:schemeClr val="accent1"/>
                </a:solidFill>
              </a:rPr>
            </a:br>
            <a:r>
              <a:rPr lang="ja-JP" altLang="en-US" sz="1400">
                <a:solidFill>
                  <a:schemeClr val="accent1"/>
                </a:solidFill>
              </a:rPr>
              <a:t>（コンソーシアム形式において、当該フォーマットをコピーした各社毎のスライドは上記追加スライドには該当しません。）</a:t>
            </a:r>
          </a:p>
          <a:p>
            <a:pPr marL="278606" indent="-278606">
              <a:spcBef>
                <a:spcPts val="0"/>
              </a:spcBef>
              <a:spcAft>
                <a:spcPts val="600"/>
              </a:spcAft>
              <a:buFont typeface="Arial" panose="020B0604020202020204" pitchFamily="34" charset="0"/>
              <a:buChar char="•"/>
            </a:pPr>
            <a:r>
              <a:rPr lang="ja-JP" altLang="en-US" sz="1400" b="1">
                <a:solidFill>
                  <a:schemeClr val="accent1"/>
                </a:solidFill>
              </a:rPr>
              <a:t>目次に示した各ページのタイトル・順番の変更はできません。</a:t>
            </a:r>
          </a:p>
          <a:p>
            <a:pPr marL="278606" indent="-278606">
              <a:spcBef>
                <a:spcPts val="0"/>
              </a:spcBef>
              <a:spcAft>
                <a:spcPts val="600"/>
              </a:spcAft>
              <a:buFont typeface="Arial" panose="020B0604020202020204" pitchFamily="34" charset="0"/>
              <a:buChar char="•"/>
            </a:pPr>
            <a:r>
              <a:rPr lang="ja-JP" altLang="en-US" sz="1400">
                <a:solidFill>
                  <a:schemeClr val="accent1"/>
                </a:solidFill>
              </a:rPr>
              <a:t>各ページのフォーマットはあくまで例示であり、資料の体裁（文字サイズ、図の大きさ）・分量を変えること（既存の中期経営計画・経営ビジョン等の引用・挿入等を含む）は可能です。具体的な例として、</a:t>
            </a:r>
            <a:r>
              <a:rPr lang="en-US" altLang="ja-JP" sz="1400">
                <a:solidFill>
                  <a:schemeClr val="accent1"/>
                </a:solidFill>
              </a:rPr>
              <a:t>PPM</a:t>
            </a:r>
            <a:r>
              <a:rPr lang="ja-JP" altLang="en-US" sz="1400">
                <a:solidFill>
                  <a:schemeClr val="accent1"/>
                </a:solidFill>
              </a:rPr>
              <a:t>（プロダクト・ポートフォリオ・マネジメント）を</a:t>
            </a:r>
            <a:br>
              <a:rPr lang="en-US" altLang="ja-JP" sz="1400">
                <a:solidFill>
                  <a:schemeClr val="accent1"/>
                </a:solidFill>
              </a:rPr>
            </a:br>
            <a:r>
              <a:rPr lang="ja-JP" altLang="en-US" sz="1400">
                <a:solidFill>
                  <a:schemeClr val="accent1"/>
                </a:solidFill>
              </a:rPr>
              <a:t>フォーマットとして記載しておりますが、会社全体の事業ポートフォリオを整理するフレームワークの一例として掲載しておりますので、</a:t>
            </a:r>
            <a:br>
              <a:rPr lang="en-US" altLang="ja-JP" sz="1400">
                <a:solidFill>
                  <a:schemeClr val="accent1"/>
                </a:solidFill>
              </a:rPr>
            </a:br>
            <a:r>
              <a:rPr lang="ja-JP" altLang="en-US" sz="1400">
                <a:solidFill>
                  <a:schemeClr val="accent1"/>
                </a:solidFill>
              </a:rPr>
              <a:t>各象限・軸等を加筆・変更したり、別のフレームワークにより整理いただくことは構いません。</a:t>
            </a:r>
            <a:br>
              <a:rPr lang="en-US" altLang="ja-JP" sz="1400">
                <a:solidFill>
                  <a:schemeClr val="accent1"/>
                </a:solidFill>
              </a:rPr>
            </a:br>
            <a:r>
              <a:rPr lang="ja-JP" altLang="en-US" sz="1400">
                <a:solidFill>
                  <a:schemeClr val="accent1"/>
                </a:solidFill>
              </a:rPr>
              <a:t>ただし、</a:t>
            </a:r>
            <a:r>
              <a:rPr lang="ja-JP" altLang="en-US" sz="1400" b="1">
                <a:solidFill>
                  <a:schemeClr val="accent1"/>
                </a:solidFill>
              </a:rPr>
              <a:t>各ページの記載ガイドについて十分な言及がない場合は、審査において十分に評価されない可能性があります</a:t>
            </a:r>
            <a:r>
              <a:rPr lang="ja-JP" altLang="en-US" sz="1400">
                <a:solidFill>
                  <a:schemeClr val="accent1"/>
                </a:solidFill>
              </a:rPr>
              <a:t>。</a:t>
            </a:r>
            <a:br>
              <a:rPr lang="en-US" altLang="ja-JP" sz="1400">
                <a:solidFill>
                  <a:schemeClr val="accent1"/>
                </a:solidFill>
              </a:rPr>
            </a:br>
            <a:r>
              <a:rPr lang="ja-JP" altLang="en-US" sz="1400">
                <a:solidFill>
                  <a:schemeClr val="accent1"/>
                </a:solidFill>
              </a:rPr>
              <a:t>なお、事実・データ等の記載は、その出典を明記してください。</a:t>
            </a:r>
            <a:endParaRPr lang="en-US" altLang="ja-JP" sz="1400">
              <a:solidFill>
                <a:schemeClr val="accent1"/>
              </a:solidFill>
            </a:endParaRPr>
          </a:p>
          <a:p>
            <a:pPr marL="278606" indent="-278606">
              <a:spcBef>
                <a:spcPts val="0"/>
              </a:spcBef>
              <a:spcAft>
                <a:spcPts val="600"/>
              </a:spcAft>
              <a:buFont typeface="Arial" panose="020B0604020202020204" pitchFamily="34" charset="0"/>
              <a:buChar char="•"/>
            </a:pPr>
            <a:r>
              <a:rPr lang="ja-JP" altLang="en-US" sz="1400">
                <a:solidFill>
                  <a:schemeClr val="accent1"/>
                </a:solidFill>
              </a:rPr>
              <a:t>記載する数字は、成長投資計画書別紙（</a:t>
            </a:r>
            <a:r>
              <a:rPr lang="en-US" altLang="ja-JP" sz="1400">
                <a:solidFill>
                  <a:schemeClr val="accent1"/>
                </a:solidFill>
              </a:rPr>
              <a:t>Excel</a:t>
            </a:r>
            <a:r>
              <a:rPr lang="ja-JP" altLang="en-US" sz="1400">
                <a:solidFill>
                  <a:schemeClr val="accent1"/>
                </a:solidFill>
              </a:rPr>
              <a:t>）と整合させてください。（様式１と様式２において数値の整合性が確認</a:t>
            </a:r>
            <a:br>
              <a:rPr lang="en-US" altLang="ja-JP" sz="1400">
                <a:solidFill>
                  <a:schemeClr val="accent1"/>
                </a:solidFill>
              </a:rPr>
            </a:br>
            <a:r>
              <a:rPr lang="ja-JP" altLang="en-US" sz="1400">
                <a:solidFill>
                  <a:schemeClr val="accent1"/>
                </a:solidFill>
              </a:rPr>
              <a:t>できない場合は、</a:t>
            </a:r>
            <a:r>
              <a:rPr lang="ja-JP" altLang="en-US" sz="1400" b="1">
                <a:solidFill>
                  <a:schemeClr val="accent1"/>
                </a:solidFill>
              </a:rPr>
              <a:t>様式２を正として審査</a:t>
            </a:r>
            <a:r>
              <a:rPr lang="ja-JP" altLang="en-US" sz="1400">
                <a:solidFill>
                  <a:schemeClr val="accent1"/>
                </a:solidFill>
              </a:rPr>
              <a:t>を実施したうえで、プレゼン審査にて審査員よりご説明を求める場合がございます。）</a:t>
            </a:r>
          </a:p>
          <a:p>
            <a:pPr marL="278606" indent="-278606">
              <a:spcBef>
                <a:spcPts val="0"/>
              </a:spcBef>
              <a:spcAft>
                <a:spcPts val="600"/>
              </a:spcAft>
              <a:buFont typeface="Arial" panose="020B0604020202020204" pitchFamily="34" charset="0"/>
              <a:buChar char="•"/>
            </a:pPr>
            <a:r>
              <a:rPr lang="ja-JP" altLang="en-US" sz="1400">
                <a:solidFill>
                  <a:schemeClr val="accent1"/>
                </a:solidFill>
              </a:rPr>
              <a:t>各ページの記載ガイド・吹き出しは提出時に削除してください。</a:t>
            </a:r>
          </a:p>
          <a:p>
            <a:pPr marL="278606" indent="-278606">
              <a:spcBef>
                <a:spcPts val="0"/>
              </a:spcBef>
              <a:spcAft>
                <a:spcPts val="600"/>
              </a:spcAft>
              <a:buFont typeface="Arial" panose="020B0604020202020204" pitchFamily="34" charset="0"/>
              <a:buChar char="•"/>
            </a:pPr>
            <a:r>
              <a:rPr lang="ja-JP" altLang="en-US" sz="1400">
                <a:solidFill>
                  <a:schemeClr val="accent1"/>
                </a:solidFill>
              </a:rPr>
              <a:t>必要に応じて、参考資料（自由様式）を挿入してください。</a:t>
            </a:r>
            <a:br>
              <a:rPr lang="en-US" altLang="ja-JP" sz="1400">
                <a:solidFill>
                  <a:schemeClr val="accent1"/>
                </a:solidFill>
              </a:rPr>
            </a:br>
            <a:r>
              <a:rPr lang="ja-JP" altLang="en-US" sz="1400">
                <a:solidFill>
                  <a:schemeClr val="accent1"/>
                </a:solidFill>
              </a:rPr>
              <a:t>（補助事業に関する事業計画（</a:t>
            </a:r>
            <a:r>
              <a:rPr lang="en-US" altLang="ja-JP" sz="1400">
                <a:solidFill>
                  <a:schemeClr val="accent1"/>
                </a:solidFill>
              </a:rPr>
              <a:t>PL</a:t>
            </a:r>
            <a:r>
              <a:rPr lang="ja-JP" altLang="en-US" sz="1400">
                <a:solidFill>
                  <a:schemeClr val="accent1"/>
                </a:solidFill>
              </a:rPr>
              <a:t>・</a:t>
            </a:r>
            <a:r>
              <a:rPr lang="en-US" altLang="ja-JP" sz="1400">
                <a:solidFill>
                  <a:schemeClr val="accent1"/>
                </a:solidFill>
              </a:rPr>
              <a:t>CF</a:t>
            </a:r>
            <a:r>
              <a:rPr lang="ja-JP" altLang="en-US" sz="1400">
                <a:solidFill>
                  <a:schemeClr val="accent1"/>
                </a:solidFill>
              </a:rPr>
              <a:t>など）・</a:t>
            </a:r>
            <a:r>
              <a:rPr lang="en-US" altLang="ja-JP" sz="1400">
                <a:solidFill>
                  <a:schemeClr val="accent1"/>
                </a:solidFill>
              </a:rPr>
              <a:t>DCF</a:t>
            </a:r>
            <a:r>
              <a:rPr lang="ja-JP" altLang="en-US" sz="1400">
                <a:solidFill>
                  <a:schemeClr val="accent1"/>
                </a:solidFill>
              </a:rPr>
              <a:t>法等による投資の収益性評価など）</a:t>
            </a:r>
          </a:p>
          <a:p>
            <a:pPr marL="278606" indent="-278606">
              <a:spcBef>
                <a:spcPts val="0"/>
              </a:spcBef>
              <a:spcAft>
                <a:spcPts val="600"/>
              </a:spcAft>
              <a:buFont typeface="Arial" panose="020B0604020202020204" pitchFamily="34" charset="0"/>
              <a:buChar char="•"/>
            </a:pPr>
            <a:r>
              <a:rPr lang="ja-JP" altLang="en-US" sz="1400">
                <a:solidFill>
                  <a:schemeClr val="accent1"/>
                </a:solidFill>
              </a:rPr>
              <a:t>成長投資計画書のうち、</a:t>
            </a:r>
            <a:r>
              <a:rPr lang="ja-JP" altLang="en-US" sz="1400" b="1">
                <a:solidFill>
                  <a:schemeClr val="accent1"/>
                </a:solidFill>
              </a:rPr>
              <a:t>「本スライドは採択された場合、交付決定後に</a:t>
            </a:r>
            <a:r>
              <a:rPr lang="en-US" altLang="ja-JP" sz="1400" b="1">
                <a:solidFill>
                  <a:schemeClr val="accent1"/>
                </a:solidFill>
              </a:rPr>
              <a:t>HP</a:t>
            </a:r>
            <a:r>
              <a:rPr lang="ja-JP" altLang="en-US" sz="1400" b="1">
                <a:solidFill>
                  <a:schemeClr val="accent1"/>
                </a:solidFill>
              </a:rPr>
              <a:t>上で掲載します」と記載があるスライドについては、</a:t>
            </a:r>
            <a:br>
              <a:rPr lang="en-US" altLang="ja-JP" sz="1400" b="1">
                <a:solidFill>
                  <a:schemeClr val="accent1"/>
                </a:solidFill>
              </a:rPr>
            </a:br>
            <a:r>
              <a:rPr lang="ja-JP" altLang="en-US" sz="1400" b="1">
                <a:solidFill>
                  <a:schemeClr val="accent1"/>
                </a:solidFill>
              </a:rPr>
              <a:t>事務局の</a:t>
            </a:r>
            <a:r>
              <a:rPr lang="en-US" altLang="ja-JP" sz="1400" b="1">
                <a:solidFill>
                  <a:schemeClr val="accent1"/>
                </a:solidFill>
              </a:rPr>
              <a:t>HP</a:t>
            </a:r>
            <a:r>
              <a:rPr lang="ja-JP" altLang="en-US" sz="1400" b="1">
                <a:solidFill>
                  <a:schemeClr val="accent1"/>
                </a:solidFill>
              </a:rPr>
              <a:t>に公開する予定ですので、記載内容にご留意ください</a:t>
            </a:r>
            <a:r>
              <a:rPr lang="ja-JP" altLang="en-US" sz="1400">
                <a:solidFill>
                  <a:schemeClr val="accent1"/>
                </a:solidFill>
              </a:rPr>
              <a:t>。</a:t>
            </a:r>
            <a:br>
              <a:rPr lang="en-US" altLang="ja-JP" sz="1400">
                <a:solidFill>
                  <a:schemeClr val="accent1"/>
                </a:solidFill>
              </a:rPr>
            </a:br>
            <a:r>
              <a:rPr lang="ja-JP" altLang="en-US" sz="1400">
                <a:solidFill>
                  <a:schemeClr val="accent1"/>
                </a:solidFill>
              </a:rPr>
              <a:t>なお、公表できない部分をマスキングする等の対応はいたしかねます。</a:t>
            </a:r>
          </a:p>
          <a:p>
            <a:pPr marL="278606" indent="-278606">
              <a:spcBef>
                <a:spcPts val="0"/>
              </a:spcBef>
              <a:spcAft>
                <a:spcPts val="600"/>
              </a:spcAft>
              <a:buFont typeface="Arial" panose="020B0604020202020204" pitchFamily="34" charset="0"/>
              <a:buChar char="•"/>
            </a:pPr>
            <a:r>
              <a:rPr lang="ja-JP" altLang="en-US" sz="1400">
                <a:solidFill>
                  <a:schemeClr val="accent1"/>
                </a:solidFill>
              </a:rPr>
              <a:t>応募にあたっては、公募要領及び交付規程をご覧下さい。</a:t>
            </a:r>
            <a:br>
              <a:rPr lang="en-US" altLang="ja-JP" sz="1400">
                <a:solidFill>
                  <a:schemeClr val="accent1"/>
                </a:solidFill>
              </a:rPr>
            </a:br>
            <a:r>
              <a:rPr lang="ja-JP" altLang="en-US" sz="1400" b="1">
                <a:solidFill>
                  <a:schemeClr val="accent1"/>
                </a:solidFill>
              </a:rPr>
              <a:t>審査の結果、採択され、事業を実施するには、公募要領及び交付規程の内容に従って</a:t>
            </a:r>
            <a:r>
              <a:rPr lang="ja-JP" altLang="en-US" sz="1400">
                <a:solidFill>
                  <a:schemeClr val="accent1"/>
                </a:solidFill>
              </a:rPr>
              <a:t>いただくことが必要です。</a:t>
            </a:r>
          </a:p>
        </p:txBody>
      </p:sp>
      <p:sp>
        <p:nvSpPr>
          <p:cNvPr id="5" name="Title 4">
            <a:extLst>
              <a:ext uri="{FF2B5EF4-FFF2-40B4-BE49-F238E27FC236}">
                <a16:creationId xmlns:a16="http://schemas.microsoft.com/office/drawing/2014/main" id="{E446C90A-7153-0A59-3BBD-01734E762BC0}"/>
              </a:ext>
            </a:extLst>
          </p:cNvPr>
          <p:cNvSpPr>
            <a:spLocks noGrp="1"/>
          </p:cNvSpPr>
          <p:nvPr>
            <p:ph type="title"/>
          </p:nvPr>
        </p:nvSpPr>
        <p:spPr>
          <a:xfrm>
            <a:off x="201000" y="259200"/>
            <a:ext cx="9504000" cy="380480"/>
          </a:xfrm>
        </p:spPr>
        <p:txBody>
          <a:bodyPr vert="horz"/>
          <a:lstStyle/>
          <a:p>
            <a:r>
              <a:rPr lang="ja-JP" altLang="en-US"/>
              <a:t>成長投資計画書作成における留意事項 </a:t>
            </a:r>
            <a:r>
              <a:rPr lang="en-US" altLang="ja-JP"/>
              <a:t>【</a:t>
            </a:r>
            <a:r>
              <a:rPr lang="ja-JP" altLang="en-US">
                <a:solidFill>
                  <a:schemeClr val="accent5"/>
                </a:solidFill>
              </a:rPr>
              <a:t>本スライドは提出前に削除してください</a:t>
            </a:r>
            <a:r>
              <a:rPr lang="en-US" altLang="ja-JP"/>
              <a:t>】</a:t>
            </a:r>
            <a:endParaRPr lang="ja-JP" altLang="en-US"/>
          </a:p>
        </p:txBody>
      </p:sp>
    </p:spTree>
    <p:extLst>
      <p:ext uri="{BB962C8B-B14F-4D97-AF65-F5344CB8AC3E}">
        <p14:creationId xmlns:p14="http://schemas.microsoft.com/office/powerpoint/2010/main" val="1812576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ED4980AD-79EE-65E7-8A09-67073E0FCFB8}"/>
              </a:ext>
            </a:extLst>
          </p:cNvPr>
          <p:cNvGraphicFramePr>
            <a:graphicFrameLocks noChangeAspect="1"/>
          </p:cNvGraphicFramePr>
          <p:nvPr>
            <p:custDataLst>
              <p:tags r:id="rId1"/>
            </p:custDataLst>
            <p:extLst>
              <p:ext uri="{D42A27DB-BD31-4B8C-83A1-F6EECF244321}">
                <p14:modId xmlns:p14="http://schemas.microsoft.com/office/powerpoint/2010/main" val="30239778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ED4980AD-79EE-65E7-8A09-67073E0FCFB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7E0F2607-9678-94E7-D64D-209F96E363B4}"/>
              </a:ext>
            </a:extLst>
          </p:cNvPr>
          <p:cNvSpPr>
            <a:spLocks noGrp="1"/>
          </p:cNvSpPr>
          <p:nvPr>
            <p:ph type="title"/>
          </p:nvPr>
        </p:nvSpPr>
        <p:spPr/>
        <p:txBody>
          <a:bodyPr vert="horz"/>
          <a:lstStyle/>
          <a:p>
            <a:endParaRPr lang="ja-JP" altLang="en-US"/>
          </a:p>
        </p:txBody>
      </p:sp>
      <p:sp>
        <p:nvSpPr>
          <p:cNvPr id="7" name="Text Placeholder 6">
            <a:extLst>
              <a:ext uri="{FF2B5EF4-FFF2-40B4-BE49-F238E27FC236}">
                <a16:creationId xmlns:a16="http://schemas.microsoft.com/office/drawing/2014/main" id="{AB14B4F8-A710-D12D-A490-302923097EE5}"/>
              </a:ext>
            </a:extLst>
          </p:cNvPr>
          <p:cNvSpPr>
            <a:spLocks noGrp="1"/>
          </p:cNvSpPr>
          <p:nvPr>
            <p:ph type="body" sz="quarter" idx="12"/>
          </p:nvPr>
        </p:nvSpPr>
        <p:spPr/>
        <p:txBody>
          <a:bodyPr/>
          <a:lstStyle/>
          <a:p>
            <a:r>
              <a:rPr lang="ja-JP" altLang="en-US"/>
              <a:t>①経営力（イ）事業戦略</a:t>
            </a:r>
          </a:p>
        </p:txBody>
      </p:sp>
      <p:grpSp>
        <p:nvGrpSpPr>
          <p:cNvPr id="14" name="RectangleWithLineGroup">
            <a:extLst>
              <a:ext uri="{FF2B5EF4-FFF2-40B4-BE49-F238E27FC236}">
                <a16:creationId xmlns:a16="http://schemas.microsoft.com/office/drawing/2014/main" id="{D26629E3-29DA-F333-3ED5-811555FBEDFF}"/>
              </a:ext>
            </a:extLst>
          </p:cNvPr>
          <p:cNvGrpSpPr/>
          <p:nvPr/>
        </p:nvGrpSpPr>
        <p:grpSpPr>
          <a:xfrm>
            <a:off x="381000" y="914400"/>
            <a:ext cx="9144000" cy="380480"/>
            <a:chOff x="2073603" y="1702803"/>
            <a:chExt cx="2160003" cy="360000"/>
          </a:xfrm>
          <a:noFill/>
        </p:grpSpPr>
        <p:sp>
          <p:nvSpPr>
            <p:cNvPr id="15" name="Rectangle 14">
              <a:extLst>
                <a:ext uri="{FF2B5EF4-FFF2-40B4-BE49-F238E27FC236}">
                  <a16:creationId xmlns:a16="http://schemas.microsoft.com/office/drawing/2014/main" id="{DBF79C4A-7052-CC7E-2D14-69A13DB63BA5}"/>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補助事業の概要</a:t>
              </a:r>
            </a:p>
          </p:txBody>
        </p:sp>
        <p:cxnSp>
          <p:nvCxnSpPr>
            <p:cNvPr id="16" name="Straight Connector 15">
              <a:extLst>
                <a:ext uri="{FF2B5EF4-FFF2-40B4-BE49-F238E27FC236}">
                  <a16:creationId xmlns:a16="http://schemas.microsoft.com/office/drawing/2014/main" id="{E3D51970-15EC-9229-D5F4-8F3737A9236A}"/>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8" name="正方形/長方形 7">
            <a:extLst>
              <a:ext uri="{FF2B5EF4-FFF2-40B4-BE49-F238E27FC236}">
                <a16:creationId xmlns:a16="http://schemas.microsoft.com/office/drawing/2014/main" id="{4D95A0AB-B88D-42A2-37F5-15263A3806C8}"/>
              </a:ext>
            </a:extLst>
          </p:cNvPr>
          <p:cNvSpPr/>
          <p:nvPr/>
        </p:nvSpPr>
        <p:spPr>
          <a:xfrm>
            <a:off x="1528693" y="1527496"/>
            <a:ext cx="5062881" cy="83305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補助事業の背景・目的および、現在抱えている課題についても記載ください。</a:t>
            </a:r>
          </a:p>
        </p:txBody>
      </p:sp>
      <p:sp>
        <p:nvSpPr>
          <p:cNvPr id="10" name="正方形/長方形 13">
            <a:extLst>
              <a:ext uri="{FF2B5EF4-FFF2-40B4-BE49-F238E27FC236}">
                <a16:creationId xmlns:a16="http://schemas.microsoft.com/office/drawing/2014/main" id="{25ACD1CB-CB83-9DBD-D541-1398717E4DB7}"/>
              </a:ext>
            </a:extLst>
          </p:cNvPr>
          <p:cNvSpPr/>
          <p:nvPr/>
        </p:nvSpPr>
        <p:spPr>
          <a:xfrm>
            <a:off x="510777" y="1525392"/>
            <a:ext cx="1020071" cy="836805"/>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補助事業の課題</a:t>
            </a:r>
          </a:p>
        </p:txBody>
      </p:sp>
      <p:cxnSp>
        <p:nvCxnSpPr>
          <p:cNvPr id="11" name="直線コネクタ 25">
            <a:extLst>
              <a:ext uri="{FF2B5EF4-FFF2-40B4-BE49-F238E27FC236}">
                <a16:creationId xmlns:a16="http://schemas.microsoft.com/office/drawing/2014/main" id="{0DD04973-A5FC-F10C-54BD-B84B28DAF3C8}"/>
              </a:ext>
            </a:extLst>
          </p:cNvPr>
          <p:cNvCxnSpPr>
            <a:cxnSpLocks/>
          </p:cNvCxnSpPr>
          <p:nvPr/>
        </p:nvCxnSpPr>
        <p:spPr>
          <a:xfrm flipH="1" flipV="1">
            <a:off x="1530848" y="2492486"/>
            <a:ext cx="7864376" cy="229"/>
          </a:xfrm>
          <a:prstGeom prst="line">
            <a:avLst/>
          </a:prstGeom>
          <a:ln w="3175">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18" name="正方形/長方形 2051">
            <a:extLst>
              <a:ext uri="{FF2B5EF4-FFF2-40B4-BE49-F238E27FC236}">
                <a16:creationId xmlns:a16="http://schemas.microsoft.com/office/drawing/2014/main" id="{A9D29798-A435-4BC3-25BC-15A39D6B53E6}"/>
              </a:ext>
            </a:extLst>
          </p:cNvPr>
          <p:cNvSpPr/>
          <p:nvPr/>
        </p:nvSpPr>
        <p:spPr>
          <a:xfrm>
            <a:off x="1528693" y="4986440"/>
            <a:ext cx="4546643" cy="1466747"/>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設備投資の内容を記載ください。</a:t>
            </a:r>
            <a:endParaRPr kumimoji="1" lang="en-US" altLang="ja-JP"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marL="139303" indent="-139303">
              <a:buFont typeface="EYInterstate" panose="02000503020000020004" pitchFamily="2" charset="0"/>
              <a:buChar char="•"/>
            </a:pPr>
            <a:r>
              <a:rPr kumimoji="1"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設備投資が課題を解決し得ること、</a:t>
            </a:r>
            <a:br>
              <a:rPr kumimoji="1" lang="en-US" altLang="ja-JP"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労働生産性向上につながる点も記載ください。</a:t>
            </a:r>
            <a:endParaRPr kumimoji="1" lang="en-US" altLang="ja-JP"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9" name="正方形/長方形 2052">
            <a:extLst>
              <a:ext uri="{FF2B5EF4-FFF2-40B4-BE49-F238E27FC236}">
                <a16:creationId xmlns:a16="http://schemas.microsoft.com/office/drawing/2014/main" id="{68C54380-E7D8-A186-B3D6-0D69D1593A92}"/>
              </a:ext>
            </a:extLst>
          </p:cNvPr>
          <p:cNvSpPr/>
          <p:nvPr/>
        </p:nvSpPr>
        <p:spPr>
          <a:xfrm>
            <a:off x="510777" y="4986440"/>
            <a:ext cx="1020071" cy="1466747"/>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設備投資の</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内容</a:t>
            </a:r>
          </a:p>
        </p:txBody>
      </p:sp>
      <p:sp>
        <p:nvSpPr>
          <p:cNvPr id="20" name="正方形/長方形 2058">
            <a:extLst>
              <a:ext uri="{FF2B5EF4-FFF2-40B4-BE49-F238E27FC236}">
                <a16:creationId xmlns:a16="http://schemas.microsoft.com/office/drawing/2014/main" id="{C4B9AF15-7B47-6924-318F-97DE9F8E0949}"/>
              </a:ext>
            </a:extLst>
          </p:cNvPr>
          <p:cNvSpPr/>
          <p:nvPr/>
        </p:nvSpPr>
        <p:spPr>
          <a:xfrm>
            <a:off x="6323309" y="4986440"/>
            <a:ext cx="3080570" cy="1466747"/>
          </a:xfrm>
          <a:prstGeom prst="rect">
            <a:avLst/>
          </a:prstGeom>
          <a:solidFill>
            <a:schemeClr val="bg1">
              <a:lumMod val="9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写真等を活用し、設備投資内容が</a:t>
            </a:r>
            <a:b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伝わりやすいよう工夫ください。</a:t>
            </a:r>
          </a:p>
        </p:txBody>
      </p:sp>
      <p:sp>
        <p:nvSpPr>
          <p:cNvPr id="12" name="正方形/長方形 2051">
            <a:extLst>
              <a:ext uri="{FF2B5EF4-FFF2-40B4-BE49-F238E27FC236}">
                <a16:creationId xmlns:a16="http://schemas.microsoft.com/office/drawing/2014/main" id="{C4C7A9F2-116E-1B9C-7934-B0C3E5A393D4}"/>
              </a:ext>
            </a:extLst>
          </p:cNvPr>
          <p:cNvSpPr/>
          <p:nvPr/>
        </p:nvSpPr>
        <p:spPr>
          <a:xfrm>
            <a:off x="1528693" y="2623004"/>
            <a:ext cx="7866530" cy="221528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当該補助事業が事業戦略に効果的に組み込まれていることをご記載ください。</a:t>
            </a:r>
          </a:p>
          <a:p>
            <a:r>
              <a:rPr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例）</a:t>
            </a:r>
          </a:p>
          <a:p>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①</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工場の新設</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需要が供給力を</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1</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日あたり〇〇百個上回っているため、</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工場を新設し、供給力２倍を実現。</a:t>
            </a:r>
          </a:p>
          <a:p>
            <a:pPr marL="139303" indent="-139303">
              <a:buFont typeface="EYInterstate" panose="02000503020000020004" pitchFamily="2" charset="0"/>
              <a:buChar char="•"/>
            </a:pP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工場は〇〇県や〇〇地域へのアクセスが良く、これまで未進出地域であった〇〇市の消費を取り込む。</a:t>
            </a:r>
          </a:p>
          <a:p>
            <a:pPr marL="139303" indent="-139303">
              <a:buFont typeface="EYInterstate" panose="02000503020000020004" pitchFamily="2" charset="0"/>
              <a:buChar char="•"/>
            </a:pP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1</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日あたりの生産量は〇〇百個、従業員は〇〇人ほどが勤務予定。</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将来的には分散している工場を</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工場を中心に集約を図り、</a:t>
            </a:r>
            <a:r>
              <a:rPr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さらに</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生産効率化</a:t>
            </a:r>
            <a:r>
              <a:rPr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②建設現場の省力化を実現</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現場あたりの作業員数は〇〇人。今後需要を</a:t>
            </a:r>
            <a:r>
              <a:rPr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取り込む</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ためには</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ICT</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建機導入が不可欠</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〇〇領域への進出に適した</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ICT</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建機を導入。</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既存建機を</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ICT</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建機に置き換えることで、省人省力化を実現。</a:t>
            </a:r>
          </a:p>
          <a:p>
            <a:pPr marL="139303" indent="-139303">
              <a:buFont typeface="EYInterstate" panose="02000503020000020004" pitchFamily="2" charset="0"/>
              <a:buChar char="•"/>
            </a:pP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ICT</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建機導入により作業員数は〇〇人で対応可能に。</a:t>
            </a:r>
          </a:p>
          <a:p>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③既存工場</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B</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におけるスマートファクトリー化</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既存工場</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B</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では、</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1</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日あたりの生産量が〇百個。周辺地域に新設工場用地を確保できない状態。</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既存工場</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B</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に、</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AI</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・ロボットを導入。スマートファクトリー化することで、１日あたりの生産量を〇百個へ〇倍に。</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空いたスペースには</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EC</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用の配送スペースを新設するなど、更なる販路拡大を図る</a:t>
            </a:r>
          </a:p>
          <a:p>
            <a:pPr marL="139303" indent="-139303">
              <a:buFont typeface="EYInterstate" panose="02000503020000020004" pitchFamily="2" charset="0"/>
              <a:buChar char="•"/>
            </a:pP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従来は、従業員〇人を要していたところ〇人で、工場</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B</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の売上は〇倍、</a:t>
            </a:r>
            <a:r>
              <a:rPr kumimoji="1" lang="en-US" altLang="ja-JP"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1</a:t>
            </a:r>
            <a:r>
              <a:rPr kumimoji="1" lang="ja-JP" altLang="en-US" sz="8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人あたりの生産量は〇倍を実現</a:t>
            </a:r>
          </a:p>
        </p:txBody>
      </p:sp>
      <p:sp>
        <p:nvSpPr>
          <p:cNvPr id="13" name="正方形/長方形 2052">
            <a:extLst>
              <a:ext uri="{FF2B5EF4-FFF2-40B4-BE49-F238E27FC236}">
                <a16:creationId xmlns:a16="http://schemas.microsoft.com/office/drawing/2014/main" id="{C667C66A-4C7C-70ED-2BBF-63C38D4B33A6}"/>
              </a:ext>
            </a:extLst>
          </p:cNvPr>
          <p:cNvSpPr/>
          <p:nvPr/>
        </p:nvSpPr>
        <p:spPr>
          <a:xfrm>
            <a:off x="510777" y="2623004"/>
            <a:ext cx="1020071" cy="2215284"/>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補助事業の内容</a:t>
            </a:r>
          </a:p>
        </p:txBody>
      </p:sp>
      <p:cxnSp>
        <p:nvCxnSpPr>
          <p:cNvPr id="22" name="直線コネクタ 25">
            <a:extLst>
              <a:ext uri="{FF2B5EF4-FFF2-40B4-BE49-F238E27FC236}">
                <a16:creationId xmlns:a16="http://schemas.microsoft.com/office/drawing/2014/main" id="{2F12CEDF-6612-7333-40B5-828A98F57476}"/>
              </a:ext>
            </a:extLst>
          </p:cNvPr>
          <p:cNvCxnSpPr>
            <a:cxnSpLocks/>
          </p:cNvCxnSpPr>
          <p:nvPr/>
        </p:nvCxnSpPr>
        <p:spPr>
          <a:xfrm flipH="1" flipV="1">
            <a:off x="1530848" y="4912250"/>
            <a:ext cx="7864376" cy="229"/>
          </a:xfrm>
          <a:prstGeom prst="line">
            <a:avLst/>
          </a:prstGeom>
          <a:ln w="3175">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3" name="正方形/長方形 7">
            <a:extLst>
              <a:ext uri="{FF2B5EF4-FFF2-40B4-BE49-F238E27FC236}">
                <a16:creationId xmlns:a16="http://schemas.microsoft.com/office/drawing/2014/main" id="{B4D82C0F-A9DE-BE15-2A38-BD8A86BC604B}"/>
              </a:ext>
            </a:extLst>
          </p:cNvPr>
          <p:cNvSpPr/>
          <p:nvPr/>
        </p:nvSpPr>
        <p:spPr>
          <a:xfrm>
            <a:off x="7607336" y="1527496"/>
            <a:ext cx="1787888" cy="83305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en-US" altLang="ja-JP"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XXX</a:t>
            </a:r>
            <a:r>
              <a:rPr kumimoji="1"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百万円</a:t>
            </a:r>
            <a:endParaRPr kumimoji="1" lang="en-US" altLang="ja-JP"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algn="ctr"/>
            <a:r>
              <a:rPr lang="en-US" altLang="ja-JP"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XXX</a:t>
            </a:r>
            <a:r>
              <a:rPr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百万円</a:t>
            </a:r>
            <a:endParaRPr lang="en-US" altLang="ja-JP"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algn="ctr"/>
            <a:r>
              <a:rPr lang="en-US" altLang="ja-JP"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XXX</a:t>
            </a:r>
            <a:r>
              <a:rPr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百万円</a:t>
            </a:r>
            <a:endParaRPr kumimoji="1"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7" name="正方形/長方形 13">
            <a:extLst>
              <a:ext uri="{FF2B5EF4-FFF2-40B4-BE49-F238E27FC236}">
                <a16:creationId xmlns:a16="http://schemas.microsoft.com/office/drawing/2014/main" id="{7B47AFE5-FAC5-9DE8-8B58-116B8093AAF6}"/>
              </a:ext>
            </a:extLst>
          </p:cNvPr>
          <p:cNvSpPr/>
          <p:nvPr/>
        </p:nvSpPr>
        <p:spPr>
          <a:xfrm>
            <a:off x="6589419" y="1525392"/>
            <a:ext cx="1020071" cy="836805"/>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事業経費</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補助対象経費</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補助金申請額</a:t>
            </a:r>
            <a:endPar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 name="四角形: メモ 1">
            <a:extLst>
              <a:ext uri="{FF2B5EF4-FFF2-40B4-BE49-F238E27FC236}">
                <a16:creationId xmlns:a16="http://schemas.microsoft.com/office/drawing/2014/main" id="{C5969572-0D49-58A2-410B-037F0DBE760A}"/>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9" name="正方形/長方形 6">
            <a:extLst>
              <a:ext uri="{FF2B5EF4-FFF2-40B4-BE49-F238E27FC236}">
                <a16:creationId xmlns:a16="http://schemas.microsoft.com/office/drawing/2014/main" id="{B61AFDC0-62E5-321E-6EAA-BC5351DFA042}"/>
              </a:ext>
            </a:extLst>
          </p:cNvPr>
          <p:cNvSpPr/>
          <p:nvPr/>
        </p:nvSpPr>
        <p:spPr>
          <a:xfrm>
            <a:off x="6832601" y="2"/>
            <a:ext cx="3073400" cy="156632"/>
          </a:xfrm>
          <a:prstGeom prst="rect">
            <a:avLst/>
          </a:prstGeom>
          <a:solidFill>
            <a:schemeClr val="accent3">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本スライドは採択された場合、交付決定後に</a:t>
            </a:r>
            <a:r>
              <a:rPr kumimoji="1" lang="en-US" altLang="ja-JP"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HP</a:t>
            </a:r>
            <a:r>
              <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上で掲載します</a:t>
            </a:r>
          </a:p>
        </p:txBody>
      </p:sp>
      <p:sp>
        <p:nvSpPr>
          <p:cNvPr id="21" name="四角形: メモ 1">
            <a:extLst>
              <a:ext uri="{FF2B5EF4-FFF2-40B4-BE49-F238E27FC236}">
                <a16:creationId xmlns:a16="http://schemas.microsoft.com/office/drawing/2014/main" id="{1601A8CC-6A94-EAC9-AC24-24770E57CD9C}"/>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Tree>
    <p:extLst>
      <p:ext uri="{BB962C8B-B14F-4D97-AF65-F5344CB8AC3E}">
        <p14:creationId xmlns:p14="http://schemas.microsoft.com/office/powerpoint/2010/main" val="1563015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95DE8D76-A6F7-6B5F-7B44-B5B1DA9E3C94}"/>
              </a:ext>
            </a:extLst>
          </p:cNvPr>
          <p:cNvGraphicFramePr>
            <a:graphicFrameLocks noChangeAspect="1"/>
          </p:cNvGraphicFramePr>
          <p:nvPr>
            <p:custDataLst>
              <p:tags r:id="rId1"/>
            </p:custDataLst>
            <p:extLst>
              <p:ext uri="{D42A27DB-BD31-4B8C-83A1-F6EECF244321}">
                <p14:modId xmlns:p14="http://schemas.microsoft.com/office/powerpoint/2010/main" val="15098632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95DE8D76-A6F7-6B5F-7B44-B5B1DA9E3C9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97743871-8CF4-F710-BD6C-2A13B9F53FAA}"/>
              </a:ext>
            </a:extLst>
          </p:cNvPr>
          <p:cNvSpPr>
            <a:spLocks noGrp="1"/>
          </p:cNvSpPr>
          <p:nvPr>
            <p:ph type="title"/>
          </p:nvPr>
        </p:nvSpPr>
        <p:spPr/>
        <p:txBody>
          <a:bodyPr vert="horz"/>
          <a:lstStyle/>
          <a:p>
            <a:endParaRPr lang="ja-JP" altLang="en-US"/>
          </a:p>
        </p:txBody>
      </p:sp>
      <p:sp>
        <p:nvSpPr>
          <p:cNvPr id="9" name="Text Placeholder 8">
            <a:extLst>
              <a:ext uri="{FF2B5EF4-FFF2-40B4-BE49-F238E27FC236}">
                <a16:creationId xmlns:a16="http://schemas.microsoft.com/office/drawing/2014/main" id="{B3D3A12E-992E-479C-4624-C7ADEE772A9D}"/>
              </a:ext>
            </a:extLst>
          </p:cNvPr>
          <p:cNvSpPr>
            <a:spLocks noGrp="1"/>
          </p:cNvSpPr>
          <p:nvPr>
            <p:ph type="body" sz="quarter" idx="12"/>
          </p:nvPr>
        </p:nvSpPr>
        <p:spPr/>
        <p:txBody>
          <a:bodyPr/>
          <a:lstStyle/>
          <a:p>
            <a:r>
              <a:rPr lang="ja-JP" altLang="en-US"/>
              <a:t>①経営力（イ）事業戦略</a:t>
            </a:r>
          </a:p>
        </p:txBody>
      </p:sp>
      <p:grpSp>
        <p:nvGrpSpPr>
          <p:cNvPr id="8" name="RectangleWithLineGroup">
            <a:extLst>
              <a:ext uri="{FF2B5EF4-FFF2-40B4-BE49-F238E27FC236}">
                <a16:creationId xmlns:a16="http://schemas.microsoft.com/office/drawing/2014/main" id="{68A24E0F-9D42-F81C-C959-DFBA91392912}"/>
              </a:ext>
            </a:extLst>
          </p:cNvPr>
          <p:cNvGrpSpPr/>
          <p:nvPr/>
        </p:nvGrpSpPr>
        <p:grpSpPr>
          <a:xfrm>
            <a:off x="381000" y="914400"/>
            <a:ext cx="4114800" cy="380480"/>
            <a:chOff x="2073603" y="1702803"/>
            <a:chExt cx="2160003" cy="360000"/>
          </a:xfrm>
          <a:noFill/>
        </p:grpSpPr>
        <p:sp>
          <p:nvSpPr>
            <p:cNvPr id="6" name="Rectangle 5">
              <a:extLst>
                <a:ext uri="{FF2B5EF4-FFF2-40B4-BE49-F238E27FC236}">
                  <a16:creationId xmlns:a16="http://schemas.microsoft.com/office/drawing/2014/main" id="{2B84973B-C0E6-9E7A-A246-A34803237B75}"/>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主な環境変化</a:t>
              </a:r>
            </a:p>
          </p:txBody>
        </p:sp>
        <p:cxnSp>
          <p:nvCxnSpPr>
            <p:cNvPr id="7" name="Straight Connector 6">
              <a:extLst>
                <a:ext uri="{FF2B5EF4-FFF2-40B4-BE49-F238E27FC236}">
                  <a16:creationId xmlns:a16="http://schemas.microsoft.com/office/drawing/2014/main" id="{9205EFC5-F2D4-6529-D626-12E1780F85BF}"/>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10" name="RectangleWithLineGroup">
            <a:extLst>
              <a:ext uri="{FF2B5EF4-FFF2-40B4-BE49-F238E27FC236}">
                <a16:creationId xmlns:a16="http://schemas.microsoft.com/office/drawing/2014/main" id="{C7064426-AB50-767F-CD1D-5CF0F54A834B}"/>
              </a:ext>
            </a:extLst>
          </p:cNvPr>
          <p:cNvGrpSpPr/>
          <p:nvPr/>
        </p:nvGrpSpPr>
        <p:grpSpPr>
          <a:xfrm>
            <a:off x="5410200" y="914400"/>
            <a:ext cx="4114800" cy="380480"/>
            <a:chOff x="2073603" y="1702803"/>
            <a:chExt cx="2160003" cy="360000"/>
          </a:xfrm>
          <a:noFill/>
        </p:grpSpPr>
        <p:sp>
          <p:nvSpPr>
            <p:cNvPr id="11" name="Rectangle 10">
              <a:extLst>
                <a:ext uri="{FF2B5EF4-FFF2-40B4-BE49-F238E27FC236}">
                  <a16:creationId xmlns:a16="http://schemas.microsoft.com/office/drawing/2014/main" id="{65491CE1-91C8-E826-1C0B-661DE2D9CA27}"/>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将来の事業ポートフォリオと補助事業の位置づけ</a:t>
              </a:r>
            </a:p>
          </p:txBody>
        </p:sp>
        <p:cxnSp>
          <p:nvCxnSpPr>
            <p:cNvPr id="12" name="Straight Connector 11">
              <a:extLst>
                <a:ext uri="{FF2B5EF4-FFF2-40B4-BE49-F238E27FC236}">
                  <a16:creationId xmlns:a16="http://schemas.microsoft.com/office/drawing/2014/main" id="{3AFC6AA8-C57A-EDFF-AAFC-CD05F33BF0A3}"/>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13" name="Isosceles Triangle 12">
            <a:extLst>
              <a:ext uri="{FF2B5EF4-FFF2-40B4-BE49-F238E27FC236}">
                <a16:creationId xmlns:a16="http://schemas.microsoft.com/office/drawing/2014/main" id="{D8AC2BF9-9D28-5778-6A78-DA0D3887E9E9}"/>
              </a:ext>
            </a:extLst>
          </p:cNvPr>
          <p:cNvSpPr/>
          <p:nvPr/>
        </p:nvSpPr>
        <p:spPr>
          <a:xfrm rot="5400000">
            <a:off x="4098863" y="3809438"/>
            <a:ext cx="1708274" cy="199000"/>
          </a:xfrm>
          <a:prstGeom prst="triangle">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5" name="Rectangle 14">
            <a:extLst>
              <a:ext uri="{FF2B5EF4-FFF2-40B4-BE49-F238E27FC236}">
                <a16:creationId xmlns:a16="http://schemas.microsoft.com/office/drawing/2014/main" id="{5DAAB2BD-1701-30CF-0E44-AB443C43F838}"/>
              </a:ext>
            </a:extLst>
          </p:cNvPr>
          <p:cNvSpPr/>
          <p:nvPr/>
        </p:nvSpPr>
        <p:spPr>
          <a:xfrm>
            <a:off x="838200" y="1371600"/>
            <a:ext cx="1779833" cy="228999"/>
          </a:xfrm>
          <a:prstGeom prst="rect">
            <a:avLst/>
          </a:prstGeom>
          <a:solidFill>
            <a:schemeClr val="accent2"/>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l"/>
            <a:r>
              <a:rPr kumimoji="1" lang="ja-JP" altLang="en-US" sz="14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追い風</a:t>
            </a:r>
          </a:p>
        </p:txBody>
      </p:sp>
      <p:sp>
        <p:nvSpPr>
          <p:cNvPr id="26" name="Rectangle 25">
            <a:extLst>
              <a:ext uri="{FF2B5EF4-FFF2-40B4-BE49-F238E27FC236}">
                <a16:creationId xmlns:a16="http://schemas.microsoft.com/office/drawing/2014/main" id="{7021E996-A984-7DC1-EB73-EC5A5B1A40E3}"/>
              </a:ext>
            </a:extLst>
          </p:cNvPr>
          <p:cNvSpPr/>
          <p:nvPr/>
        </p:nvSpPr>
        <p:spPr>
          <a:xfrm>
            <a:off x="2715967" y="1371600"/>
            <a:ext cx="1779833" cy="228999"/>
          </a:xfrm>
          <a:prstGeom prst="rect">
            <a:avLst/>
          </a:prstGeom>
          <a:solidFill>
            <a:schemeClr val="accent2"/>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l"/>
            <a:r>
              <a:rPr kumimoji="1" lang="ja-JP" altLang="en-US" sz="14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向かい風</a:t>
            </a:r>
          </a:p>
        </p:txBody>
      </p:sp>
      <p:grpSp>
        <p:nvGrpSpPr>
          <p:cNvPr id="30" name="RectangleWithVerticalLineGroup">
            <a:extLst>
              <a:ext uri="{FF2B5EF4-FFF2-40B4-BE49-F238E27FC236}">
                <a16:creationId xmlns:a16="http://schemas.microsoft.com/office/drawing/2014/main" id="{DAA87A70-765B-3A4E-21D8-A4F48E7E871F}"/>
              </a:ext>
            </a:extLst>
          </p:cNvPr>
          <p:cNvGrpSpPr/>
          <p:nvPr/>
        </p:nvGrpSpPr>
        <p:grpSpPr>
          <a:xfrm>
            <a:off x="457200" y="1670099"/>
            <a:ext cx="273599" cy="2303609"/>
            <a:chOff x="640801" y="2278804"/>
            <a:chExt cx="1080002" cy="720001"/>
          </a:xfrm>
        </p:grpSpPr>
        <p:sp>
          <p:nvSpPr>
            <p:cNvPr id="28" name="Rectangle 27">
              <a:extLst>
                <a:ext uri="{FF2B5EF4-FFF2-40B4-BE49-F238E27FC236}">
                  <a16:creationId xmlns:a16="http://schemas.microsoft.com/office/drawing/2014/main" id="{777D6297-861D-D293-021D-EFEADE9B5BA6}"/>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外部環境</a:t>
              </a:r>
            </a:p>
          </p:txBody>
        </p:sp>
        <p:cxnSp>
          <p:nvCxnSpPr>
            <p:cNvPr id="29" name="Straight Connector 28">
              <a:extLst>
                <a:ext uri="{FF2B5EF4-FFF2-40B4-BE49-F238E27FC236}">
                  <a16:creationId xmlns:a16="http://schemas.microsoft.com/office/drawing/2014/main" id="{B9E5F36A-5613-A846-7F69-18146C6CD1EC}"/>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31" name="RectangleWithVerticalLineGroup">
            <a:extLst>
              <a:ext uri="{FF2B5EF4-FFF2-40B4-BE49-F238E27FC236}">
                <a16:creationId xmlns:a16="http://schemas.microsoft.com/office/drawing/2014/main" id="{D3E003F0-078E-B75A-8846-4D0959C20CFB}"/>
              </a:ext>
            </a:extLst>
          </p:cNvPr>
          <p:cNvGrpSpPr/>
          <p:nvPr/>
        </p:nvGrpSpPr>
        <p:grpSpPr>
          <a:xfrm>
            <a:off x="457200" y="4149575"/>
            <a:ext cx="273599" cy="2303609"/>
            <a:chOff x="640801" y="2278804"/>
            <a:chExt cx="1080002" cy="720001"/>
          </a:xfrm>
        </p:grpSpPr>
        <p:sp>
          <p:nvSpPr>
            <p:cNvPr id="32" name="Rectangle 31">
              <a:extLst>
                <a:ext uri="{FF2B5EF4-FFF2-40B4-BE49-F238E27FC236}">
                  <a16:creationId xmlns:a16="http://schemas.microsoft.com/office/drawing/2014/main" id="{B7905333-6197-FFA3-2093-BCB2ED3350EF}"/>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内部環境</a:t>
              </a:r>
            </a:p>
          </p:txBody>
        </p:sp>
        <p:cxnSp>
          <p:nvCxnSpPr>
            <p:cNvPr id="33" name="Straight Connector 32">
              <a:extLst>
                <a:ext uri="{FF2B5EF4-FFF2-40B4-BE49-F238E27FC236}">
                  <a16:creationId xmlns:a16="http://schemas.microsoft.com/office/drawing/2014/main" id="{BD3E7B59-91DF-9B75-39FD-9AA39808A7B2}"/>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34" name="Rectangle 33">
            <a:extLst>
              <a:ext uri="{FF2B5EF4-FFF2-40B4-BE49-F238E27FC236}">
                <a16:creationId xmlns:a16="http://schemas.microsoft.com/office/drawing/2014/main" id="{6852F731-8A30-097E-CE34-5A934FF9A712}"/>
              </a:ext>
            </a:extLst>
          </p:cNvPr>
          <p:cNvSpPr/>
          <p:nvPr/>
        </p:nvSpPr>
        <p:spPr>
          <a:xfrm>
            <a:off x="838200" y="1670099"/>
            <a:ext cx="1779833" cy="2303609"/>
          </a:xfrm>
          <a:prstGeom prst="rect">
            <a:avLst/>
          </a:prstGeom>
          <a:noFill/>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政治・経済・社会・</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技術、市場における地位、顧客の動向等の機会を記載ください。</a:t>
            </a:r>
          </a:p>
        </p:txBody>
      </p:sp>
      <p:sp>
        <p:nvSpPr>
          <p:cNvPr id="35" name="Rectangle 34">
            <a:extLst>
              <a:ext uri="{FF2B5EF4-FFF2-40B4-BE49-F238E27FC236}">
                <a16:creationId xmlns:a16="http://schemas.microsoft.com/office/drawing/2014/main" id="{2E73D675-9A39-6860-8514-B1D099C6B251}"/>
              </a:ext>
            </a:extLst>
          </p:cNvPr>
          <p:cNvSpPr/>
          <p:nvPr/>
        </p:nvSpPr>
        <p:spPr>
          <a:xfrm>
            <a:off x="838200" y="4149575"/>
            <a:ext cx="1779833" cy="2303609"/>
          </a:xfrm>
          <a:prstGeom prst="rect">
            <a:avLst/>
          </a:prstGeom>
          <a:noFill/>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自社の強みを</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記載ください。</a:t>
            </a:r>
          </a:p>
        </p:txBody>
      </p:sp>
      <p:sp>
        <p:nvSpPr>
          <p:cNvPr id="36" name="Rectangle 35">
            <a:extLst>
              <a:ext uri="{FF2B5EF4-FFF2-40B4-BE49-F238E27FC236}">
                <a16:creationId xmlns:a16="http://schemas.microsoft.com/office/drawing/2014/main" id="{5F25C7D2-F29E-ADBF-7EAC-DADDA648F53E}"/>
              </a:ext>
            </a:extLst>
          </p:cNvPr>
          <p:cNvSpPr/>
          <p:nvPr/>
        </p:nvSpPr>
        <p:spPr>
          <a:xfrm>
            <a:off x="2715967" y="1670099"/>
            <a:ext cx="1779833" cy="2303609"/>
          </a:xfrm>
          <a:prstGeom prst="rect">
            <a:avLst/>
          </a:prstGeom>
          <a:noFill/>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buFont typeface="Arial" panose="020B0604020202020204" pitchFamily="34" charset="0"/>
              <a:buChar char="•"/>
            </a:pP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政治・経済・社会・</a:t>
            </a:r>
            <a:br>
              <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技術、市場における地位、顧客の動向等の脅威を記載ください。</a:t>
            </a:r>
          </a:p>
        </p:txBody>
      </p:sp>
      <p:sp>
        <p:nvSpPr>
          <p:cNvPr id="37" name="Rectangle 36">
            <a:extLst>
              <a:ext uri="{FF2B5EF4-FFF2-40B4-BE49-F238E27FC236}">
                <a16:creationId xmlns:a16="http://schemas.microsoft.com/office/drawing/2014/main" id="{2468AA8D-5B08-ECF2-83C3-40F4E168026F}"/>
              </a:ext>
            </a:extLst>
          </p:cNvPr>
          <p:cNvSpPr/>
          <p:nvPr/>
        </p:nvSpPr>
        <p:spPr>
          <a:xfrm>
            <a:off x="2715967" y="4149575"/>
            <a:ext cx="1779833" cy="2303609"/>
          </a:xfrm>
          <a:prstGeom prst="rect">
            <a:avLst/>
          </a:prstGeom>
          <a:noFill/>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自社の弱みを</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記載ください。</a:t>
            </a:r>
          </a:p>
        </p:txBody>
      </p:sp>
      <p:grpSp>
        <p:nvGrpSpPr>
          <p:cNvPr id="44" name="Group 43">
            <a:extLst>
              <a:ext uri="{FF2B5EF4-FFF2-40B4-BE49-F238E27FC236}">
                <a16:creationId xmlns:a16="http://schemas.microsoft.com/office/drawing/2014/main" id="{A92C9C4D-ACBA-8DB7-557B-AF1BC4D558A0}"/>
              </a:ext>
            </a:extLst>
          </p:cNvPr>
          <p:cNvGrpSpPr/>
          <p:nvPr/>
        </p:nvGrpSpPr>
        <p:grpSpPr>
          <a:xfrm>
            <a:off x="6019800" y="2439059"/>
            <a:ext cx="3354117" cy="3558972"/>
            <a:chOff x="6019800" y="1905000"/>
            <a:chExt cx="3354117" cy="3354117"/>
          </a:xfrm>
        </p:grpSpPr>
        <p:cxnSp>
          <p:nvCxnSpPr>
            <p:cNvPr id="40" name="Straight Arrow Connector 39">
              <a:extLst>
                <a:ext uri="{FF2B5EF4-FFF2-40B4-BE49-F238E27FC236}">
                  <a16:creationId xmlns:a16="http://schemas.microsoft.com/office/drawing/2014/main" id="{AE751218-F6B2-1476-933F-1656D4FDB148}"/>
                </a:ext>
              </a:extLst>
            </p:cNvPr>
            <p:cNvCxnSpPr/>
            <p:nvPr/>
          </p:nvCxnSpPr>
          <p:spPr>
            <a:xfrm>
              <a:off x="6019800" y="5257800"/>
              <a:ext cx="3354117"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FFE30098-D456-6297-0522-DF1454E69EC0}"/>
                </a:ext>
              </a:extLst>
            </p:cNvPr>
            <p:cNvCxnSpPr>
              <a:cxnSpLocks/>
            </p:cNvCxnSpPr>
            <p:nvPr/>
          </p:nvCxnSpPr>
          <p:spPr>
            <a:xfrm rot="16200000">
              <a:off x="4343400" y="3582059"/>
              <a:ext cx="3354117"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
        <p:nvSpPr>
          <p:cNvPr id="42" name="Rectangle 41">
            <a:extLst>
              <a:ext uri="{FF2B5EF4-FFF2-40B4-BE49-F238E27FC236}">
                <a16:creationId xmlns:a16="http://schemas.microsoft.com/office/drawing/2014/main" id="{C38AE51A-30B9-4C5D-C1F0-B90058CDE9B5}"/>
              </a:ext>
            </a:extLst>
          </p:cNvPr>
          <p:cNvSpPr/>
          <p:nvPr/>
        </p:nvSpPr>
        <p:spPr>
          <a:xfrm>
            <a:off x="5562601" y="2437741"/>
            <a:ext cx="381000" cy="1708269"/>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vert="eaVert" rtlCol="0" anchor="ctr"/>
          <a:lstStyle/>
          <a:p>
            <a:pPr algn="ctr"/>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高成長</a:t>
            </a:r>
          </a:p>
        </p:txBody>
      </p:sp>
      <p:sp>
        <p:nvSpPr>
          <p:cNvPr id="43" name="Rectangle 42">
            <a:extLst>
              <a:ext uri="{FF2B5EF4-FFF2-40B4-BE49-F238E27FC236}">
                <a16:creationId xmlns:a16="http://schemas.microsoft.com/office/drawing/2014/main" id="{F6FD455A-5AA5-9DEC-7022-8B1E6113B4F2}"/>
              </a:ext>
            </a:extLst>
          </p:cNvPr>
          <p:cNvSpPr/>
          <p:nvPr/>
        </p:nvSpPr>
        <p:spPr>
          <a:xfrm>
            <a:off x="5562601" y="4289764"/>
            <a:ext cx="381000" cy="1708269"/>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vert="eaVert" rtlCol="0" anchor="ctr"/>
          <a:lstStyle/>
          <a:p>
            <a:pPr algn="ctr"/>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低成長</a:t>
            </a:r>
          </a:p>
        </p:txBody>
      </p:sp>
      <p:sp>
        <p:nvSpPr>
          <p:cNvPr id="45" name="Rectangle 44">
            <a:extLst>
              <a:ext uri="{FF2B5EF4-FFF2-40B4-BE49-F238E27FC236}">
                <a16:creationId xmlns:a16="http://schemas.microsoft.com/office/drawing/2014/main" id="{15F2909C-DA85-FD2D-DFF1-02BDD16A2AE4}"/>
              </a:ext>
            </a:extLst>
          </p:cNvPr>
          <p:cNvSpPr/>
          <p:nvPr/>
        </p:nvSpPr>
        <p:spPr>
          <a:xfrm>
            <a:off x="6028468" y="6122144"/>
            <a:ext cx="1591532" cy="279315"/>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vert="horz" rtlCol="0" anchor="ctr"/>
          <a:lstStyle/>
          <a:p>
            <a:pPr algn="ctr"/>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低シェア・</a:t>
            </a:r>
            <a:r>
              <a:rPr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低利益</a:t>
            </a:r>
            <a:endParaRPr kumimoji="1" lang="en-US" altLang="ja-JP"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6" name="Rectangle 45">
            <a:extLst>
              <a:ext uri="{FF2B5EF4-FFF2-40B4-BE49-F238E27FC236}">
                <a16:creationId xmlns:a16="http://schemas.microsoft.com/office/drawing/2014/main" id="{D5C69B1C-137E-B3D3-0517-5274236FB002}"/>
              </a:ext>
            </a:extLst>
          </p:cNvPr>
          <p:cNvSpPr/>
          <p:nvPr/>
        </p:nvSpPr>
        <p:spPr>
          <a:xfrm>
            <a:off x="7782385" y="6122144"/>
            <a:ext cx="1591532" cy="279315"/>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vert="horz" rtlCol="0" anchor="ctr"/>
          <a:lstStyle/>
          <a:p>
            <a:pPr algn="ctr"/>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高シェア・高利益</a:t>
            </a:r>
          </a:p>
        </p:txBody>
      </p:sp>
      <p:sp>
        <p:nvSpPr>
          <p:cNvPr id="47" name="Rectangle: Rounded Corners 46">
            <a:extLst>
              <a:ext uri="{FF2B5EF4-FFF2-40B4-BE49-F238E27FC236}">
                <a16:creationId xmlns:a16="http://schemas.microsoft.com/office/drawing/2014/main" id="{78A2ECDF-B861-C8C0-2443-3CA04A9D65EE}"/>
              </a:ext>
            </a:extLst>
          </p:cNvPr>
          <p:cNvSpPr/>
          <p:nvPr/>
        </p:nvSpPr>
        <p:spPr>
          <a:xfrm>
            <a:off x="6100811" y="2515389"/>
            <a:ext cx="1446847" cy="1552972"/>
          </a:xfrm>
          <a:prstGeom prst="roundRect">
            <a:avLst/>
          </a:prstGeom>
          <a:solidFill>
            <a:schemeClr val="bg1">
              <a:lumMod val="9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8" name="Rectangle: Rounded Corners 47">
            <a:extLst>
              <a:ext uri="{FF2B5EF4-FFF2-40B4-BE49-F238E27FC236}">
                <a16:creationId xmlns:a16="http://schemas.microsoft.com/office/drawing/2014/main" id="{A3DA8593-2332-D4CC-90A2-851902EAED94}"/>
              </a:ext>
            </a:extLst>
          </p:cNvPr>
          <p:cNvSpPr/>
          <p:nvPr/>
        </p:nvSpPr>
        <p:spPr>
          <a:xfrm>
            <a:off x="6100811" y="4367412"/>
            <a:ext cx="1446847" cy="1552972"/>
          </a:xfrm>
          <a:prstGeom prst="roundRect">
            <a:avLst/>
          </a:prstGeom>
          <a:solidFill>
            <a:schemeClr val="bg1">
              <a:lumMod val="9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9" name="Rectangle: Rounded Corners 48">
            <a:extLst>
              <a:ext uri="{FF2B5EF4-FFF2-40B4-BE49-F238E27FC236}">
                <a16:creationId xmlns:a16="http://schemas.microsoft.com/office/drawing/2014/main" id="{15EF49FD-6567-FC52-EB72-ECE1BA7171A9}"/>
              </a:ext>
            </a:extLst>
          </p:cNvPr>
          <p:cNvSpPr/>
          <p:nvPr/>
        </p:nvSpPr>
        <p:spPr>
          <a:xfrm>
            <a:off x="7854728" y="2515389"/>
            <a:ext cx="1446847" cy="1552972"/>
          </a:xfrm>
          <a:prstGeom prst="roundRect">
            <a:avLst/>
          </a:prstGeom>
          <a:solidFill>
            <a:schemeClr val="bg1">
              <a:lumMod val="9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0" name="Rectangle: Rounded Corners 49">
            <a:extLst>
              <a:ext uri="{FF2B5EF4-FFF2-40B4-BE49-F238E27FC236}">
                <a16:creationId xmlns:a16="http://schemas.microsoft.com/office/drawing/2014/main" id="{F20B4335-5A6E-D9B7-ADED-0CAF3F61376F}"/>
              </a:ext>
            </a:extLst>
          </p:cNvPr>
          <p:cNvSpPr/>
          <p:nvPr/>
        </p:nvSpPr>
        <p:spPr>
          <a:xfrm>
            <a:off x="7854728" y="4367412"/>
            <a:ext cx="1446847" cy="1552972"/>
          </a:xfrm>
          <a:prstGeom prst="roundRect">
            <a:avLst/>
          </a:prstGeom>
          <a:solidFill>
            <a:schemeClr val="bg1">
              <a:lumMod val="9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1" name="Oval 50">
            <a:extLst>
              <a:ext uri="{FF2B5EF4-FFF2-40B4-BE49-F238E27FC236}">
                <a16:creationId xmlns:a16="http://schemas.microsoft.com/office/drawing/2014/main" id="{69AC364C-0131-07CF-C687-5D4519BF1DFA}"/>
              </a:ext>
            </a:extLst>
          </p:cNvPr>
          <p:cNvSpPr/>
          <p:nvPr/>
        </p:nvSpPr>
        <p:spPr>
          <a:xfrm>
            <a:off x="6248729" y="3011860"/>
            <a:ext cx="662831" cy="662831"/>
          </a:xfrm>
          <a:prstGeom prst="ellipse">
            <a:avLst/>
          </a:prstGeom>
          <a:solidFill>
            <a:schemeClr val="bg1"/>
          </a:solidFill>
          <a:ln w="1905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a:t>
            </a:r>
          </a:p>
        </p:txBody>
      </p:sp>
      <p:sp>
        <p:nvSpPr>
          <p:cNvPr id="52" name="Oval 51">
            <a:extLst>
              <a:ext uri="{FF2B5EF4-FFF2-40B4-BE49-F238E27FC236}">
                <a16:creationId xmlns:a16="http://schemas.microsoft.com/office/drawing/2014/main" id="{098C0064-A091-A4B8-B7A7-0D3DDDEB324C}"/>
              </a:ext>
            </a:extLst>
          </p:cNvPr>
          <p:cNvSpPr/>
          <p:nvPr/>
        </p:nvSpPr>
        <p:spPr>
          <a:xfrm>
            <a:off x="6727046" y="5047321"/>
            <a:ext cx="662831" cy="662831"/>
          </a:xfrm>
          <a:prstGeom prst="ellipse">
            <a:avLst/>
          </a:prstGeom>
          <a:solidFill>
            <a:schemeClr val="bg1"/>
          </a:solidFill>
          <a:ln w="19050">
            <a:solidFill>
              <a:schemeClr val="bg2"/>
            </a:solidFill>
            <a:prstDash val="dash"/>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en-US" altLang="ja-JP"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a:t>
            </a:r>
            <a:r>
              <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事業</a:t>
            </a:r>
          </a:p>
        </p:txBody>
      </p:sp>
      <p:sp>
        <p:nvSpPr>
          <p:cNvPr id="54" name="Oval 53">
            <a:extLst>
              <a:ext uri="{FF2B5EF4-FFF2-40B4-BE49-F238E27FC236}">
                <a16:creationId xmlns:a16="http://schemas.microsoft.com/office/drawing/2014/main" id="{B7281C4C-88C6-30A9-8CB1-D14197557C1C}"/>
              </a:ext>
            </a:extLst>
          </p:cNvPr>
          <p:cNvSpPr/>
          <p:nvPr/>
        </p:nvSpPr>
        <p:spPr>
          <a:xfrm>
            <a:off x="8308409" y="5072224"/>
            <a:ext cx="662831" cy="662831"/>
          </a:xfrm>
          <a:prstGeom prst="ellipse">
            <a:avLst/>
          </a:prstGeom>
          <a:solidFill>
            <a:schemeClr val="bg1"/>
          </a:solidFill>
          <a:ln w="19050">
            <a:solidFill>
              <a:schemeClr val="bg2"/>
            </a:solidFill>
            <a:prstDash val="dash"/>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en-US" altLang="ja-JP"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B</a:t>
            </a:r>
            <a:r>
              <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事業</a:t>
            </a:r>
          </a:p>
        </p:txBody>
      </p:sp>
      <p:sp>
        <p:nvSpPr>
          <p:cNvPr id="55" name="Oval 54">
            <a:extLst>
              <a:ext uri="{FF2B5EF4-FFF2-40B4-BE49-F238E27FC236}">
                <a16:creationId xmlns:a16="http://schemas.microsoft.com/office/drawing/2014/main" id="{AC0D2B49-B82C-DEFE-3C26-C21C9E54BC71}"/>
              </a:ext>
            </a:extLst>
          </p:cNvPr>
          <p:cNvSpPr/>
          <p:nvPr/>
        </p:nvSpPr>
        <p:spPr>
          <a:xfrm>
            <a:off x="8104450" y="2603941"/>
            <a:ext cx="1070750" cy="1070750"/>
          </a:xfrm>
          <a:prstGeom prst="ellipse">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ja-JP" altLang="en-US" sz="12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補助事業</a:t>
            </a:r>
          </a:p>
        </p:txBody>
      </p:sp>
      <p:cxnSp>
        <p:nvCxnSpPr>
          <p:cNvPr id="57" name="Straight Arrow Connector 56">
            <a:extLst>
              <a:ext uri="{FF2B5EF4-FFF2-40B4-BE49-F238E27FC236}">
                <a16:creationId xmlns:a16="http://schemas.microsoft.com/office/drawing/2014/main" id="{446BD419-B338-C639-AC34-952CAF53E3E8}"/>
              </a:ext>
            </a:extLst>
          </p:cNvPr>
          <p:cNvCxnSpPr>
            <a:cxnSpLocks/>
            <a:stCxn id="51" idx="6"/>
            <a:endCxn id="55" idx="2"/>
          </p:cNvCxnSpPr>
          <p:nvPr/>
        </p:nvCxnSpPr>
        <p:spPr>
          <a:xfrm flipV="1">
            <a:off x="6911560" y="3139316"/>
            <a:ext cx="1192890" cy="2039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Oval 62">
            <a:extLst>
              <a:ext uri="{FF2B5EF4-FFF2-40B4-BE49-F238E27FC236}">
                <a16:creationId xmlns:a16="http://schemas.microsoft.com/office/drawing/2014/main" id="{BA706B8D-2D12-1FA4-645D-7990A763380E}"/>
              </a:ext>
            </a:extLst>
          </p:cNvPr>
          <p:cNvSpPr/>
          <p:nvPr/>
        </p:nvSpPr>
        <p:spPr>
          <a:xfrm>
            <a:off x="8774765" y="3630177"/>
            <a:ext cx="569769" cy="569769"/>
          </a:xfrm>
          <a:prstGeom prst="ellipse">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en-US" altLang="ja-JP"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B</a:t>
            </a:r>
            <a:r>
              <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事業</a:t>
            </a:r>
          </a:p>
        </p:txBody>
      </p:sp>
      <p:cxnSp>
        <p:nvCxnSpPr>
          <p:cNvPr id="64" name="Straight Arrow Connector 63">
            <a:extLst>
              <a:ext uri="{FF2B5EF4-FFF2-40B4-BE49-F238E27FC236}">
                <a16:creationId xmlns:a16="http://schemas.microsoft.com/office/drawing/2014/main" id="{8AD7744A-D84B-FF69-FD65-3105162A1484}"/>
              </a:ext>
            </a:extLst>
          </p:cNvPr>
          <p:cNvCxnSpPr>
            <a:cxnSpLocks/>
            <a:stCxn id="63" idx="4"/>
            <a:endCxn id="54" idx="0"/>
          </p:cNvCxnSpPr>
          <p:nvPr/>
        </p:nvCxnSpPr>
        <p:spPr>
          <a:xfrm flipH="1">
            <a:off x="8639825" y="4199946"/>
            <a:ext cx="419825" cy="872278"/>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69" name="Oval 68">
            <a:extLst>
              <a:ext uri="{FF2B5EF4-FFF2-40B4-BE49-F238E27FC236}">
                <a16:creationId xmlns:a16="http://schemas.microsoft.com/office/drawing/2014/main" id="{90C3B943-830A-6C48-BB13-12033F3A0118}"/>
              </a:ext>
            </a:extLst>
          </p:cNvPr>
          <p:cNvSpPr/>
          <p:nvPr/>
        </p:nvSpPr>
        <p:spPr>
          <a:xfrm>
            <a:off x="7911571" y="4581544"/>
            <a:ext cx="419825" cy="419825"/>
          </a:xfrm>
          <a:prstGeom prst="ellipse">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en-US" altLang="ja-JP"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a:t>
            </a:r>
            <a:r>
              <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事業</a:t>
            </a:r>
          </a:p>
        </p:txBody>
      </p:sp>
      <p:cxnSp>
        <p:nvCxnSpPr>
          <p:cNvPr id="71" name="Straight Arrow Connector 70">
            <a:extLst>
              <a:ext uri="{FF2B5EF4-FFF2-40B4-BE49-F238E27FC236}">
                <a16:creationId xmlns:a16="http://schemas.microsoft.com/office/drawing/2014/main" id="{335196E0-A403-A064-7996-6C2428EADFC5}"/>
              </a:ext>
            </a:extLst>
          </p:cNvPr>
          <p:cNvCxnSpPr>
            <a:cxnSpLocks/>
            <a:stCxn id="69" idx="2"/>
            <a:endCxn id="52" idx="7"/>
          </p:cNvCxnSpPr>
          <p:nvPr/>
        </p:nvCxnSpPr>
        <p:spPr>
          <a:xfrm flipH="1">
            <a:off x="7292808" y="4791457"/>
            <a:ext cx="618763" cy="352933"/>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77" name="Rectangle: Folded Corner 76">
            <a:extLst>
              <a:ext uri="{FF2B5EF4-FFF2-40B4-BE49-F238E27FC236}">
                <a16:creationId xmlns:a16="http://schemas.microsoft.com/office/drawing/2014/main" id="{E17B2779-C1E6-BF53-B008-530E645F5F79}"/>
              </a:ext>
            </a:extLst>
          </p:cNvPr>
          <p:cNvSpPr/>
          <p:nvPr/>
        </p:nvSpPr>
        <p:spPr>
          <a:xfrm>
            <a:off x="5410200" y="1371600"/>
            <a:ext cx="4114800" cy="718330"/>
          </a:xfrm>
          <a:prstGeom prst="foldedCorner">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wrap="none" rtlCol="0" anchor="ctr"/>
          <a:lstStyle/>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全社の事業が将来どのように変化するか、その中で補助事業を</a:t>
            </a:r>
            <a:br>
              <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なぜ、どのような位置づけにしていきたいかを記載ください。</a:t>
            </a:r>
            <a:br>
              <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（円の大きさは売上を示す）</a:t>
            </a:r>
            <a:endPar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 name="四角形: メモ 1">
            <a:extLst>
              <a:ext uri="{FF2B5EF4-FFF2-40B4-BE49-F238E27FC236}">
                <a16:creationId xmlns:a16="http://schemas.microsoft.com/office/drawing/2014/main" id="{A2A91CEB-12C7-46E3-54B8-2BD508D6F853}"/>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14" name="四角形: メモ 1">
            <a:extLst>
              <a:ext uri="{FF2B5EF4-FFF2-40B4-BE49-F238E27FC236}">
                <a16:creationId xmlns:a16="http://schemas.microsoft.com/office/drawing/2014/main" id="{82EAB832-602F-4E4B-46AC-8CA1105F8C6C}"/>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Tree>
    <p:extLst>
      <p:ext uri="{BB962C8B-B14F-4D97-AF65-F5344CB8AC3E}">
        <p14:creationId xmlns:p14="http://schemas.microsoft.com/office/powerpoint/2010/main" val="1686793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6040290-ED09-D5A4-4767-00647E771CAA}"/>
              </a:ext>
            </a:extLst>
          </p:cNvPr>
          <p:cNvGraphicFramePr>
            <a:graphicFrameLocks noChangeAspect="1"/>
          </p:cNvGraphicFramePr>
          <p:nvPr>
            <p:custDataLst>
              <p:tags r:id="rId1"/>
            </p:custDataLst>
            <p:extLst>
              <p:ext uri="{D42A27DB-BD31-4B8C-83A1-F6EECF244321}">
                <p14:modId xmlns:p14="http://schemas.microsoft.com/office/powerpoint/2010/main" val="16794743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3" name="think-cell data - do not delete" hidden="1">
                        <a:extLst>
                          <a:ext uri="{FF2B5EF4-FFF2-40B4-BE49-F238E27FC236}">
                            <a16:creationId xmlns:a16="http://schemas.microsoft.com/office/drawing/2014/main" id="{B6040290-ED09-D5A4-4767-00647E771CA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A8C77D0-BB80-E143-0BE8-DE32EB6CC860}"/>
              </a:ext>
            </a:extLst>
          </p:cNvPr>
          <p:cNvSpPr>
            <a:spLocks noGrp="1"/>
          </p:cNvSpPr>
          <p:nvPr>
            <p:ph type="title"/>
          </p:nvPr>
        </p:nvSpPr>
        <p:spPr/>
        <p:txBody>
          <a:bodyPr vert="horz"/>
          <a:lstStyle/>
          <a:p>
            <a:endParaRPr kumimoji="1" lang="ja-JP" altLang="en-US"/>
          </a:p>
        </p:txBody>
      </p:sp>
      <p:sp>
        <p:nvSpPr>
          <p:cNvPr id="10" name="Text Placeholder 9">
            <a:extLst>
              <a:ext uri="{FF2B5EF4-FFF2-40B4-BE49-F238E27FC236}">
                <a16:creationId xmlns:a16="http://schemas.microsoft.com/office/drawing/2014/main" id="{EAF6458E-7F48-D110-9DD4-298E582F08F9}"/>
              </a:ext>
            </a:extLst>
          </p:cNvPr>
          <p:cNvSpPr>
            <a:spLocks noGrp="1"/>
          </p:cNvSpPr>
          <p:nvPr>
            <p:ph type="body" sz="quarter" idx="12"/>
          </p:nvPr>
        </p:nvSpPr>
        <p:spPr/>
        <p:txBody>
          <a:bodyPr/>
          <a:lstStyle/>
          <a:p>
            <a:r>
              <a:rPr lang="ja-JP" altLang="en-US"/>
              <a:t>①経営力（イ）事業戦略</a:t>
            </a:r>
          </a:p>
        </p:txBody>
      </p:sp>
      <p:grpSp>
        <p:nvGrpSpPr>
          <p:cNvPr id="6" name="RectangleWithLineGroup">
            <a:extLst>
              <a:ext uri="{FF2B5EF4-FFF2-40B4-BE49-F238E27FC236}">
                <a16:creationId xmlns:a16="http://schemas.microsoft.com/office/drawing/2014/main" id="{7B1802ED-4254-366E-56DB-7B84C0728B29}"/>
              </a:ext>
            </a:extLst>
          </p:cNvPr>
          <p:cNvGrpSpPr/>
          <p:nvPr/>
        </p:nvGrpSpPr>
        <p:grpSpPr>
          <a:xfrm>
            <a:off x="381000" y="914400"/>
            <a:ext cx="9144000" cy="380480"/>
            <a:chOff x="2073603" y="1702803"/>
            <a:chExt cx="2160003" cy="360000"/>
          </a:xfrm>
          <a:noFill/>
        </p:grpSpPr>
        <p:sp>
          <p:nvSpPr>
            <p:cNvPr id="7" name="Rectangle 6">
              <a:extLst>
                <a:ext uri="{FF2B5EF4-FFF2-40B4-BE49-F238E27FC236}">
                  <a16:creationId xmlns:a16="http://schemas.microsoft.com/office/drawing/2014/main" id="{BD22E286-6620-E2F3-0BEA-B011015969A8}"/>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外部環境変化が当社に与える影響</a:t>
              </a:r>
            </a:p>
          </p:txBody>
        </p:sp>
        <p:cxnSp>
          <p:nvCxnSpPr>
            <p:cNvPr id="8" name="Straight Connector 7">
              <a:extLst>
                <a:ext uri="{FF2B5EF4-FFF2-40B4-BE49-F238E27FC236}">
                  <a16:creationId xmlns:a16="http://schemas.microsoft.com/office/drawing/2014/main" id="{618FD894-C312-C29E-AACA-3866D7FEAF5F}"/>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71" name="正方形/長方形 4">
            <a:extLst>
              <a:ext uri="{FF2B5EF4-FFF2-40B4-BE49-F238E27FC236}">
                <a16:creationId xmlns:a16="http://schemas.microsoft.com/office/drawing/2014/main" id="{86AD13E1-3E14-9EC0-C528-AEC670E12F26}"/>
              </a:ext>
            </a:extLst>
          </p:cNvPr>
          <p:cNvSpPr/>
          <p:nvPr/>
        </p:nvSpPr>
        <p:spPr>
          <a:xfrm>
            <a:off x="1104275" y="1371600"/>
            <a:ext cx="4140000" cy="291726"/>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4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機会</a:t>
            </a:r>
          </a:p>
        </p:txBody>
      </p:sp>
      <p:sp>
        <p:nvSpPr>
          <p:cNvPr id="72" name="正方形/長方形 5">
            <a:extLst>
              <a:ext uri="{FF2B5EF4-FFF2-40B4-BE49-F238E27FC236}">
                <a16:creationId xmlns:a16="http://schemas.microsoft.com/office/drawing/2014/main" id="{A753A02A-FA5F-D712-CA22-B21379BD3008}"/>
              </a:ext>
            </a:extLst>
          </p:cNvPr>
          <p:cNvSpPr/>
          <p:nvPr/>
        </p:nvSpPr>
        <p:spPr>
          <a:xfrm>
            <a:off x="5282012" y="1371600"/>
            <a:ext cx="4140000" cy="291726"/>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4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脅威</a:t>
            </a:r>
          </a:p>
        </p:txBody>
      </p:sp>
      <p:sp>
        <p:nvSpPr>
          <p:cNvPr id="73" name="正方形/長方形 19">
            <a:extLst>
              <a:ext uri="{FF2B5EF4-FFF2-40B4-BE49-F238E27FC236}">
                <a16:creationId xmlns:a16="http://schemas.microsoft.com/office/drawing/2014/main" id="{D8AA81C0-7F1B-44E7-24F6-2A62327006F4}"/>
              </a:ext>
            </a:extLst>
          </p:cNvPr>
          <p:cNvSpPr/>
          <p:nvPr/>
        </p:nvSpPr>
        <p:spPr>
          <a:xfrm>
            <a:off x="1104276" y="1749118"/>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74" name="正方形/長方形 20">
            <a:extLst>
              <a:ext uri="{FF2B5EF4-FFF2-40B4-BE49-F238E27FC236}">
                <a16:creationId xmlns:a16="http://schemas.microsoft.com/office/drawing/2014/main" id="{B52D9AF9-8FEA-9CBB-4B85-288EA5DF6605}"/>
              </a:ext>
            </a:extLst>
          </p:cNvPr>
          <p:cNvSpPr/>
          <p:nvPr/>
        </p:nvSpPr>
        <p:spPr>
          <a:xfrm>
            <a:off x="1104276" y="2934449"/>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5" name="正方形/長方形 21">
            <a:extLst>
              <a:ext uri="{FF2B5EF4-FFF2-40B4-BE49-F238E27FC236}">
                <a16:creationId xmlns:a16="http://schemas.microsoft.com/office/drawing/2014/main" id="{C7A68844-4E08-FE02-3955-952BE83E80D3}"/>
              </a:ext>
            </a:extLst>
          </p:cNvPr>
          <p:cNvSpPr/>
          <p:nvPr/>
        </p:nvSpPr>
        <p:spPr>
          <a:xfrm>
            <a:off x="1104276" y="4117212"/>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6" name="正方形/長方形 22">
            <a:extLst>
              <a:ext uri="{FF2B5EF4-FFF2-40B4-BE49-F238E27FC236}">
                <a16:creationId xmlns:a16="http://schemas.microsoft.com/office/drawing/2014/main" id="{AFD2DDD6-EF36-4F0D-03F5-BE7141424A2B}"/>
              </a:ext>
            </a:extLst>
          </p:cNvPr>
          <p:cNvSpPr/>
          <p:nvPr/>
        </p:nvSpPr>
        <p:spPr>
          <a:xfrm>
            <a:off x="1104276" y="5299977"/>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7" name="正方形/長方形 23">
            <a:extLst>
              <a:ext uri="{FF2B5EF4-FFF2-40B4-BE49-F238E27FC236}">
                <a16:creationId xmlns:a16="http://schemas.microsoft.com/office/drawing/2014/main" id="{E359317E-1BB2-DFC8-2E82-FD1821A96C97}"/>
              </a:ext>
            </a:extLst>
          </p:cNvPr>
          <p:cNvSpPr/>
          <p:nvPr/>
        </p:nvSpPr>
        <p:spPr>
          <a:xfrm>
            <a:off x="5282013" y="1751685"/>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78" name="正方形/長方形 24">
            <a:extLst>
              <a:ext uri="{FF2B5EF4-FFF2-40B4-BE49-F238E27FC236}">
                <a16:creationId xmlns:a16="http://schemas.microsoft.com/office/drawing/2014/main" id="{C928BD9C-DE09-1BF3-7A73-09331767744A}"/>
              </a:ext>
            </a:extLst>
          </p:cNvPr>
          <p:cNvSpPr/>
          <p:nvPr/>
        </p:nvSpPr>
        <p:spPr>
          <a:xfrm>
            <a:off x="5282013" y="2934449"/>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9" name="正方形/長方形 25">
            <a:extLst>
              <a:ext uri="{FF2B5EF4-FFF2-40B4-BE49-F238E27FC236}">
                <a16:creationId xmlns:a16="http://schemas.microsoft.com/office/drawing/2014/main" id="{254CA17E-3B9E-669B-275C-A24917FE6FE9}"/>
              </a:ext>
            </a:extLst>
          </p:cNvPr>
          <p:cNvSpPr/>
          <p:nvPr/>
        </p:nvSpPr>
        <p:spPr>
          <a:xfrm>
            <a:off x="5282013" y="4117212"/>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0" name="正方形/長方形 26">
            <a:extLst>
              <a:ext uri="{FF2B5EF4-FFF2-40B4-BE49-F238E27FC236}">
                <a16:creationId xmlns:a16="http://schemas.microsoft.com/office/drawing/2014/main" id="{F06C5D30-1CA6-991E-767C-4445F3075928}"/>
              </a:ext>
            </a:extLst>
          </p:cNvPr>
          <p:cNvSpPr/>
          <p:nvPr/>
        </p:nvSpPr>
        <p:spPr>
          <a:xfrm>
            <a:off x="5282013" y="5299977"/>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81" name="Group 80">
            <a:extLst>
              <a:ext uri="{FF2B5EF4-FFF2-40B4-BE49-F238E27FC236}">
                <a16:creationId xmlns:a16="http://schemas.microsoft.com/office/drawing/2014/main" id="{D43C2DA6-0F94-BC40-C686-808553310A4E}"/>
              </a:ext>
            </a:extLst>
          </p:cNvPr>
          <p:cNvGrpSpPr/>
          <p:nvPr/>
        </p:nvGrpSpPr>
        <p:grpSpPr>
          <a:xfrm>
            <a:off x="483989" y="1751685"/>
            <a:ext cx="457200" cy="4701503"/>
            <a:chOff x="457200" y="1371600"/>
            <a:chExt cx="457200" cy="5081585"/>
          </a:xfrm>
        </p:grpSpPr>
        <p:grpSp>
          <p:nvGrpSpPr>
            <p:cNvPr id="82" name="RectangleWithVerticalLineGroup">
              <a:extLst>
                <a:ext uri="{FF2B5EF4-FFF2-40B4-BE49-F238E27FC236}">
                  <a16:creationId xmlns:a16="http://schemas.microsoft.com/office/drawing/2014/main" id="{11146812-E2FD-0C2F-AE66-379F26F68FA6}"/>
                </a:ext>
              </a:extLst>
            </p:cNvPr>
            <p:cNvGrpSpPr/>
            <p:nvPr/>
          </p:nvGrpSpPr>
          <p:grpSpPr>
            <a:xfrm>
              <a:off x="457200" y="1371600"/>
              <a:ext cx="457200" cy="1197312"/>
              <a:chOff x="640801" y="2278804"/>
              <a:chExt cx="1080002" cy="720001"/>
            </a:xfrm>
          </p:grpSpPr>
          <p:sp>
            <p:nvSpPr>
              <p:cNvPr id="92" name="Rectangle 91">
                <a:extLst>
                  <a:ext uri="{FF2B5EF4-FFF2-40B4-BE49-F238E27FC236}">
                    <a16:creationId xmlns:a16="http://schemas.microsoft.com/office/drawing/2014/main" id="{3FBBC2D5-444D-9544-7E7E-70A8B0DACEAE}"/>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政治</a:t>
                </a:r>
              </a:p>
            </p:txBody>
          </p:sp>
          <p:cxnSp>
            <p:nvCxnSpPr>
              <p:cNvPr id="93" name="Straight Connector 92">
                <a:extLst>
                  <a:ext uri="{FF2B5EF4-FFF2-40B4-BE49-F238E27FC236}">
                    <a16:creationId xmlns:a16="http://schemas.microsoft.com/office/drawing/2014/main" id="{7EA3D25A-44CB-6AA8-C998-50C3E298EA76}"/>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83" name="RectangleWithVerticalLineGroup">
              <a:extLst>
                <a:ext uri="{FF2B5EF4-FFF2-40B4-BE49-F238E27FC236}">
                  <a16:creationId xmlns:a16="http://schemas.microsoft.com/office/drawing/2014/main" id="{7531D506-74C3-332D-A106-0A4614D1081C}"/>
                </a:ext>
              </a:extLst>
            </p:cNvPr>
            <p:cNvGrpSpPr/>
            <p:nvPr/>
          </p:nvGrpSpPr>
          <p:grpSpPr>
            <a:xfrm>
              <a:off x="457200" y="2629702"/>
              <a:ext cx="457200" cy="1197312"/>
              <a:chOff x="640801" y="2278804"/>
              <a:chExt cx="1080002" cy="720001"/>
            </a:xfrm>
          </p:grpSpPr>
          <p:sp>
            <p:nvSpPr>
              <p:cNvPr id="90" name="Rectangle 89">
                <a:extLst>
                  <a:ext uri="{FF2B5EF4-FFF2-40B4-BE49-F238E27FC236}">
                    <a16:creationId xmlns:a16="http://schemas.microsoft.com/office/drawing/2014/main" id="{140D015B-9D7C-0FD9-2A3E-7FD215C12E2B}"/>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経済</a:t>
                </a:r>
              </a:p>
            </p:txBody>
          </p:sp>
          <p:cxnSp>
            <p:nvCxnSpPr>
              <p:cNvPr id="91" name="Straight Connector 90">
                <a:extLst>
                  <a:ext uri="{FF2B5EF4-FFF2-40B4-BE49-F238E27FC236}">
                    <a16:creationId xmlns:a16="http://schemas.microsoft.com/office/drawing/2014/main" id="{D4BED030-E442-8F11-49C6-D38BC529CCDD}"/>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84" name="RectangleWithVerticalLineGroup">
              <a:extLst>
                <a:ext uri="{FF2B5EF4-FFF2-40B4-BE49-F238E27FC236}">
                  <a16:creationId xmlns:a16="http://schemas.microsoft.com/office/drawing/2014/main" id="{0B7567AF-9D25-01EA-BDE1-96957038A8FB}"/>
                </a:ext>
              </a:extLst>
            </p:cNvPr>
            <p:cNvGrpSpPr/>
            <p:nvPr/>
          </p:nvGrpSpPr>
          <p:grpSpPr>
            <a:xfrm>
              <a:off x="457200" y="3893993"/>
              <a:ext cx="457200" cy="1197312"/>
              <a:chOff x="640801" y="2278804"/>
              <a:chExt cx="1080002" cy="720001"/>
            </a:xfrm>
          </p:grpSpPr>
          <p:sp>
            <p:nvSpPr>
              <p:cNvPr id="88" name="Rectangle 87">
                <a:extLst>
                  <a:ext uri="{FF2B5EF4-FFF2-40B4-BE49-F238E27FC236}">
                    <a16:creationId xmlns:a16="http://schemas.microsoft.com/office/drawing/2014/main" id="{46A7377E-1777-62B0-FB6F-5C04A6E2B1BB}"/>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社会</a:t>
                </a:r>
              </a:p>
            </p:txBody>
          </p:sp>
          <p:cxnSp>
            <p:nvCxnSpPr>
              <p:cNvPr id="89" name="Straight Connector 88">
                <a:extLst>
                  <a:ext uri="{FF2B5EF4-FFF2-40B4-BE49-F238E27FC236}">
                    <a16:creationId xmlns:a16="http://schemas.microsoft.com/office/drawing/2014/main" id="{C3726946-8565-37C8-84A2-2B2FD887D1F3}"/>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85" name="RectangleWithVerticalLineGroup">
              <a:extLst>
                <a:ext uri="{FF2B5EF4-FFF2-40B4-BE49-F238E27FC236}">
                  <a16:creationId xmlns:a16="http://schemas.microsoft.com/office/drawing/2014/main" id="{D4B7124A-72E3-3991-B7B6-F5A679FA3E54}"/>
                </a:ext>
              </a:extLst>
            </p:cNvPr>
            <p:cNvGrpSpPr/>
            <p:nvPr/>
          </p:nvGrpSpPr>
          <p:grpSpPr>
            <a:xfrm>
              <a:off x="457200" y="5255873"/>
              <a:ext cx="457200" cy="1197312"/>
              <a:chOff x="640801" y="2278804"/>
              <a:chExt cx="1080002" cy="720001"/>
            </a:xfrm>
          </p:grpSpPr>
          <p:sp>
            <p:nvSpPr>
              <p:cNvPr id="86" name="Rectangle 85">
                <a:extLst>
                  <a:ext uri="{FF2B5EF4-FFF2-40B4-BE49-F238E27FC236}">
                    <a16:creationId xmlns:a16="http://schemas.microsoft.com/office/drawing/2014/main" id="{8E632540-631B-3463-F0C6-05B7FCD782F3}"/>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技術</a:t>
                </a:r>
              </a:p>
            </p:txBody>
          </p:sp>
          <p:cxnSp>
            <p:nvCxnSpPr>
              <p:cNvPr id="87" name="Straight Connector 86">
                <a:extLst>
                  <a:ext uri="{FF2B5EF4-FFF2-40B4-BE49-F238E27FC236}">
                    <a16:creationId xmlns:a16="http://schemas.microsoft.com/office/drawing/2014/main" id="{7D0C23A0-66BE-20BB-38B5-14E8B22BBDED}"/>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sp>
        <p:nvSpPr>
          <p:cNvPr id="11" name="四角形: メモ 1">
            <a:extLst>
              <a:ext uri="{FF2B5EF4-FFF2-40B4-BE49-F238E27FC236}">
                <a16:creationId xmlns:a16="http://schemas.microsoft.com/office/drawing/2014/main" id="{13B8587B-E773-CE00-265C-64EB320D7AB4}"/>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4" name="四角形: メモ 1">
            <a:extLst>
              <a:ext uri="{FF2B5EF4-FFF2-40B4-BE49-F238E27FC236}">
                <a16:creationId xmlns:a16="http://schemas.microsoft.com/office/drawing/2014/main" id="{5DFFD7AF-7770-EEF0-3882-A0C0B8225BEF}"/>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Tree>
    <p:extLst>
      <p:ext uri="{BB962C8B-B14F-4D97-AF65-F5344CB8AC3E}">
        <p14:creationId xmlns:p14="http://schemas.microsoft.com/office/powerpoint/2010/main" val="746681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000B0DE0-757F-1E5A-0AF6-35820014B1D1}"/>
              </a:ext>
            </a:extLst>
          </p:cNvPr>
          <p:cNvGraphicFramePr>
            <a:graphicFrameLocks noChangeAspect="1"/>
          </p:cNvGraphicFramePr>
          <p:nvPr>
            <p:custDataLst>
              <p:tags r:id="rId1"/>
            </p:custDataLst>
            <p:extLst>
              <p:ext uri="{D42A27DB-BD31-4B8C-83A1-F6EECF244321}">
                <p14:modId xmlns:p14="http://schemas.microsoft.com/office/powerpoint/2010/main" val="16748133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4" name="think-cell data - do not delete" hidden="1">
                        <a:extLst>
                          <a:ext uri="{FF2B5EF4-FFF2-40B4-BE49-F238E27FC236}">
                            <a16:creationId xmlns:a16="http://schemas.microsoft.com/office/drawing/2014/main" id="{000B0DE0-757F-1E5A-0AF6-35820014B1D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10B72E4A-3932-6B05-6AE5-22C8F1006631}"/>
              </a:ext>
            </a:extLst>
          </p:cNvPr>
          <p:cNvSpPr>
            <a:spLocks noGrp="1"/>
          </p:cNvSpPr>
          <p:nvPr>
            <p:ph type="title"/>
          </p:nvPr>
        </p:nvSpPr>
        <p:spPr/>
        <p:txBody>
          <a:bodyPr vert="horz"/>
          <a:lstStyle/>
          <a:p>
            <a:endParaRPr kumimoji="1" lang="ja-JP" altLang="en-US"/>
          </a:p>
        </p:txBody>
      </p:sp>
      <p:sp>
        <p:nvSpPr>
          <p:cNvPr id="9" name="Text Placeholder 8">
            <a:extLst>
              <a:ext uri="{FF2B5EF4-FFF2-40B4-BE49-F238E27FC236}">
                <a16:creationId xmlns:a16="http://schemas.microsoft.com/office/drawing/2014/main" id="{D6C12B3F-18C3-CA66-B80A-5AB2B3537158}"/>
              </a:ext>
            </a:extLst>
          </p:cNvPr>
          <p:cNvSpPr>
            <a:spLocks noGrp="1"/>
          </p:cNvSpPr>
          <p:nvPr>
            <p:ph type="body" sz="quarter" idx="12"/>
          </p:nvPr>
        </p:nvSpPr>
        <p:spPr/>
        <p:txBody>
          <a:bodyPr/>
          <a:lstStyle/>
          <a:p>
            <a:r>
              <a:rPr lang="ja-JP" altLang="en-US"/>
              <a:t>①経営力（イ）事業戦略</a:t>
            </a:r>
          </a:p>
        </p:txBody>
      </p:sp>
      <p:sp>
        <p:nvSpPr>
          <p:cNvPr id="6" name="正方形/長方形 4">
            <a:extLst>
              <a:ext uri="{FF2B5EF4-FFF2-40B4-BE49-F238E27FC236}">
                <a16:creationId xmlns:a16="http://schemas.microsoft.com/office/drawing/2014/main" id="{BE08AC9B-FB14-ADE6-E344-0F2F2F8A9B91}"/>
              </a:ext>
            </a:extLst>
          </p:cNvPr>
          <p:cNvSpPr/>
          <p:nvPr/>
        </p:nvSpPr>
        <p:spPr>
          <a:xfrm>
            <a:off x="1104275" y="1371600"/>
            <a:ext cx="4140000" cy="291726"/>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4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機会</a:t>
            </a:r>
          </a:p>
        </p:txBody>
      </p:sp>
      <p:sp>
        <p:nvSpPr>
          <p:cNvPr id="7" name="正方形/長方形 5">
            <a:extLst>
              <a:ext uri="{FF2B5EF4-FFF2-40B4-BE49-F238E27FC236}">
                <a16:creationId xmlns:a16="http://schemas.microsoft.com/office/drawing/2014/main" id="{ED6258C7-7B4C-D3EF-3FFA-5B7FDDDC71C4}"/>
              </a:ext>
            </a:extLst>
          </p:cNvPr>
          <p:cNvSpPr/>
          <p:nvPr/>
        </p:nvSpPr>
        <p:spPr>
          <a:xfrm>
            <a:off x="5282012" y="1371600"/>
            <a:ext cx="4140000" cy="291726"/>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4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脅威</a:t>
            </a:r>
          </a:p>
        </p:txBody>
      </p:sp>
      <p:sp>
        <p:nvSpPr>
          <p:cNvPr id="12" name="正方形/長方形 19">
            <a:extLst>
              <a:ext uri="{FF2B5EF4-FFF2-40B4-BE49-F238E27FC236}">
                <a16:creationId xmlns:a16="http://schemas.microsoft.com/office/drawing/2014/main" id="{4DCD2FBF-1F03-EBE4-B384-F1154DA3798B}"/>
              </a:ext>
            </a:extLst>
          </p:cNvPr>
          <p:cNvSpPr/>
          <p:nvPr/>
        </p:nvSpPr>
        <p:spPr>
          <a:xfrm>
            <a:off x="1104276" y="1749118"/>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13" name="正方形/長方形 20">
            <a:extLst>
              <a:ext uri="{FF2B5EF4-FFF2-40B4-BE49-F238E27FC236}">
                <a16:creationId xmlns:a16="http://schemas.microsoft.com/office/drawing/2014/main" id="{2B374FD4-8FEF-44F7-2837-390B412FA1EA}"/>
              </a:ext>
            </a:extLst>
          </p:cNvPr>
          <p:cNvSpPr/>
          <p:nvPr/>
        </p:nvSpPr>
        <p:spPr>
          <a:xfrm>
            <a:off x="1104276" y="2934449"/>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4" name="正方形/長方形 21">
            <a:extLst>
              <a:ext uri="{FF2B5EF4-FFF2-40B4-BE49-F238E27FC236}">
                <a16:creationId xmlns:a16="http://schemas.microsoft.com/office/drawing/2014/main" id="{17B1C040-C491-2422-D248-BA38568418B8}"/>
              </a:ext>
            </a:extLst>
          </p:cNvPr>
          <p:cNvSpPr/>
          <p:nvPr/>
        </p:nvSpPr>
        <p:spPr>
          <a:xfrm>
            <a:off x="1104276" y="4117212"/>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5" name="正方形/長方形 22">
            <a:extLst>
              <a:ext uri="{FF2B5EF4-FFF2-40B4-BE49-F238E27FC236}">
                <a16:creationId xmlns:a16="http://schemas.microsoft.com/office/drawing/2014/main" id="{A84352AF-EDAE-3321-C45C-F73D3699A7A0}"/>
              </a:ext>
            </a:extLst>
          </p:cNvPr>
          <p:cNvSpPr/>
          <p:nvPr/>
        </p:nvSpPr>
        <p:spPr>
          <a:xfrm>
            <a:off x="1104276" y="5299977"/>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6" name="正方形/長方形 23">
            <a:extLst>
              <a:ext uri="{FF2B5EF4-FFF2-40B4-BE49-F238E27FC236}">
                <a16:creationId xmlns:a16="http://schemas.microsoft.com/office/drawing/2014/main" id="{37317571-E0DF-7AE1-175E-13304111349C}"/>
              </a:ext>
            </a:extLst>
          </p:cNvPr>
          <p:cNvSpPr/>
          <p:nvPr/>
        </p:nvSpPr>
        <p:spPr>
          <a:xfrm>
            <a:off x="5282013" y="1751685"/>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17" name="正方形/長方形 24">
            <a:extLst>
              <a:ext uri="{FF2B5EF4-FFF2-40B4-BE49-F238E27FC236}">
                <a16:creationId xmlns:a16="http://schemas.microsoft.com/office/drawing/2014/main" id="{A390D56F-6C9F-5E13-CDBA-0CABBE0D671D}"/>
              </a:ext>
            </a:extLst>
          </p:cNvPr>
          <p:cNvSpPr/>
          <p:nvPr/>
        </p:nvSpPr>
        <p:spPr>
          <a:xfrm>
            <a:off x="5282013" y="2934449"/>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8" name="正方形/長方形 25">
            <a:extLst>
              <a:ext uri="{FF2B5EF4-FFF2-40B4-BE49-F238E27FC236}">
                <a16:creationId xmlns:a16="http://schemas.microsoft.com/office/drawing/2014/main" id="{5B2B6D35-B001-1CC6-79EB-D0539F7F1CD0}"/>
              </a:ext>
            </a:extLst>
          </p:cNvPr>
          <p:cNvSpPr/>
          <p:nvPr/>
        </p:nvSpPr>
        <p:spPr>
          <a:xfrm>
            <a:off x="5282013" y="4117212"/>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9" name="正方形/長方形 26">
            <a:extLst>
              <a:ext uri="{FF2B5EF4-FFF2-40B4-BE49-F238E27FC236}">
                <a16:creationId xmlns:a16="http://schemas.microsoft.com/office/drawing/2014/main" id="{B75554DE-5B51-654C-34E9-7DA03DAB5B95}"/>
              </a:ext>
            </a:extLst>
          </p:cNvPr>
          <p:cNvSpPr/>
          <p:nvPr/>
        </p:nvSpPr>
        <p:spPr>
          <a:xfrm>
            <a:off x="5282013" y="5299977"/>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33" name="Group 32">
            <a:extLst>
              <a:ext uri="{FF2B5EF4-FFF2-40B4-BE49-F238E27FC236}">
                <a16:creationId xmlns:a16="http://schemas.microsoft.com/office/drawing/2014/main" id="{95C827BB-E33C-DD29-A3BE-C1D7FAD20827}"/>
              </a:ext>
            </a:extLst>
          </p:cNvPr>
          <p:cNvGrpSpPr/>
          <p:nvPr/>
        </p:nvGrpSpPr>
        <p:grpSpPr>
          <a:xfrm>
            <a:off x="483989" y="1751685"/>
            <a:ext cx="457200" cy="4701503"/>
            <a:chOff x="457200" y="1371600"/>
            <a:chExt cx="457200" cy="5081585"/>
          </a:xfrm>
        </p:grpSpPr>
        <p:grpSp>
          <p:nvGrpSpPr>
            <p:cNvPr id="21" name="RectangleWithVerticalLineGroup">
              <a:extLst>
                <a:ext uri="{FF2B5EF4-FFF2-40B4-BE49-F238E27FC236}">
                  <a16:creationId xmlns:a16="http://schemas.microsoft.com/office/drawing/2014/main" id="{EA1F2521-54CA-8C5E-2A51-B2BCDA6F7EF1}"/>
                </a:ext>
              </a:extLst>
            </p:cNvPr>
            <p:cNvGrpSpPr/>
            <p:nvPr/>
          </p:nvGrpSpPr>
          <p:grpSpPr>
            <a:xfrm>
              <a:off x="457200" y="1371600"/>
              <a:ext cx="457200" cy="1197312"/>
              <a:chOff x="640801" y="2278804"/>
              <a:chExt cx="1080002" cy="720001"/>
            </a:xfrm>
          </p:grpSpPr>
          <p:sp>
            <p:nvSpPr>
              <p:cNvPr id="22" name="Rectangle 21">
                <a:extLst>
                  <a:ext uri="{FF2B5EF4-FFF2-40B4-BE49-F238E27FC236}">
                    <a16:creationId xmlns:a16="http://schemas.microsoft.com/office/drawing/2014/main" id="{8C99754D-E577-07FA-B189-21F6B157B623}"/>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ヒト</a:t>
                </a:r>
              </a:p>
            </p:txBody>
          </p:sp>
          <p:cxnSp>
            <p:nvCxnSpPr>
              <p:cNvPr id="23" name="Straight Connector 22">
                <a:extLst>
                  <a:ext uri="{FF2B5EF4-FFF2-40B4-BE49-F238E27FC236}">
                    <a16:creationId xmlns:a16="http://schemas.microsoft.com/office/drawing/2014/main" id="{8771DCA6-7073-F1CB-4600-8DE5301492A2}"/>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24" name="RectangleWithVerticalLineGroup">
              <a:extLst>
                <a:ext uri="{FF2B5EF4-FFF2-40B4-BE49-F238E27FC236}">
                  <a16:creationId xmlns:a16="http://schemas.microsoft.com/office/drawing/2014/main" id="{A8A9017B-CB35-84E9-6899-2269273AE0E0}"/>
                </a:ext>
              </a:extLst>
            </p:cNvPr>
            <p:cNvGrpSpPr/>
            <p:nvPr/>
          </p:nvGrpSpPr>
          <p:grpSpPr>
            <a:xfrm>
              <a:off x="457200" y="2629702"/>
              <a:ext cx="457200" cy="1197312"/>
              <a:chOff x="640801" y="2278804"/>
              <a:chExt cx="1080002" cy="720001"/>
            </a:xfrm>
          </p:grpSpPr>
          <p:sp>
            <p:nvSpPr>
              <p:cNvPr id="25" name="Rectangle 24">
                <a:extLst>
                  <a:ext uri="{FF2B5EF4-FFF2-40B4-BE49-F238E27FC236}">
                    <a16:creationId xmlns:a16="http://schemas.microsoft.com/office/drawing/2014/main" id="{B290D817-8A84-6635-2A80-24805B83767F}"/>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モノ</a:t>
                </a:r>
              </a:p>
            </p:txBody>
          </p:sp>
          <p:cxnSp>
            <p:nvCxnSpPr>
              <p:cNvPr id="26" name="Straight Connector 25">
                <a:extLst>
                  <a:ext uri="{FF2B5EF4-FFF2-40B4-BE49-F238E27FC236}">
                    <a16:creationId xmlns:a16="http://schemas.microsoft.com/office/drawing/2014/main" id="{D25547C1-12C8-D319-5F55-B386444229A6}"/>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27" name="RectangleWithVerticalLineGroup">
              <a:extLst>
                <a:ext uri="{FF2B5EF4-FFF2-40B4-BE49-F238E27FC236}">
                  <a16:creationId xmlns:a16="http://schemas.microsoft.com/office/drawing/2014/main" id="{58CD4388-9F4A-5FB8-A9EC-2414C570DF07}"/>
                </a:ext>
              </a:extLst>
            </p:cNvPr>
            <p:cNvGrpSpPr/>
            <p:nvPr/>
          </p:nvGrpSpPr>
          <p:grpSpPr>
            <a:xfrm>
              <a:off x="457200" y="3893993"/>
              <a:ext cx="457200" cy="1197312"/>
              <a:chOff x="640801" y="2278804"/>
              <a:chExt cx="1080002" cy="720001"/>
            </a:xfrm>
          </p:grpSpPr>
          <p:sp>
            <p:nvSpPr>
              <p:cNvPr id="28" name="Rectangle 27">
                <a:extLst>
                  <a:ext uri="{FF2B5EF4-FFF2-40B4-BE49-F238E27FC236}">
                    <a16:creationId xmlns:a16="http://schemas.microsoft.com/office/drawing/2014/main" id="{C0942C7B-4E00-5E26-C9B7-A6EFBA22946A}"/>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カネ</a:t>
                </a:r>
              </a:p>
            </p:txBody>
          </p:sp>
          <p:cxnSp>
            <p:nvCxnSpPr>
              <p:cNvPr id="29" name="Straight Connector 28">
                <a:extLst>
                  <a:ext uri="{FF2B5EF4-FFF2-40B4-BE49-F238E27FC236}">
                    <a16:creationId xmlns:a16="http://schemas.microsoft.com/office/drawing/2014/main" id="{49CA123C-8309-1E42-3298-72CF3FF9B721}"/>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30" name="RectangleWithVerticalLineGroup">
              <a:extLst>
                <a:ext uri="{FF2B5EF4-FFF2-40B4-BE49-F238E27FC236}">
                  <a16:creationId xmlns:a16="http://schemas.microsoft.com/office/drawing/2014/main" id="{51E2BB87-71A9-E7C1-13D9-9C2144B4CD87}"/>
                </a:ext>
              </a:extLst>
            </p:cNvPr>
            <p:cNvGrpSpPr/>
            <p:nvPr/>
          </p:nvGrpSpPr>
          <p:grpSpPr>
            <a:xfrm>
              <a:off x="457200" y="5255873"/>
              <a:ext cx="457200" cy="1197312"/>
              <a:chOff x="640801" y="2278804"/>
              <a:chExt cx="1080002" cy="720001"/>
            </a:xfrm>
          </p:grpSpPr>
          <p:sp>
            <p:nvSpPr>
              <p:cNvPr id="31" name="Rectangle 30">
                <a:extLst>
                  <a:ext uri="{FF2B5EF4-FFF2-40B4-BE49-F238E27FC236}">
                    <a16:creationId xmlns:a16="http://schemas.microsoft.com/office/drawing/2014/main" id="{464B09AC-0E49-2BB1-4C29-8F778C7F9683}"/>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情報</a:t>
                </a:r>
              </a:p>
            </p:txBody>
          </p:sp>
          <p:cxnSp>
            <p:nvCxnSpPr>
              <p:cNvPr id="32" name="Straight Connector 31">
                <a:extLst>
                  <a:ext uri="{FF2B5EF4-FFF2-40B4-BE49-F238E27FC236}">
                    <a16:creationId xmlns:a16="http://schemas.microsoft.com/office/drawing/2014/main" id="{4805D6CE-B2A0-2692-C158-4E67152A5B23}"/>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grpSp>
        <p:nvGrpSpPr>
          <p:cNvPr id="35" name="RectangleWithLineGroup">
            <a:extLst>
              <a:ext uri="{FF2B5EF4-FFF2-40B4-BE49-F238E27FC236}">
                <a16:creationId xmlns:a16="http://schemas.microsoft.com/office/drawing/2014/main" id="{1B5943C2-1B4A-219C-4F7F-794FE902F2F8}"/>
              </a:ext>
            </a:extLst>
          </p:cNvPr>
          <p:cNvGrpSpPr/>
          <p:nvPr/>
        </p:nvGrpSpPr>
        <p:grpSpPr>
          <a:xfrm>
            <a:off x="381000" y="914400"/>
            <a:ext cx="9144000" cy="380480"/>
            <a:chOff x="2073603" y="1702803"/>
            <a:chExt cx="2160003" cy="360000"/>
          </a:xfrm>
          <a:noFill/>
        </p:grpSpPr>
        <p:sp>
          <p:nvSpPr>
            <p:cNvPr id="36" name="Rectangle 35">
              <a:extLst>
                <a:ext uri="{FF2B5EF4-FFF2-40B4-BE49-F238E27FC236}">
                  <a16:creationId xmlns:a16="http://schemas.microsoft.com/office/drawing/2014/main" id="{A2696155-C6AE-2929-84BA-170E234C2D1B}"/>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内部</a:t>
              </a: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環境変化が当社に与える影響</a:t>
              </a:r>
            </a:p>
          </p:txBody>
        </p:sp>
        <p:cxnSp>
          <p:nvCxnSpPr>
            <p:cNvPr id="37" name="Straight Connector 36">
              <a:extLst>
                <a:ext uri="{FF2B5EF4-FFF2-40B4-BE49-F238E27FC236}">
                  <a16:creationId xmlns:a16="http://schemas.microsoft.com/office/drawing/2014/main" id="{0F95AB7A-5D6B-F09C-73B4-1F6AA56FB8D2}"/>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10" name="四角形: メモ 1">
            <a:extLst>
              <a:ext uri="{FF2B5EF4-FFF2-40B4-BE49-F238E27FC236}">
                <a16:creationId xmlns:a16="http://schemas.microsoft.com/office/drawing/2014/main" id="{74E0630D-A5AE-9EBC-33A2-C716D5C5304F}"/>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3" name="四角形: メモ 1">
            <a:extLst>
              <a:ext uri="{FF2B5EF4-FFF2-40B4-BE49-F238E27FC236}">
                <a16:creationId xmlns:a16="http://schemas.microsoft.com/office/drawing/2014/main" id="{1553F791-E29F-2F32-2506-9C7BA7F8FB8A}"/>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Tree>
    <p:extLst>
      <p:ext uri="{BB962C8B-B14F-4D97-AF65-F5344CB8AC3E}">
        <p14:creationId xmlns:p14="http://schemas.microsoft.com/office/powerpoint/2010/main" val="2633277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18258489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4" name="Text Placeholder 2">
            <a:hlinkClick r:id="rId15" action="ppaction://hlinksldjump"/>
            <a:extLst>
              <a:ext uri="{FF2B5EF4-FFF2-40B4-BE49-F238E27FC236}">
                <a16:creationId xmlns:a16="http://schemas.microsoft.com/office/drawing/2014/main" id="{E5CAA2F4-1FC1-1799-5BA8-5F255F45556C}"/>
              </a:ext>
            </a:extLst>
          </p:cNvPr>
          <p:cNvSpPr>
            <a:spLocks noGrp="1"/>
          </p:cNvSpPr>
          <p:nvPr>
            <p:custDataLst>
              <p:tags r:id="rId2"/>
            </p:custDataLst>
          </p:nvPr>
        </p:nvSpPr>
        <p:spPr bwMode="auto">
          <a:xfrm>
            <a:off x="1752600" y="1935163"/>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accent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43" name="Text Placeholder 2">
            <a:hlinkClick r:id="rId16" action="ppaction://hlinksldjump"/>
            <a:extLst>
              <a:ext uri="{FF2B5EF4-FFF2-40B4-BE49-F238E27FC236}">
                <a16:creationId xmlns:a16="http://schemas.microsoft.com/office/drawing/2014/main" id="{0693254B-0BCE-400B-AAC0-E4351EE80021}"/>
              </a:ext>
            </a:extLst>
          </p:cNvPr>
          <p:cNvSpPr>
            <a:spLocks noGrp="1"/>
          </p:cNvSpPr>
          <p:nvPr>
            <p:custDataLst>
              <p:tags r:id="rId3"/>
            </p:custDataLst>
          </p:nvPr>
        </p:nvSpPr>
        <p:spPr bwMode="auto">
          <a:xfrm>
            <a:off x="1752600" y="2341564"/>
            <a:ext cx="6477000" cy="32067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3651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（ア）長期成長ビジョン</a:t>
            </a:r>
          </a:p>
        </p:txBody>
      </p:sp>
      <p:sp>
        <p:nvSpPr>
          <p:cNvPr id="9" name="Text Placeholder 2">
            <a:hlinkClick r:id="rId17" action="ppaction://hlinksldjump"/>
            <a:extLst>
              <a:ext uri="{FF2B5EF4-FFF2-40B4-BE49-F238E27FC236}">
                <a16:creationId xmlns:a16="http://schemas.microsoft.com/office/drawing/2014/main" id="{4E702DE5-3F0D-6D33-8CCB-664505DA6F59}"/>
              </a:ext>
            </a:extLst>
          </p:cNvPr>
          <p:cNvSpPr>
            <a:spLocks noGrp="1"/>
          </p:cNvSpPr>
          <p:nvPr>
            <p:custDataLst>
              <p:tags r:id="rId4"/>
            </p:custDataLst>
          </p:nvPr>
        </p:nvSpPr>
        <p:spPr bwMode="auto">
          <a:xfrm>
            <a:off x="1752600" y="2662237"/>
            <a:ext cx="6477000" cy="31908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4925"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（イ）事業戦略</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Text Placeholder 2">
            <a:extLst>
              <a:ext uri="{FF2B5EF4-FFF2-40B4-BE49-F238E27FC236}">
                <a16:creationId xmlns:a16="http://schemas.microsoft.com/office/drawing/2014/main" id="{9D497FE4-CC0E-D2EF-0487-DC95620C24BE}"/>
              </a:ext>
            </a:extLst>
          </p:cNvPr>
          <p:cNvSpPr>
            <a:spLocks noGrp="1"/>
          </p:cNvSpPr>
          <p:nvPr>
            <p:custDataLst>
              <p:tags r:id="rId5"/>
            </p:custDataLst>
          </p:nvPr>
        </p:nvSpPr>
        <p:spPr bwMode="auto">
          <a:xfrm>
            <a:off x="1752600" y="2981325"/>
            <a:ext cx="6477000" cy="354013"/>
          </a:xfrm>
          <a:prstGeom prst="rect">
            <a:avLst/>
          </a:prstGeom>
          <a:solidFill>
            <a:schemeClr val="accent1"/>
          </a:solidFill>
          <a:ln w="12700" cmpd="sng" algn="ctr">
            <a:solidFill>
              <a:schemeClr val="bg1"/>
            </a:solidFill>
          </a:ln>
          <a:effectLst/>
        </p:spPr>
        <p:txBody>
          <a:bodyPr vert="horz" wrap="none" lIns="80963" tIns="71438"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（ウ）管理体制の構築</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7" name="Text Placeholder 2">
            <a:hlinkClick r:id="rId18" action="ppaction://hlinksldjump"/>
            <a:extLst>
              <a:ext uri="{FF2B5EF4-FFF2-40B4-BE49-F238E27FC236}">
                <a16:creationId xmlns:a16="http://schemas.microsoft.com/office/drawing/2014/main" id="{1C8EDE79-6531-0901-30AA-EBEA503A0559}"/>
              </a:ext>
            </a:extLst>
          </p:cNvPr>
          <p:cNvSpPr>
            <a:spLocks noGrp="1"/>
          </p:cNvSpPr>
          <p:nvPr>
            <p:custDataLst>
              <p:tags r:id="rId6"/>
            </p:custDataLst>
          </p:nvPr>
        </p:nvSpPr>
        <p:spPr bwMode="auto">
          <a:xfrm>
            <a:off x="1752600" y="3335337"/>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（エ）資金計画</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ext Placeholder 2">
            <a:hlinkClick r:id="rId19" action="ppaction://hlinksldjump"/>
            <a:extLst>
              <a:ext uri="{FF2B5EF4-FFF2-40B4-BE49-F238E27FC236}">
                <a16:creationId xmlns:a16="http://schemas.microsoft.com/office/drawing/2014/main" id="{C91A5746-7AE6-F7FF-DE77-0992BB07CE30}"/>
              </a:ext>
            </a:extLst>
          </p:cNvPr>
          <p:cNvSpPr>
            <a:spLocks noGrp="1"/>
          </p:cNvSpPr>
          <p:nvPr>
            <p:custDataLst>
              <p:tags r:id="rId7"/>
            </p:custDataLst>
          </p:nvPr>
        </p:nvSpPr>
        <p:spPr bwMode="auto">
          <a:xfrm>
            <a:off x="1752600" y="3660775"/>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20" action="ppaction://hlinksldjump"/>
            <a:extLst>
              <a:ext uri="{FF2B5EF4-FFF2-40B4-BE49-F238E27FC236}">
                <a16:creationId xmlns:a16="http://schemas.microsoft.com/office/drawing/2014/main" id="{F370A16D-9A9E-43D9-7EEB-76160C6AE4EB}"/>
              </a:ext>
            </a:extLst>
          </p:cNvPr>
          <p:cNvSpPr>
            <a:spLocks noGrp="1"/>
          </p:cNvSpPr>
          <p:nvPr>
            <p:custDataLst>
              <p:tags r:id="rId8"/>
            </p:custDataLst>
          </p:nvPr>
        </p:nvSpPr>
        <p:spPr bwMode="auto">
          <a:xfrm>
            <a:off x="1752600" y="3986213"/>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Text Placeholder 2">
            <a:hlinkClick r:id="rId21" action="ppaction://hlinksldjump"/>
            <a:extLst>
              <a:ext uri="{FF2B5EF4-FFF2-40B4-BE49-F238E27FC236}">
                <a16:creationId xmlns:a16="http://schemas.microsoft.com/office/drawing/2014/main" id="{142624BA-8EDD-481F-2914-0D72E5068BD9}"/>
              </a:ext>
            </a:extLst>
          </p:cNvPr>
          <p:cNvSpPr>
            <a:spLocks noGrp="1"/>
          </p:cNvSpPr>
          <p:nvPr>
            <p:custDataLst>
              <p:tags r:id="rId9"/>
            </p:custDataLst>
          </p:nvPr>
        </p:nvSpPr>
        <p:spPr bwMode="auto">
          <a:xfrm>
            <a:off x="1752600" y="4311650"/>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8" name="Text Placeholder 2">
            <a:hlinkClick r:id="rId22" action="ppaction://hlinksldjump"/>
            <a:extLst>
              <a:ext uri="{FF2B5EF4-FFF2-40B4-BE49-F238E27FC236}">
                <a16:creationId xmlns:a16="http://schemas.microsoft.com/office/drawing/2014/main" id="{41F14066-837B-AAD8-8CF4-522CBC253FD8}"/>
              </a:ext>
            </a:extLst>
          </p:cNvPr>
          <p:cNvSpPr>
            <a:spLocks noGrp="1"/>
          </p:cNvSpPr>
          <p:nvPr>
            <p:custDataLst>
              <p:tags r:id="rId10"/>
            </p:custDataLst>
          </p:nvPr>
        </p:nvSpPr>
        <p:spPr bwMode="auto">
          <a:xfrm>
            <a:off x="1752600" y="4637088"/>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816281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2BEE7FF2-1656-2C90-60E9-0F6E9C46D712}"/>
              </a:ext>
            </a:extLst>
          </p:cNvPr>
          <p:cNvGraphicFramePr>
            <a:graphicFrameLocks noChangeAspect="1"/>
          </p:cNvGraphicFramePr>
          <p:nvPr>
            <p:custDataLst>
              <p:tags r:id="rId1"/>
            </p:custDataLst>
            <p:extLst>
              <p:ext uri="{D42A27DB-BD31-4B8C-83A1-F6EECF244321}">
                <p14:modId xmlns:p14="http://schemas.microsoft.com/office/powerpoint/2010/main" val="25559354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2BEE7FF2-1656-2C90-60E9-0F6E9C46D71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77FEB46E-0C20-8EB7-0DDF-D8C38DC73E82}"/>
              </a:ext>
            </a:extLst>
          </p:cNvPr>
          <p:cNvSpPr>
            <a:spLocks noGrp="1"/>
          </p:cNvSpPr>
          <p:nvPr>
            <p:ph type="title"/>
          </p:nvPr>
        </p:nvSpPr>
        <p:spPr/>
        <p:txBody>
          <a:bodyPr vert="horz"/>
          <a:lstStyle/>
          <a:p>
            <a:endParaRPr lang="ja-JP" altLang="en-US"/>
          </a:p>
        </p:txBody>
      </p:sp>
      <p:sp>
        <p:nvSpPr>
          <p:cNvPr id="9" name="Text Placeholder 8">
            <a:extLst>
              <a:ext uri="{FF2B5EF4-FFF2-40B4-BE49-F238E27FC236}">
                <a16:creationId xmlns:a16="http://schemas.microsoft.com/office/drawing/2014/main" id="{31104CDB-5482-5FDD-5E04-6AE020536C85}"/>
              </a:ext>
            </a:extLst>
          </p:cNvPr>
          <p:cNvSpPr>
            <a:spLocks noGrp="1"/>
          </p:cNvSpPr>
          <p:nvPr>
            <p:ph type="body" sz="quarter" idx="12"/>
          </p:nvPr>
        </p:nvSpPr>
        <p:spPr/>
        <p:txBody>
          <a:bodyPr/>
          <a:lstStyle/>
          <a:p>
            <a:r>
              <a:rPr lang="ja-JP" altLang="en-US"/>
              <a:t>①経営力（ウ）管理体制の構築</a:t>
            </a:r>
          </a:p>
        </p:txBody>
      </p:sp>
      <p:sp>
        <p:nvSpPr>
          <p:cNvPr id="6" name="正方形/長方形 6">
            <a:extLst>
              <a:ext uri="{FF2B5EF4-FFF2-40B4-BE49-F238E27FC236}">
                <a16:creationId xmlns:a16="http://schemas.microsoft.com/office/drawing/2014/main" id="{588FC95B-F34B-BD3E-BF2A-22122D670596}"/>
              </a:ext>
            </a:extLst>
          </p:cNvPr>
          <p:cNvSpPr/>
          <p:nvPr/>
        </p:nvSpPr>
        <p:spPr>
          <a:xfrm>
            <a:off x="381000" y="1447804"/>
            <a:ext cx="4114800" cy="5005379"/>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下記の項目例等について、</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社内におけるガバナンス強化の取組みを記載ください。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補助事業における意思決定や進捗確認</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への</a:t>
            </a:r>
            <a:b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経営者や責任者</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の</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関与状況</a:t>
            </a:r>
          </a:p>
          <a:p>
            <a:pPr marL="171450" indent="-171450">
              <a:buFont typeface="Arial" panose="020B0604020202020204" pitchFamily="34"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補助事業を円滑に進めるための人員配置や資金投入の方針</a:t>
            </a:r>
          </a:p>
          <a:p>
            <a:pPr marL="171450" indent="-171450">
              <a:buFont typeface="Arial" panose="020B0604020202020204" pitchFamily="34"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補助事業の進捗状況に対する社内でのモニタリング方法・頻度</a:t>
            </a:r>
          </a:p>
        </p:txBody>
      </p:sp>
      <p:grpSp>
        <p:nvGrpSpPr>
          <p:cNvPr id="17" name="RectangleWithLineGroup">
            <a:extLst>
              <a:ext uri="{FF2B5EF4-FFF2-40B4-BE49-F238E27FC236}">
                <a16:creationId xmlns:a16="http://schemas.microsoft.com/office/drawing/2014/main" id="{C3D7CFAE-F1A0-8DB5-4EBB-29AB1F66EB98}"/>
              </a:ext>
            </a:extLst>
          </p:cNvPr>
          <p:cNvGrpSpPr/>
          <p:nvPr/>
        </p:nvGrpSpPr>
        <p:grpSpPr>
          <a:xfrm>
            <a:off x="5410200" y="914400"/>
            <a:ext cx="4114800" cy="380480"/>
            <a:chOff x="2073603" y="1702803"/>
            <a:chExt cx="2160003" cy="360000"/>
          </a:xfrm>
          <a:noFill/>
        </p:grpSpPr>
        <p:sp>
          <p:nvSpPr>
            <p:cNvPr id="18" name="Rectangle 17">
              <a:extLst>
                <a:ext uri="{FF2B5EF4-FFF2-40B4-BE49-F238E27FC236}">
                  <a16:creationId xmlns:a16="http://schemas.microsoft.com/office/drawing/2014/main" id="{6896F4CD-8EE1-F529-AF2C-A2D0AE0B5838}"/>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社外ガバナンスの取組み</a:t>
              </a:r>
            </a:p>
          </p:txBody>
        </p:sp>
        <p:cxnSp>
          <p:nvCxnSpPr>
            <p:cNvPr id="19" name="Straight Connector 18">
              <a:extLst>
                <a:ext uri="{FF2B5EF4-FFF2-40B4-BE49-F238E27FC236}">
                  <a16:creationId xmlns:a16="http://schemas.microsoft.com/office/drawing/2014/main" id="{7955F5EC-55D1-2654-BC97-F3B6DCC7563B}"/>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20" name="RectangleWithLineGroup">
            <a:extLst>
              <a:ext uri="{FF2B5EF4-FFF2-40B4-BE49-F238E27FC236}">
                <a16:creationId xmlns:a16="http://schemas.microsoft.com/office/drawing/2014/main" id="{A7947AC5-85B8-2038-ECBE-B17E4040AB7A}"/>
              </a:ext>
            </a:extLst>
          </p:cNvPr>
          <p:cNvGrpSpPr/>
          <p:nvPr/>
        </p:nvGrpSpPr>
        <p:grpSpPr>
          <a:xfrm>
            <a:off x="381000" y="914400"/>
            <a:ext cx="4114800" cy="380480"/>
            <a:chOff x="2073603" y="1702803"/>
            <a:chExt cx="2160003" cy="360000"/>
          </a:xfrm>
          <a:noFill/>
        </p:grpSpPr>
        <p:sp>
          <p:nvSpPr>
            <p:cNvPr id="21" name="Rectangle 20">
              <a:extLst>
                <a:ext uri="{FF2B5EF4-FFF2-40B4-BE49-F238E27FC236}">
                  <a16:creationId xmlns:a16="http://schemas.microsoft.com/office/drawing/2014/main" id="{7AF13FF9-BD88-6B51-C456-2BC2AF7FBC6F}"/>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社内ガバナンスの取組み</a:t>
              </a:r>
              <a:endPar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22" name="Straight Connector 21">
              <a:extLst>
                <a:ext uri="{FF2B5EF4-FFF2-40B4-BE49-F238E27FC236}">
                  <a16:creationId xmlns:a16="http://schemas.microsoft.com/office/drawing/2014/main" id="{B759FC7A-5291-8BB9-C46B-F9C45FF26F9D}"/>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24" name="正方形/長方形 6">
            <a:extLst>
              <a:ext uri="{FF2B5EF4-FFF2-40B4-BE49-F238E27FC236}">
                <a16:creationId xmlns:a16="http://schemas.microsoft.com/office/drawing/2014/main" id="{3BFDD7CC-4942-D1F0-6005-7FC669E71A71}"/>
              </a:ext>
            </a:extLst>
          </p:cNvPr>
          <p:cNvSpPr/>
          <p:nvPr/>
        </p:nvSpPr>
        <p:spPr>
          <a:xfrm>
            <a:off x="5410200" y="1447804"/>
            <a:ext cx="4114800" cy="5005379"/>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下記の項目例等について、</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社外を巻き込んだガバナンス強化の取組みを記載ください。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金融機関への定期的な試算表提出と対話</a:t>
            </a: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外部専門家（顧問税理士、コンサル等）による第三者チェック</a:t>
            </a: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地域住民や自治体への事業説明・環境配慮の報告</a:t>
            </a:r>
          </a:p>
        </p:txBody>
      </p:sp>
      <p:sp>
        <p:nvSpPr>
          <p:cNvPr id="3" name="四角形: メモ 1">
            <a:extLst>
              <a:ext uri="{FF2B5EF4-FFF2-40B4-BE49-F238E27FC236}">
                <a16:creationId xmlns:a16="http://schemas.microsoft.com/office/drawing/2014/main" id="{348DD8A8-4F54-C862-F84A-4839E321A4DF}"/>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2" name="四角形: メモ 1">
            <a:extLst>
              <a:ext uri="{FF2B5EF4-FFF2-40B4-BE49-F238E27FC236}">
                <a16:creationId xmlns:a16="http://schemas.microsoft.com/office/drawing/2014/main" id="{2FC3BBDD-3CE2-184F-908A-CCFE7167DD5D}"/>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Tree>
    <p:extLst>
      <p:ext uri="{BB962C8B-B14F-4D97-AF65-F5344CB8AC3E}">
        <p14:creationId xmlns:p14="http://schemas.microsoft.com/office/powerpoint/2010/main" val="29315090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3C97FE3F-929B-B58B-AD97-EEFB35A2278D}"/>
              </a:ext>
            </a:extLst>
          </p:cNvPr>
          <p:cNvGraphicFramePr>
            <a:graphicFrameLocks noChangeAspect="1"/>
          </p:cNvGraphicFramePr>
          <p:nvPr>
            <p:custDataLst>
              <p:tags r:id="rId1"/>
            </p:custDataLst>
            <p:extLst>
              <p:ext uri="{D42A27DB-BD31-4B8C-83A1-F6EECF244321}">
                <p14:modId xmlns:p14="http://schemas.microsoft.com/office/powerpoint/2010/main" val="22313737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10" name="think-cell data - do not delete" hidden="1">
                        <a:extLst>
                          <a:ext uri="{FF2B5EF4-FFF2-40B4-BE49-F238E27FC236}">
                            <a16:creationId xmlns:a16="http://schemas.microsoft.com/office/drawing/2014/main" id="{3C97FE3F-929B-B58B-AD97-EEFB35A2278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A4E8A78-EEE3-FEF3-3B7A-F496444D1180}"/>
              </a:ext>
            </a:extLst>
          </p:cNvPr>
          <p:cNvSpPr>
            <a:spLocks noGrp="1"/>
          </p:cNvSpPr>
          <p:nvPr>
            <p:ph type="title"/>
          </p:nvPr>
        </p:nvSpPr>
        <p:spPr/>
        <p:txBody>
          <a:bodyPr/>
          <a:lstStyle/>
          <a:p>
            <a:endParaRPr kumimoji="1" lang="ja-JP" altLang="en-US"/>
          </a:p>
        </p:txBody>
      </p:sp>
      <p:sp>
        <p:nvSpPr>
          <p:cNvPr id="3" name="Text Placeholder 2">
            <a:extLst>
              <a:ext uri="{FF2B5EF4-FFF2-40B4-BE49-F238E27FC236}">
                <a16:creationId xmlns:a16="http://schemas.microsoft.com/office/drawing/2014/main" id="{557DAF05-5D6C-DBE2-E357-B8356E8F9336}"/>
              </a:ext>
            </a:extLst>
          </p:cNvPr>
          <p:cNvSpPr>
            <a:spLocks noGrp="1"/>
          </p:cNvSpPr>
          <p:nvPr>
            <p:ph type="body" sz="quarter" idx="12"/>
          </p:nvPr>
        </p:nvSpPr>
        <p:spPr/>
        <p:txBody>
          <a:bodyPr/>
          <a:lstStyle/>
          <a:p>
            <a:r>
              <a:rPr lang="ja-JP" altLang="en-US"/>
              <a:t>①経営力（ウ）管理体制の構築</a:t>
            </a:r>
          </a:p>
        </p:txBody>
      </p:sp>
      <p:grpSp>
        <p:nvGrpSpPr>
          <p:cNvPr id="4" name="RectangleWithLineGroup">
            <a:extLst>
              <a:ext uri="{FF2B5EF4-FFF2-40B4-BE49-F238E27FC236}">
                <a16:creationId xmlns:a16="http://schemas.microsoft.com/office/drawing/2014/main" id="{E0877CD7-8076-B3D3-3C0C-0F7E27A8E503}"/>
              </a:ext>
            </a:extLst>
          </p:cNvPr>
          <p:cNvGrpSpPr/>
          <p:nvPr/>
        </p:nvGrpSpPr>
        <p:grpSpPr>
          <a:xfrm>
            <a:off x="381000" y="914400"/>
            <a:ext cx="9144000" cy="380480"/>
            <a:chOff x="2073603" y="1702803"/>
            <a:chExt cx="2160003" cy="360000"/>
          </a:xfrm>
          <a:noFill/>
        </p:grpSpPr>
        <p:sp>
          <p:nvSpPr>
            <p:cNvPr id="5" name="Rectangle 4">
              <a:extLst>
                <a:ext uri="{FF2B5EF4-FFF2-40B4-BE49-F238E27FC236}">
                  <a16:creationId xmlns:a16="http://schemas.microsoft.com/office/drawing/2014/main" id="{1555A491-9FEE-0FD8-2AD5-098AD18624CA}"/>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en-US" altLang="ja-JP"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P/L</a:t>
              </a:r>
              <a:endPar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6" name="Straight Connector 5">
              <a:extLst>
                <a:ext uri="{FF2B5EF4-FFF2-40B4-BE49-F238E27FC236}">
                  <a16:creationId xmlns:a16="http://schemas.microsoft.com/office/drawing/2014/main" id="{30C3F70A-D382-79C3-C832-9F13804515A2}"/>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9" name="四角形: メモ 1">
            <a:extLst>
              <a:ext uri="{FF2B5EF4-FFF2-40B4-BE49-F238E27FC236}">
                <a16:creationId xmlns:a16="http://schemas.microsoft.com/office/drawing/2014/main" id="{77FF2F24-2557-7F5C-9405-572FD4D5874E}"/>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8" name="四角形: メモ 1">
            <a:extLst>
              <a:ext uri="{FF2B5EF4-FFF2-40B4-BE49-F238E27FC236}">
                <a16:creationId xmlns:a16="http://schemas.microsoft.com/office/drawing/2014/main" id="{4684450F-2139-47D1-11CB-BA5CA1EA4CCB}"/>
              </a:ext>
            </a:extLst>
          </p:cNvPr>
          <p:cNvSpPr/>
          <p:nvPr/>
        </p:nvSpPr>
        <p:spPr>
          <a:xfrm>
            <a:off x="8292676" y="259200"/>
            <a:ext cx="1412324" cy="1034438"/>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各社合計のスライド</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（コンソーシアム全体）</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と</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pic>
        <p:nvPicPr>
          <p:cNvPr id="11" name="Picture 10">
            <a:extLst>
              <a:ext uri="{FF2B5EF4-FFF2-40B4-BE49-F238E27FC236}">
                <a16:creationId xmlns:a16="http://schemas.microsoft.com/office/drawing/2014/main" id="{2E47B6D0-D911-465D-BFCC-9C78F2D221C6}"/>
              </a:ext>
            </a:extLst>
          </p:cNvPr>
          <p:cNvPicPr>
            <a:picLocks noChangeAspect="1"/>
          </p:cNvPicPr>
          <p:nvPr/>
        </p:nvPicPr>
        <p:blipFill>
          <a:blip r:embed="rId6"/>
          <a:stretch>
            <a:fillRect/>
          </a:stretch>
        </p:blipFill>
        <p:spPr>
          <a:xfrm>
            <a:off x="586740" y="1602978"/>
            <a:ext cx="8732520" cy="5143500"/>
          </a:xfrm>
          <a:prstGeom prst="rect">
            <a:avLst/>
          </a:prstGeom>
        </p:spPr>
      </p:pic>
    </p:spTree>
    <p:extLst>
      <p:ext uri="{BB962C8B-B14F-4D97-AF65-F5344CB8AC3E}">
        <p14:creationId xmlns:p14="http://schemas.microsoft.com/office/powerpoint/2010/main" val="14264216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99D7B8-2316-61E7-CB9F-1A153D047D3B}"/>
            </a:ext>
          </a:extLst>
        </p:cNvPr>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426CEDAE-9485-6549-1F98-7B32D3919157}"/>
              </a:ext>
            </a:extLst>
          </p:cNvPr>
          <p:cNvGraphicFramePr>
            <a:graphicFrameLocks noChangeAspect="1"/>
          </p:cNvGraphicFramePr>
          <p:nvPr>
            <p:custDataLst>
              <p:tags r:id="rId1"/>
            </p:custDataLst>
            <p:extLst>
              <p:ext uri="{D42A27DB-BD31-4B8C-83A1-F6EECF244321}">
                <p14:modId xmlns:p14="http://schemas.microsoft.com/office/powerpoint/2010/main" val="18963246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8" name="think-cell data - do not delete" hidden="1">
                        <a:extLst>
                          <a:ext uri="{FF2B5EF4-FFF2-40B4-BE49-F238E27FC236}">
                            <a16:creationId xmlns:a16="http://schemas.microsoft.com/office/drawing/2014/main" id="{426CEDAE-9485-6549-1F98-7B32D391915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F2A6E9F-1444-0BFA-F449-1B11C6544A8A}"/>
              </a:ext>
            </a:extLst>
          </p:cNvPr>
          <p:cNvSpPr>
            <a:spLocks noGrp="1"/>
          </p:cNvSpPr>
          <p:nvPr>
            <p:ph type="title"/>
          </p:nvPr>
        </p:nvSpPr>
        <p:spPr/>
        <p:txBody>
          <a:bodyPr/>
          <a:lstStyle/>
          <a:p>
            <a:endParaRPr kumimoji="1" lang="ja-JP" altLang="en-US"/>
          </a:p>
        </p:txBody>
      </p:sp>
      <p:sp>
        <p:nvSpPr>
          <p:cNvPr id="3" name="Text Placeholder 2">
            <a:extLst>
              <a:ext uri="{FF2B5EF4-FFF2-40B4-BE49-F238E27FC236}">
                <a16:creationId xmlns:a16="http://schemas.microsoft.com/office/drawing/2014/main" id="{361D7488-C4A9-F7D3-29F3-B94D0B7CB060}"/>
              </a:ext>
            </a:extLst>
          </p:cNvPr>
          <p:cNvSpPr>
            <a:spLocks noGrp="1"/>
          </p:cNvSpPr>
          <p:nvPr>
            <p:ph type="body" sz="quarter" idx="12"/>
          </p:nvPr>
        </p:nvSpPr>
        <p:spPr/>
        <p:txBody>
          <a:bodyPr/>
          <a:lstStyle/>
          <a:p>
            <a:r>
              <a:rPr lang="ja-JP" altLang="en-US"/>
              <a:t>①経営力（ウ）管理体制の構築</a:t>
            </a:r>
          </a:p>
        </p:txBody>
      </p:sp>
      <p:grpSp>
        <p:nvGrpSpPr>
          <p:cNvPr id="4" name="RectangleWithLineGroup">
            <a:extLst>
              <a:ext uri="{FF2B5EF4-FFF2-40B4-BE49-F238E27FC236}">
                <a16:creationId xmlns:a16="http://schemas.microsoft.com/office/drawing/2014/main" id="{BFBAE344-36A1-7A2B-F5B0-9268279CD3FD}"/>
              </a:ext>
            </a:extLst>
          </p:cNvPr>
          <p:cNvGrpSpPr/>
          <p:nvPr/>
        </p:nvGrpSpPr>
        <p:grpSpPr>
          <a:xfrm>
            <a:off x="381000" y="914400"/>
            <a:ext cx="9144000" cy="380480"/>
            <a:chOff x="2073603" y="1702803"/>
            <a:chExt cx="2160003" cy="360000"/>
          </a:xfrm>
          <a:noFill/>
        </p:grpSpPr>
        <p:sp>
          <p:nvSpPr>
            <p:cNvPr id="5" name="Rectangle 4">
              <a:extLst>
                <a:ext uri="{FF2B5EF4-FFF2-40B4-BE49-F238E27FC236}">
                  <a16:creationId xmlns:a16="http://schemas.microsoft.com/office/drawing/2014/main" id="{DF6E5CEA-B502-8BBB-FCB4-620D9E8C085E}"/>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en-US" altLang="ja-JP"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B/S</a:t>
              </a:r>
              <a:endPar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6" name="Straight Connector 5">
              <a:extLst>
                <a:ext uri="{FF2B5EF4-FFF2-40B4-BE49-F238E27FC236}">
                  <a16:creationId xmlns:a16="http://schemas.microsoft.com/office/drawing/2014/main" id="{185C087C-8A15-6B22-4A9C-8C71BC00F425}"/>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11" name="四角形: メモ 1">
            <a:extLst>
              <a:ext uri="{FF2B5EF4-FFF2-40B4-BE49-F238E27FC236}">
                <a16:creationId xmlns:a16="http://schemas.microsoft.com/office/drawing/2014/main" id="{A0882E03-018B-B9D7-9801-84CC00BE3A12}"/>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7" name="四角形: メモ 1">
            <a:extLst>
              <a:ext uri="{FF2B5EF4-FFF2-40B4-BE49-F238E27FC236}">
                <a16:creationId xmlns:a16="http://schemas.microsoft.com/office/drawing/2014/main" id="{AA07B34D-8DC2-5EE6-9EE6-01CDE3286644}"/>
              </a:ext>
            </a:extLst>
          </p:cNvPr>
          <p:cNvSpPr/>
          <p:nvPr/>
        </p:nvSpPr>
        <p:spPr>
          <a:xfrm>
            <a:off x="8292676" y="259200"/>
            <a:ext cx="1412324" cy="1034438"/>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各社合計のスライド</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（コンソーシアム全体）</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と</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pic>
        <p:nvPicPr>
          <p:cNvPr id="10" name="Picture 9">
            <a:extLst>
              <a:ext uri="{FF2B5EF4-FFF2-40B4-BE49-F238E27FC236}">
                <a16:creationId xmlns:a16="http://schemas.microsoft.com/office/drawing/2014/main" id="{25D716EA-F12E-FF1C-D519-FF38B46257FF}"/>
              </a:ext>
            </a:extLst>
          </p:cNvPr>
          <p:cNvPicPr>
            <a:picLocks noChangeAspect="1"/>
          </p:cNvPicPr>
          <p:nvPr/>
        </p:nvPicPr>
        <p:blipFill>
          <a:blip r:embed="rId6"/>
          <a:stretch>
            <a:fillRect/>
          </a:stretch>
        </p:blipFill>
        <p:spPr>
          <a:xfrm>
            <a:off x="190500" y="1598131"/>
            <a:ext cx="9525000" cy="4815840"/>
          </a:xfrm>
          <a:prstGeom prst="rect">
            <a:avLst/>
          </a:prstGeom>
        </p:spPr>
      </p:pic>
    </p:spTree>
    <p:extLst>
      <p:ext uri="{BB962C8B-B14F-4D97-AF65-F5344CB8AC3E}">
        <p14:creationId xmlns:p14="http://schemas.microsoft.com/office/powerpoint/2010/main" val="25221967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14617676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29" name="Text Placeholder 2">
            <a:hlinkClick r:id="rId15" action="ppaction://hlinksldjump"/>
            <a:extLst>
              <a:ext uri="{FF2B5EF4-FFF2-40B4-BE49-F238E27FC236}">
                <a16:creationId xmlns:a16="http://schemas.microsoft.com/office/drawing/2014/main" id="{01CA5595-C6A6-FE31-2AED-C482163A4F82}"/>
              </a:ext>
            </a:extLst>
          </p:cNvPr>
          <p:cNvSpPr>
            <a:spLocks noGrp="1"/>
          </p:cNvSpPr>
          <p:nvPr>
            <p:custDataLst>
              <p:tags r:id="rId2"/>
            </p:custDataLst>
          </p:nvPr>
        </p:nvSpPr>
        <p:spPr bwMode="auto">
          <a:xfrm>
            <a:off x="1752600" y="1935163"/>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accent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44" name="Text Placeholder 2">
            <a:hlinkClick r:id="rId16" action="ppaction://hlinksldjump"/>
            <a:extLst>
              <a:ext uri="{FF2B5EF4-FFF2-40B4-BE49-F238E27FC236}">
                <a16:creationId xmlns:a16="http://schemas.microsoft.com/office/drawing/2014/main" id="{6354B2FB-F69D-5A45-A32D-D82969C0036A}"/>
              </a:ext>
            </a:extLst>
          </p:cNvPr>
          <p:cNvSpPr>
            <a:spLocks noGrp="1"/>
          </p:cNvSpPr>
          <p:nvPr>
            <p:custDataLst>
              <p:tags r:id="rId3"/>
            </p:custDataLst>
          </p:nvPr>
        </p:nvSpPr>
        <p:spPr bwMode="auto">
          <a:xfrm>
            <a:off x="1752600" y="2341564"/>
            <a:ext cx="6477000" cy="32067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3651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（ア）長期成長ビジョン</a:t>
            </a:r>
          </a:p>
        </p:txBody>
      </p:sp>
      <p:sp>
        <p:nvSpPr>
          <p:cNvPr id="3" name="Text Placeholder 2">
            <a:hlinkClick r:id="rId17" action="ppaction://hlinksldjump"/>
            <a:extLst>
              <a:ext uri="{FF2B5EF4-FFF2-40B4-BE49-F238E27FC236}">
                <a16:creationId xmlns:a16="http://schemas.microsoft.com/office/drawing/2014/main" id="{F29268AF-3C29-E440-FB37-88BC3274CEC5}"/>
              </a:ext>
            </a:extLst>
          </p:cNvPr>
          <p:cNvSpPr>
            <a:spLocks noGrp="1"/>
          </p:cNvSpPr>
          <p:nvPr>
            <p:custDataLst>
              <p:tags r:id="rId4"/>
            </p:custDataLst>
          </p:nvPr>
        </p:nvSpPr>
        <p:spPr bwMode="auto">
          <a:xfrm>
            <a:off x="1752600" y="2662239"/>
            <a:ext cx="6477000" cy="28257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4925"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（イ）事業戦略</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ext Placeholder 2">
            <a:hlinkClick r:id="rId18" action="ppaction://hlinksldjump"/>
            <a:extLst>
              <a:ext uri="{FF2B5EF4-FFF2-40B4-BE49-F238E27FC236}">
                <a16:creationId xmlns:a16="http://schemas.microsoft.com/office/drawing/2014/main" id="{CDAAE6BC-F07D-434B-EAA0-E851406512E2}"/>
              </a:ext>
            </a:extLst>
          </p:cNvPr>
          <p:cNvSpPr>
            <a:spLocks noGrp="1"/>
          </p:cNvSpPr>
          <p:nvPr>
            <p:custDataLst>
              <p:tags r:id="rId5"/>
            </p:custDataLst>
          </p:nvPr>
        </p:nvSpPr>
        <p:spPr bwMode="auto">
          <a:xfrm>
            <a:off x="1752600" y="2944813"/>
            <a:ext cx="6477000" cy="32067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6513"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（ウ）管理体制の構築</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3" name="Text Placeholder 2">
            <a:extLst>
              <a:ext uri="{FF2B5EF4-FFF2-40B4-BE49-F238E27FC236}">
                <a16:creationId xmlns:a16="http://schemas.microsoft.com/office/drawing/2014/main" id="{1061D101-1406-A049-7D1C-B70B9CB2D436}"/>
              </a:ext>
            </a:extLst>
          </p:cNvPr>
          <p:cNvSpPr>
            <a:spLocks noGrp="1"/>
          </p:cNvSpPr>
          <p:nvPr>
            <p:custDataLst>
              <p:tags r:id="rId6"/>
            </p:custDataLst>
          </p:nvPr>
        </p:nvSpPr>
        <p:spPr bwMode="auto">
          <a:xfrm>
            <a:off x="1752600" y="3265488"/>
            <a:ext cx="6477000" cy="354013"/>
          </a:xfrm>
          <a:prstGeom prst="rect">
            <a:avLst/>
          </a:prstGeom>
          <a:solidFill>
            <a:schemeClr val="accent1"/>
          </a:solidFill>
          <a:ln w="127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（エ）資金計画</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9" action="ppaction://hlinksldjump"/>
            <a:extLst>
              <a:ext uri="{FF2B5EF4-FFF2-40B4-BE49-F238E27FC236}">
                <a16:creationId xmlns:a16="http://schemas.microsoft.com/office/drawing/2014/main" id="{0413B89B-A462-71A2-D8F7-CA847E687805}"/>
              </a:ext>
            </a:extLst>
          </p:cNvPr>
          <p:cNvSpPr>
            <a:spLocks noGrp="1"/>
          </p:cNvSpPr>
          <p:nvPr>
            <p:custDataLst>
              <p:tags r:id="rId7"/>
            </p:custDataLst>
          </p:nvPr>
        </p:nvSpPr>
        <p:spPr bwMode="auto">
          <a:xfrm>
            <a:off x="1752600" y="3619501"/>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80963"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Text Placeholder 2">
            <a:hlinkClick r:id="rId20" action="ppaction://hlinksldjump"/>
            <a:extLst>
              <a:ext uri="{FF2B5EF4-FFF2-40B4-BE49-F238E27FC236}">
                <a16:creationId xmlns:a16="http://schemas.microsoft.com/office/drawing/2014/main" id="{949D9283-0FBA-31DD-50AA-AEF809D51F02}"/>
              </a:ext>
            </a:extLst>
          </p:cNvPr>
          <p:cNvSpPr>
            <a:spLocks noGrp="1"/>
          </p:cNvSpPr>
          <p:nvPr>
            <p:custDataLst>
              <p:tags r:id="rId8"/>
            </p:custDataLst>
          </p:nvPr>
        </p:nvSpPr>
        <p:spPr bwMode="auto">
          <a:xfrm>
            <a:off x="1752600" y="3986213"/>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Text Placeholder 2">
            <a:hlinkClick r:id="rId21" action="ppaction://hlinksldjump"/>
            <a:extLst>
              <a:ext uri="{FF2B5EF4-FFF2-40B4-BE49-F238E27FC236}">
                <a16:creationId xmlns:a16="http://schemas.microsoft.com/office/drawing/2014/main" id="{C2C49124-8DF3-6BD8-8A09-61862DD090AE}"/>
              </a:ext>
            </a:extLst>
          </p:cNvPr>
          <p:cNvSpPr>
            <a:spLocks noGrp="1"/>
          </p:cNvSpPr>
          <p:nvPr>
            <p:custDataLst>
              <p:tags r:id="rId9"/>
            </p:custDataLst>
          </p:nvPr>
        </p:nvSpPr>
        <p:spPr bwMode="auto">
          <a:xfrm>
            <a:off x="1752600" y="4311650"/>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9" name="Text Placeholder 2">
            <a:hlinkClick r:id="rId22" action="ppaction://hlinksldjump"/>
            <a:extLst>
              <a:ext uri="{FF2B5EF4-FFF2-40B4-BE49-F238E27FC236}">
                <a16:creationId xmlns:a16="http://schemas.microsoft.com/office/drawing/2014/main" id="{E18E9469-BA11-E486-12EC-67F52AD3071C}"/>
              </a:ext>
            </a:extLst>
          </p:cNvPr>
          <p:cNvSpPr>
            <a:spLocks noGrp="1"/>
          </p:cNvSpPr>
          <p:nvPr>
            <p:custDataLst>
              <p:tags r:id="rId10"/>
            </p:custDataLst>
          </p:nvPr>
        </p:nvSpPr>
        <p:spPr bwMode="auto">
          <a:xfrm>
            <a:off x="1752600" y="4637088"/>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2366693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EB5D6CA1-2A2B-25E3-E7FB-9B43B280835E}"/>
              </a:ext>
            </a:extLst>
          </p:cNvPr>
          <p:cNvGraphicFramePr>
            <a:graphicFrameLocks noChangeAspect="1"/>
          </p:cNvGraphicFramePr>
          <p:nvPr>
            <p:custDataLst>
              <p:tags r:id="rId1"/>
            </p:custDataLst>
            <p:extLst>
              <p:ext uri="{D42A27DB-BD31-4B8C-83A1-F6EECF244321}">
                <p14:modId xmlns:p14="http://schemas.microsoft.com/office/powerpoint/2010/main" val="17330191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6" name="think-cell data - do not delete" hidden="1">
                        <a:extLst>
                          <a:ext uri="{FF2B5EF4-FFF2-40B4-BE49-F238E27FC236}">
                            <a16:creationId xmlns:a16="http://schemas.microsoft.com/office/drawing/2014/main" id="{EB5D6CA1-2A2B-25E3-E7FB-9B43B280835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721FC626-73D9-C85C-8770-EE3ECD3C65CB}"/>
              </a:ext>
            </a:extLst>
          </p:cNvPr>
          <p:cNvSpPr>
            <a:spLocks noGrp="1"/>
          </p:cNvSpPr>
          <p:nvPr>
            <p:ph type="title"/>
          </p:nvPr>
        </p:nvSpPr>
        <p:spPr/>
        <p:txBody>
          <a:bodyPr vert="horz"/>
          <a:lstStyle/>
          <a:p>
            <a:endParaRPr lang="ja-JP" altLang="en-US"/>
          </a:p>
        </p:txBody>
      </p:sp>
      <p:sp>
        <p:nvSpPr>
          <p:cNvPr id="43" name="Text Placeholder 42">
            <a:extLst>
              <a:ext uri="{FF2B5EF4-FFF2-40B4-BE49-F238E27FC236}">
                <a16:creationId xmlns:a16="http://schemas.microsoft.com/office/drawing/2014/main" id="{2EF77B4E-B67E-239A-5EF2-B6F6A3879420}"/>
              </a:ext>
            </a:extLst>
          </p:cNvPr>
          <p:cNvSpPr>
            <a:spLocks noGrp="1"/>
          </p:cNvSpPr>
          <p:nvPr>
            <p:ph type="body" sz="quarter" idx="12"/>
          </p:nvPr>
        </p:nvSpPr>
        <p:spPr/>
        <p:txBody>
          <a:bodyPr/>
          <a:lstStyle/>
          <a:p>
            <a:r>
              <a:rPr lang="ja-JP" altLang="en-US"/>
              <a:t>①経営力（エ）資金計画</a:t>
            </a:r>
          </a:p>
        </p:txBody>
      </p:sp>
      <p:graphicFrame>
        <p:nvGraphicFramePr>
          <p:cNvPr id="7" name="表 26">
            <a:extLst>
              <a:ext uri="{FF2B5EF4-FFF2-40B4-BE49-F238E27FC236}">
                <a16:creationId xmlns:a16="http://schemas.microsoft.com/office/drawing/2014/main" id="{820C4610-A12E-F4C8-E5E4-72B1BCDD0A7E}"/>
              </a:ext>
            </a:extLst>
          </p:cNvPr>
          <p:cNvGraphicFramePr>
            <a:graphicFrameLocks noGrp="1"/>
          </p:cNvGraphicFramePr>
          <p:nvPr>
            <p:extLst>
              <p:ext uri="{D42A27DB-BD31-4B8C-83A1-F6EECF244321}">
                <p14:modId xmlns:p14="http://schemas.microsoft.com/office/powerpoint/2010/main" val="3674691865"/>
              </p:ext>
            </p:extLst>
          </p:nvPr>
        </p:nvGraphicFramePr>
        <p:xfrm>
          <a:off x="5387056" y="3859800"/>
          <a:ext cx="4161088" cy="2553500"/>
        </p:xfrm>
        <a:graphic>
          <a:graphicData uri="http://schemas.openxmlformats.org/drawingml/2006/table">
            <a:tbl>
              <a:tblPr/>
              <a:tblGrid>
                <a:gridCol w="219270">
                  <a:extLst>
                    <a:ext uri="{9D8B030D-6E8A-4147-A177-3AD203B41FA5}">
                      <a16:colId xmlns:a16="http://schemas.microsoft.com/office/drawing/2014/main" val="20000"/>
                    </a:ext>
                  </a:extLst>
                </a:gridCol>
                <a:gridCol w="1000800">
                  <a:extLst>
                    <a:ext uri="{9D8B030D-6E8A-4147-A177-3AD203B41FA5}">
                      <a16:colId xmlns:a16="http://schemas.microsoft.com/office/drawing/2014/main" val="20001"/>
                    </a:ext>
                  </a:extLst>
                </a:gridCol>
                <a:gridCol w="766618">
                  <a:extLst>
                    <a:ext uri="{9D8B030D-6E8A-4147-A177-3AD203B41FA5}">
                      <a16:colId xmlns:a16="http://schemas.microsoft.com/office/drawing/2014/main" val="320351848"/>
                    </a:ext>
                  </a:extLst>
                </a:gridCol>
                <a:gridCol w="2174400">
                  <a:extLst>
                    <a:ext uri="{9D8B030D-6E8A-4147-A177-3AD203B41FA5}">
                      <a16:colId xmlns:a16="http://schemas.microsoft.com/office/drawing/2014/main" val="20002"/>
                    </a:ext>
                  </a:extLst>
                </a:gridCol>
              </a:tblGrid>
              <a:tr h="274320">
                <a:tc>
                  <a:txBody>
                    <a:bodyPr/>
                    <a:lstStyle/>
                    <a:p>
                      <a:pPr marR="44450" indent="127000" algn="l">
                        <a:spcAft>
                          <a:spcPts val="0"/>
                        </a:spcAft>
                        <a:tabLst>
                          <a:tab pos="2700020" algn="ctr"/>
                          <a:tab pos="5400040" algn="r"/>
                        </a:tabLst>
                      </a:pPr>
                      <a:endParaRPr lang="en-US" altLang="ja-JP"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R="44450" indent="127000" algn="l">
                        <a:spcAft>
                          <a:spcPts val="0"/>
                        </a:spcAft>
                        <a:tabLst>
                          <a:tab pos="2700020" algn="ctr"/>
                          <a:tab pos="5400040" algn="r"/>
                        </a:tabLst>
                      </a:pPr>
                      <a:r>
                        <a:rPr lang="ja-JP" altLang="en-US"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主な出資先</a:t>
                      </a:r>
                      <a:endParaRPr lang="ja-JP"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R="44450" indent="127000" algn="l">
                        <a:spcAft>
                          <a:spcPts val="0"/>
                        </a:spcAft>
                        <a:tabLst>
                          <a:tab pos="2700020" algn="ctr"/>
                          <a:tab pos="5400040" algn="r"/>
                        </a:tabLst>
                      </a:pPr>
                      <a:r>
                        <a:rPr lang="ja-JP" altLang="en-US"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保有比率</a:t>
                      </a:r>
                      <a:endParaRPr lang="en-US" altLang="ja-JP"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R="44450" indent="127000" algn="l">
                        <a:spcAft>
                          <a:spcPts val="0"/>
                        </a:spcAft>
                        <a:tabLst>
                          <a:tab pos="2700020" algn="ctr"/>
                          <a:tab pos="5400040" algn="r"/>
                        </a:tabLst>
                      </a:pPr>
                      <a:r>
                        <a:rPr lang="ja-JP" altLang="en-US"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当社との関係性</a:t>
                      </a:r>
                      <a:endParaRPr lang="en-US" altLang="ja-JP"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000"/>
                  </a:ext>
                </a:extLst>
              </a:tr>
              <a:tr h="432000">
                <a:tc>
                  <a:txBody>
                    <a:bodyPr/>
                    <a:lstStyle/>
                    <a:p>
                      <a:pPr marR="44450" indent="127000" algn="ctr">
                        <a:spcAft>
                          <a:spcPts val="0"/>
                        </a:spcAft>
                        <a:tabLst>
                          <a:tab pos="2700020" algn="ctr"/>
                          <a:tab pos="5400040" algn="r"/>
                        </a:tabLst>
                      </a:pPr>
                      <a:r>
                        <a:rPr 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1</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当社の製造子会社</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432000">
                <a:tc>
                  <a:txBody>
                    <a:bodyPr/>
                    <a:lstStyle/>
                    <a:p>
                      <a:pPr marR="44450" indent="127000" algn="ctr">
                        <a:spcAft>
                          <a:spcPts val="0"/>
                        </a:spcAft>
                        <a:tabLst>
                          <a:tab pos="2700020" algn="ctr"/>
                          <a:tab pos="5400040" algn="r"/>
                        </a:tabLst>
                      </a:pPr>
                      <a:r>
                        <a:rPr 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2</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当社の販売子会社</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432000">
                <a:tc>
                  <a:txBody>
                    <a:bodyPr/>
                    <a:lstStyle/>
                    <a:p>
                      <a:pPr marR="44450" indent="127000" algn="ctr">
                        <a:spcAft>
                          <a:spcPts val="0"/>
                        </a:spcAft>
                        <a:tabLst>
                          <a:tab pos="2700020" algn="ctr"/>
                          <a:tab pos="5400040" algn="r"/>
                        </a:tabLst>
                      </a:pP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3</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当社のシステム子会社</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44382730"/>
                  </a:ext>
                </a:extLst>
              </a:tr>
              <a:tr h="432000">
                <a:tc>
                  <a:txBody>
                    <a:bodyPr/>
                    <a:lstStyle/>
                    <a:p>
                      <a:pPr marR="44450" indent="127000" algn="ctr">
                        <a:spcAft>
                          <a:spcPts val="0"/>
                        </a:spcAft>
                        <a:tabLst>
                          <a:tab pos="2700020" algn="ctr"/>
                          <a:tab pos="5400040" algn="r"/>
                        </a:tabLst>
                      </a:pP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4</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当社の物流子会社</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53133304"/>
                  </a:ext>
                </a:extLst>
              </a:tr>
              <a:tr h="457200">
                <a:tc>
                  <a:txBody>
                    <a:bodyPr/>
                    <a:lstStyle/>
                    <a:p>
                      <a:pPr marR="44450" indent="127000" algn="ctr">
                        <a:spcAft>
                          <a:spcPts val="0"/>
                        </a:spcAft>
                        <a:tabLst>
                          <a:tab pos="2700020" algn="ctr"/>
                          <a:tab pos="5400040" algn="r"/>
                        </a:tabLst>
                      </a:pP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5</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当社の有力調達先</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75812111"/>
                  </a:ext>
                </a:extLst>
              </a:tr>
            </a:tbl>
          </a:graphicData>
        </a:graphic>
      </p:graphicFrame>
      <p:graphicFrame>
        <p:nvGraphicFramePr>
          <p:cNvPr id="8" name="表 1">
            <a:extLst>
              <a:ext uri="{FF2B5EF4-FFF2-40B4-BE49-F238E27FC236}">
                <a16:creationId xmlns:a16="http://schemas.microsoft.com/office/drawing/2014/main" id="{BDF5AA56-CD6B-3066-6F06-FB333069E801}"/>
              </a:ext>
            </a:extLst>
          </p:cNvPr>
          <p:cNvGraphicFramePr>
            <a:graphicFrameLocks noGrp="1"/>
          </p:cNvGraphicFramePr>
          <p:nvPr>
            <p:extLst>
              <p:ext uri="{D42A27DB-BD31-4B8C-83A1-F6EECF244321}">
                <p14:modId xmlns:p14="http://schemas.microsoft.com/office/powerpoint/2010/main" val="2726157778"/>
              </p:ext>
            </p:extLst>
          </p:nvPr>
        </p:nvGraphicFramePr>
        <p:xfrm>
          <a:off x="358349" y="3859654"/>
          <a:ext cx="4160101" cy="2528300"/>
        </p:xfrm>
        <a:graphic>
          <a:graphicData uri="http://schemas.openxmlformats.org/drawingml/2006/table">
            <a:tbl>
              <a:tblPr/>
              <a:tblGrid>
                <a:gridCol w="219270">
                  <a:extLst>
                    <a:ext uri="{9D8B030D-6E8A-4147-A177-3AD203B41FA5}">
                      <a16:colId xmlns:a16="http://schemas.microsoft.com/office/drawing/2014/main" val="20000"/>
                    </a:ext>
                  </a:extLst>
                </a:gridCol>
                <a:gridCol w="998824">
                  <a:extLst>
                    <a:ext uri="{9D8B030D-6E8A-4147-A177-3AD203B41FA5}">
                      <a16:colId xmlns:a16="http://schemas.microsoft.com/office/drawing/2014/main" val="20001"/>
                    </a:ext>
                  </a:extLst>
                </a:gridCol>
                <a:gridCol w="766800">
                  <a:extLst>
                    <a:ext uri="{9D8B030D-6E8A-4147-A177-3AD203B41FA5}">
                      <a16:colId xmlns:a16="http://schemas.microsoft.com/office/drawing/2014/main" val="320351848"/>
                    </a:ext>
                  </a:extLst>
                </a:gridCol>
                <a:gridCol w="2175207">
                  <a:extLst>
                    <a:ext uri="{9D8B030D-6E8A-4147-A177-3AD203B41FA5}">
                      <a16:colId xmlns:a16="http://schemas.microsoft.com/office/drawing/2014/main" val="20002"/>
                    </a:ext>
                  </a:extLst>
                </a:gridCol>
              </a:tblGrid>
              <a:tr h="365760">
                <a:tc>
                  <a:txBody>
                    <a:bodyPr/>
                    <a:lstStyle/>
                    <a:p>
                      <a:pPr marR="44450" indent="127000" algn="ctr">
                        <a:spcAft>
                          <a:spcPts val="0"/>
                        </a:spcAft>
                        <a:tabLst>
                          <a:tab pos="2700020" algn="ctr"/>
                          <a:tab pos="5400040" algn="r"/>
                        </a:tabLst>
                      </a:pPr>
                      <a:endParaRPr lang="en-US" altLang="ja-JP"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R="44450" indent="127000" algn="l">
                        <a:spcAft>
                          <a:spcPts val="0"/>
                        </a:spcAft>
                        <a:tabLst>
                          <a:tab pos="2700020" algn="ctr"/>
                          <a:tab pos="5400040" algn="r"/>
                        </a:tabLst>
                      </a:pPr>
                      <a:r>
                        <a:rPr lang="ja-JP" altLang="en-US"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主な出資者</a:t>
                      </a:r>
                      <a:endParaRPr lang="ja-JP"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R="44450" indent="127000" algn="l">
                        <a:spcAft>
                          <a:spcPts val="0"/>
                        </a:spcAft>
                        <a:tabLst>
                          <a:tab pos="2700020" algn="ctr"/>
                          <a:tab pos="5400040" algn="r"/>
                        </a:tabLst>
                      </a:pPr>
                      <a:r>
                        <a:rPr lang="ja-JP" altLang="en-US"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出資比率</a:t>
                      </a:r>
                      <a:endParaRPr lang="en-US" altLang="ja-JP"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R="44450" indent="127000" algn="l">
                        <a:spcAft>
                          <a:spcPts val="0"/>
                        </a:spcAft>
                        <a:tabLst>
                          <a:tab pos="2700020" algn="ctr"/>
                          <a:tab pos="5400040" algn="r"/>
                        </a:tabLst>
                      </a:pPr>
                      <a:r>
                        <a:rPr lang="ja-JP" altLang="en-US"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当社との関係性</a:t>
                      </a:r>
                      <a:br>
                        <a:rPr lang="en-US" altLang="ja-JP" sz="1000" b="1"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br>
                      <a:r>
                        <a:rPr lang="en-US" altLang="ja-JP" sz="700" b="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700" b="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投資事業組合の場合は主な投資家を記載ください。</a:t>
                      </a:r>
                      <a:endParaRPr lang="en-US" altLang="ja-JP" sz="700" b="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000"/>
                  </a:ext>
                </a:extLst>
              </a:tr>
              <a:tr h="432000">
                <a:tc>
                  <a:txBody>
                    <a:bodyPr/>
                    <a:lstStyle/>
                    <a:p>
                      <a:pPr marR="44450" indent="127000" algn="ctr">
                        <a:spcAft>
                          <a:spcPts val="0"/>
                        </a:spcAft>
                        <a:tabLst>
                          <a:tab pos="2700020" algn="ctr"/>
                          <a:tab pos="5400040" algn="r"/>
                        </a:tabLst>
                      </a:pPr>
                      <a:r>
                        <a:rPr 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1</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　〇〇氏</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現代表取締役</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432000">
                <a:tc>
                  <a:txBody>
                    <a:bodyPr/>
                    <a:lstStyle/>
                    <a:p>
                      <a:pPr marR="44450" indent="127000" algn="ctr">
                        <a:spcAft>
                          <a:spcPts val="0"/>
                        </a:spcAft>
                        <a:tabLst>
                          <a:tab pos="2700020" algn="ctr"/>
                          <a:tab pos="5400040" algn="r"/>
                        </a:tabLst>
                      </a:pPr>
                      <a:r>
                        <a:rPr 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2</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　〇〇氏</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現代表取締役の父（前代表取締役）</a:t>
                      </a:r>
                      <a:endParaRPr lang="en-US" altLang="ja-JP" sz="1000" kern="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432000">
                <a:tc>
                  <a:txBody>
                    <a:bodyPr/>
                    <a:lstStyle/>
                    <a:p>
                      <a:pPr marR="44450" indent="127000" algn="ctr">
                        <a:spcAft>
                          <a:spcPts val="0"/>
                        </a:spcAft>
                        <a:tabLst>
                          <a:tab pos="2700020" algn="ctr"/>
                          <a:tab pos="5400040" algn="r"/>
                        </a:tabLst>
                      </a:pP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3</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当社の持株会社</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44382730"/>
                  </a:ext>
                </a:extLst>
              </a:tr>
              <a:tr h="432000">
                <a:tc>
                  <a:txBody>
                    <a:bodyPr/>
                    <a:lstStyle/>
                    <a:p>
                      <a:pPr marR="44450" indent="127000" algn="ctr">
                        <a:spcAft>
                          <a:spcPts val="0"/>
                        </a:spcAft>
                        <a:tabLst>
                          <a:tab pos="2700020" algn="ctr"/>
                          <a:tab pos="5400040" algn="r"/>
                        </a:tabLst>
                      </a:pP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4</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R="44450" indent="127000">
                        <a:spcAft>
                          <a:spcPts val="0"/>
                        </a:spcAft>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〇〇投資組合</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tabLst>
                          <a:tab pos="2700020" algn="ctr"/>
                          <a:tab pos="5400040" algn="r"/>
                        </a:tabLst>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tabLst>
                          <a:tab pos="2700020" algn="ctr"/>
                          <a:tab pos="5400040" algn="r"/>
                        </a:tabLst>
                      </a:pPr>
                      <a:r>
                        <a:rPr lang="en-US" altLang="ja-JP" sz="1000" kern="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GP</a:t>
                      </a: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は投資ファンド〇〇、主な</a:t>
                      </a:r>
                      <a:r>
                        <a:rPr lang="en-US" altLang="ja-JP" sz="1000" kern="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LP</a:t>
                      </a:r>
                      <a:r>
                        <a:rPr lang="ja-JP" altLang="en-US" sz="1000" kern="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は〇〇、〇〇、〇〇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53133304"/>
                  </a:ext>
                </a:extLst>
              </a:tr>
              <a:tr h="432000">
                <a:tc>
                  <a:txBody>
                    <a:bodyPr/>
                    <a:lstStyle/>
                    <a:p>
                      <a:pPr marR="44450" indent="127000" algn="ctr">
                        <a:spcAft>
                          <a:spcPts val="0"/>
                        </a:spcAft>
                        <a:tabLst>
                          <a:tab pos="2700020" algn="ctr"/>
                          <a:tab pos="5400040" algn="r"/>
                        </a:tabLst>
                      </a:pP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5</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36195" marR="36195" marT="107950" marB="10795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lvl="0" indent="127000" algn="l" defTabSz="914400" rtl="0" eaLnBrk="1" fontAlgn="auto" latinLnBrk="0" hangingPunct="1">
                        <a:lnSpc>
                          <a:spcPct val="100000"/>
                        </a:lnSpc>
                        <a:spcBef>
                          <a:spcPts val="0"/>
                        </a:spcBef>
                        <a:spcAft>
                          <a:spcPts val="0"/>
                        </a:spcAft>
                        <a:buClrTx/>
                        <a:buSzTx/>
                        <a:buFontTx/>
                        <a:buNone/>
                        <a:tabLst>
                          <a:tab pos="2700020" algn="ctr"/>
                          <a:tab pos="5400040" algn="r"/>
                        </a:tabLst>
                        <a:defRPr/>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〇〇投資組合</a:t>
                      </a:r>
                      <a:endParaRPr lang="ja-JP"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lgn="ctr">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44450" indent="0">
                        <a:spcAft>
                          <a:spcPts val="0"/>
                        </a:spcAft>
                        <a:buFont typeface="Arial" panose="020B0604020202020204" pitchFamily="34" charset="0"/>
                        <a:buNone/>
                      </a:pP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投資ファンド〇〇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と事業会社〇〇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a:t>
                      </a:r>
                      <a:r>
                        <a:rPr lang="en-US" alt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lang="ja-JP" altLang="en-US"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とによる共同投資ファンド〇〇</a:t>
                      </a:r>
                      <a:endParaRPr lang="ja-JP" sz="1000" kern="100">
                        <a:solidFill>
                          <a:schemeClr val="tx1">
                            <a:lumMod val="85000"/>
                            <a:lumOff val="15000"/>
                          </a:schemeClr>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17780" marR="177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75812111"/>
                  </a:ext>
                </a:extLst>
              </a:tr>
            </a:tbl>
          </a:graphicData>
        </a:graphic>
      </p:graphicFrame>
      <p:sp>
        <p:nvSpPr>
          <p:cNvPr id="9" name="正方形/長方形 2">
            <a:extLst>
              <a:ext uri="{FF2B5EF4-FFF2-40B4-BE49-F238E27FC236}">
                <a16:creationId xmlns:a16="http://schemas.microsoft.com/office/drawing/2014/main" id="{B6A67E5C-572A-C59F-6CB9-7F425D5C25AD}"/>
              </a:ext>
            </a:extLst>
          </p:cNvPr>
          <p:cNvSpPr/>
          <p:nvPr/>
        </p:nvSpPr>
        <p:spPr>
          <a:xfrm>
            <a:off x="4407262" y="2340046"/>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5720" algn="ctr" rtl="0" eaLnBrk="1" fontAlgn="ctr" latinLnBrk="0" hangingPunct="1">
              <a:spcBef>
                <a:spcPts val="0"/>
              </a:spcBef>
              <a:spcAft>
                <a:spcPts val="0"/>
              </a:spcAft>
              <a:tabLst>
                <a:tab pos="2700020" algn="ctr"/>
                <a:tab pos="5400040" algn="r"/>
              </a:tabLst>
            </a:pPr>
            <a:r>
              <a:rPr lang="ja-JP" altLang="en-US" sz="120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当社</a:t>
            </a:r>
            <a:endParaRPr lang="ja-JP" altLang="ja-JP" sz="1200" b="0" i="0" u="none" strike="noStrike">
              <a:solidFill>
                <a:schemeClr val="tx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正方形/長方形 8">
            <a:extLst>
              <a:ext uri="{FF2B5EF4-FFF2-40B4-BE49-F238E27FC236}">
                <a16:creationId xmlns:a16="http://schemas.microsoft.com/office/drawing/2014/main" id="{2EF29F60-EACD-2E1A-6C88-BD4DC26EDA05}"/>
              </a:ext>
            </a:extLst>
          </p:cNvPr>
          <p:cNvSpPr/>
          <p:nvPr/>
        </p:nvSpPr>
        <p:spPr>
          <a:xfrm>
            <a:off x="1788818" y="3038570"/>
            <a:ext cx="1299164" cy="4795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4450" indent="127000">
              <a:spcAft>
                <a:spcPts val="0"/>
              </a:spcAft>
              <a:tabLst>
                <a:tab pos="2700020" algn="ctr"/>
                <a:tab pos="5400040" algn="r"/>
              </a:tabLst>
            </a:pPr>
            <a:r>
              <a:rPr lang="ja-JP" altLang="en-US"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〇〇投資組合</a:t>
            </a:r>
            <a:endParaRPr lang="ja-JP" altLang="ja-JP"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11" name="正方形/長方形 9">
            <a:extLst>
              <a:ext uri="{FF2B5EF4-FFF2-40B4-BE49-F238E27FC236}">
                <a16:creationId xmlns:a16="http://schemas.microsoft.com/office/drawing/2014/main" id="{916C743F-BDE3-076F-F3DB-9F4D2341D266}"/>
              </a:ext>
            </a:extLst>
          </p:cNvPr>
          <p:cNvSpPr/>
          <p:nvPr/>
        </p:nvSpPr>
        <p:spPr>
          <a:xfrm>
            <a:off x="1788818" y="1934983"/>
            <a:ext cx="1299164" cy="4795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5720" indent="128016" algn="ctr" fontAlgn="ctr">
              <a:tabLst>
                <a:tab pos="2700020" algn="ctr"/>
                <a:tab pos="5400040" algn="r"/>
              </a:tabLst>
            </a:pPr>
            <a:r>
              <a:rPr kumimoji="1"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　〇〇氏</a:t>
            </a:r>
          </a:p>
        </p:txBody>
      </p:sp>
      <p:sp>
        <p:nvSpPr>
          <p:cNvPr id="12" name="正方形/長方形 10">
            <a:extLst>
              <a:ext uri="{FF2B5EF4-FFF2-40B4-BE49-F238E27FC236}">
                <a16:creationId xmlns:a16="http://schemas.microsoft.com/office/drawing/2014/main" id="{E6635D10-DF29-F0FC-0966-07EA4051A10C}"/>
              </a:ext>
            </a:extLst>
          </p:cNvPr>
          <p:cNvSpPr/>
          <p:nvPr/>
        </p:nvSpPr>
        <p:spPr>
          <a:xfrm>
            <a:off x="1788818" y="2486776"/>
            <a:ext cx="1299164" cy="4795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4450" indent="127000">
              <a:spcAft>
                <a:spcPts val="0"/>
              </a:spcAft>
              <a:tabLst>
                <a:tab pos="2700020" algn="ctr"/>
                <a:tab pos="5400040" algn="r"/>
              </a:tabLst>
            </a:pPr>
            <a:r>
              <a:rPr lang="ja-JP" altLang="en-US"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13" name="正方形/長方形 12">
            <a:extLst>
              <a:ext uri="{FF2B5EF4-FFF2-40B4-BE49-F238E27FC236}">
                <a16:creationId xmlns:a16="http://schemas.microsoft.com/office/drawing/2014/main" id="{FCA9B0E5-1496-0BD1-3CEF-A9AA818FA02D}"/>
              </a:ext>
            </a:extLst>
          </p:cNvPr>
          <p:cNvSpPr/>
          <p:nvPr/>
        </p:nvSpPr>
        <p:spPr>
          <a:xfrm>
            <a:off x="1788818" y="1383190"/>
            <a:ext cx="1299164" cy="4795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〇〇　〇〇氏</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14" name="テキスト ボックス 30">
            <a:extLst>
              <a:ext uri="{FF2B5EF4-FFF2-40B4-BE49-F238E27FC236}">
                <a16:creationId xmlns:a16="http://schemas.microsoft.com/office/drawing/2014/main" id="{419DAE86-BCFC-4938-930A-4ACD4119231C}"/>
              </a:ext>
            </a:extLst>
          </p:cNvPr>
          <p:cNvSpPr txBox="1"/>
          <p:nvPr/>
        </p:nvSpPr>
        <p:spPr>
          <a:xfrm>
            <a:off x="2955991" y="3038571"/>
            <a:ext cx="1061509" cy="261610"/>
          </a:xfrm>
          <a:prstGeom prst="rect">
            <a:avLst/>
          </a:prstGeom>
          <a:noFill/>
        </p:spPr>
        <p:txBody>
          <a:bodyPr wrap="none" rtlCol="0" anchor="ctr">
            <a:spAutoFit/>
          </a:bodyPr>
          <a:lstStyle/>
          <a:p>
            <a:pPr algn="ct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（〇〇</a:t>
            </a:r>
            <a:r>
              <a:rPr kumimoji="1" lang="en-US" altLang="ja-JP" sz="11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a:t>
            </a:r>
          </a:p>
        </p:txBody>
      </p:sp>
      <p:sp>
        <p:nvSpPr>
          <p:cNvPr id="15" name="テキスト ボックス 31">
            <a:extLst>
              <a:ext uri="{FF2B5EF4-FFF2-40B4-BE49-F238E27FC236}">
                <a16:creationId xmlns:a16="http://schemas.microsoft.com/office/drawing/2014/main" id="{87357C37-9C84-4CF2-A580-31BBC9E8CAC6}"/>
              </a:ext>
            </a:extLst>
          </p:cNvPr>
          <p:cNvSpPr txBox="1"/>
          <p:nvPr/>
        </p:nvSpPr>
        <p:spPr>
          <a:xfrm>
            <a:off x="2955991" y="1383191"/>
            <a:ext cx="1061509" cy="261610"/>
          </a:xfrm>
          <a:prstGeom prst="rect">
            <a:avLst/>
          </a:prstGeom>
          <a:noFill/>
        </p:spPr>
        <p:txBody>
          <a:bodyPr wrap="none" rtlCol="0" anchor="ctr">
            <a:spAutoFit/>
          </a:bodyPr>
          <a:lstStyle/>
          <a:p>
            <a:pPr algn="ct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（〇〇</a:t>
            </a:r>
            <a:r>
              <a:rPr kumimoji="1" lang="en-US" altLang="ja-JP" sz="11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a:t>
            </a:r>
          </a:p>
        </p:txBody>
      </p:sp>
      <p:sp>
        <p:nvSpPr>
          <p:cNvPr id="16" name="テキスト ボックス 32">
            <a:extLst>
              <a:ext uri="{FF2B5EF4-FFF2-40B4-BE49-F238E27FC236}">
                <a16:creationId xmlns:a16="http://schemas.microsoft.com/office/drawing/2014/main" id="{B9DF6D09-1D12-0CAD-3BAC-71E8475A57EA}"/>
              </a:ext>
            </a:extLst>
          </p:cNvPr>
          <p:cNvSpPr txBox="1"/>
          <p:nvPr/>
        </p:nvSpPr>
        <p:spPr>
          <a:xfrm>
            <a:off x="2955991" y="1934984"/>
            <a:ext cx="1061509" cy="261610"/>
          </a:xfrm>
          <a:prstGeom prst="rect">
            <a:avLst/>
          </a:prstGeom>
          <a:noFill/>
        </p:spPr>
        <p:txBody>
          <a:bodyPr wrap="none" rtlCol="0" anchor="ctr">
            <a:spAutoFit/>
          </a:bodyPr>
          <a:lstStyle/>
          <a:p>
            <a:pPr algn="ct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（〇〇</a:t>
            </a:r>
            <a:r>
              <a:rPr kumimoji="1" lang="en-US" altLang="ja-JP" sz="11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a:t>
            </a:r>
          </a:p>
        </p:txBody>
      </p:sp>
      <p:sp>
        <p:nvSpPr>
          <p:cNvPr id="17" name="テキスト ボックス 33">
            <a:extLst>
              <a:ext uri="{FF2B5EF4-FFF2-40B4-BE49-F238E27FC236}">
                <a16:creationId xmlns:a16="http://schemas.microsoft.com/office/drawing/2014/main" id="{47DD3E12-FC1C-841B-1D02-FE28D3667C9C}"/>
              </a:ext>
            </a:extLst>
          </p:cNvPr>
          <p:cNvSpPr txBox="1"/>
          <p:nvPr/>
        </p:nvSpPr>
        <p:spPr>
          <a:xfrm>
            <a:off x="2955991" y="2486777"/>
            <a:ext cx="1061509" cy="261610"/>
          </a:xfrm>
          <a:prstGeom prst="rect">
            <a:avLst/>
          </a:prstGeom>
          <a:noFill/>
        </p:spPr>
        <p:txBody>
          <a:bodyPr wrap="none" rtlCol="0" anchor="ctr">
            <a:spAutoFit/>
          </a:bodyPr>
          <a:lstStyle/>
          <a:p>
            <a:pPr algn="ct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（〇〇</a:t>
            </a:r>
            <a:r>
              <a:rPr kumimoji="1" lang="en-US" altLang="ja-JP" sz="11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a:t>
            </a:r>
          </a:p>
        </p:txBody>
      </p:sp>
      <p:sp>
        <p:nvSpPr>
          <p:cNvPr id="18" name="正方形/長方形 34">
            <a:extLst>
              <a:ext uri="{FF2B5EF4-FFF2-40B4-BE49-F238E27FC236}">
                <a16:creationId xmlns:a16="http://schemas.microsoft.com/office/drawing/2014/main" id="{066C0758-480E-478D-8FDB-B40504D25420}"/>
              </a:ext>
            </a:extLst>
          </p:cNvPr>
          <p:cNvSpPr/>
          <p:nvPr/>
        </p:nvSpPr>
        <p:spPr>
          <a:xfrm>
            <a:off x="6818018" y="3038570"/>
            <a:ext cx="1299164" cy="4795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4450" indent="127000">
              <a:spcAft>
                <a:spcPts val="0"/>
              </a:spcAft>
              <a:tabLst>
                <a:tab pos="2700020" algn="ctr"/>
                <a:tab pos="5400040" algn="r"/>
              </a:tabLst>
            </a:pPr>
            <a:r>
              <a:rPr lang="ja-JP" altLang="en-US"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19" name="正方形/長方形 35">
            <a:extLst>
              <a:ext uri="{FF2B5EF4-FFF2-40B4-BE49-F238E27FC236}">
                <a16:creationId xmlns:a16="http://schemas.microsoft.com/office/drawing/2014/main" id="{285BAE05-0C7D-6265-2D20-FE6D8ACF5199}"/>
              </a:ext>
            </a:extLst>
          </p:cNvPr>
          <p:cNvSpPr/>
          <p:nvPr/>
        </p:nvSpPr>
        <p:spPr>
          <a:xfrm>
            <a:off x="6818018" y="1934983"/>
            <a:ext cx="1299164" cy="4795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4450" indent="127000">
              <a:spcAft>
                <a:spcPts val="0"/>
              </a:spcAft>
              <a:tabLst>
                <a:tab pos="2700020" algn="ctr"/>
                <a:tab pos="5400040" algn="r"/>
              </a:tabLst>
            </a:pPr>
            <a:r>
              <a:rPr lang="ja-JP" altLang="en-US"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20" name="正方形/長方形 36">
            <a:extLst>
              <a:ext uri="{FF2B5EF4-FFF2-40B4-BE49-F238E27FC236}">
                <a16:creationId xmlns:a16="http://schemas.microsoft.com/office/drawing/2014/main" id="{ACBC8CA3-F532-1ABB-EB54-813AC3D667E8}"/>
              </a:ext>
            </a:extLst>
          </p:cNvPr>
          <p:cNvSpPr/>
          <p:nvPr/>
        </p:nvSpPr>
        <p:spPr>
          <a:xfrm>
            <a:off x="6818018" y="2486776"/>
            <a:ext cx="1299164" cy="4795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4450" indent="127000">
              <a:spcAft>
                <a:spcPts val="0"/>
              </a:spcAft>
              <a:tabLst>
                <a:tab pos="2700020" algn="ctr"/>
                <a:tab pos="5400040" algn="r"/>
              </a:tabLst>
            </a:pPr>
            <a:r>
              <a:rPr lang="ja-JP" altLang="en-US"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21" name="正方形/長方形 37">
            <a:extLst>
              <a:ext uri="{FF2B5EF4-FFF2-40B4-BE49-F238E27FC236}">
                <a16:creationId xmlns:a16="http://schemas.microsoft.com/office/drawing/2014/main" id="{27DC9135-4DD4-EAE4-ABB2-D7C69D6B1105}"/>
              </a:ext>
            </a:extLst>
          </p:cNvPr>
          <p:cNvSpPr/>
          <p:nvPr/>
        </p:nvSpPr>
        <p:spPr>
          <a:xfrm>
            <a:off x="6818018" y="1383190"/>
            <a:ext cx="1299164" cy="4795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4450" indent="127000">
              <a:spcAft>
                <a:spcPts val="0"/>
              </a:spcAft>
              <a:tabLst>
                <a:tab pos="2700020" algn="ctr"/>
                <a:tab pos="5400040" algn="r"/>
              </a:tabLst>
            </a:pPr>
            <a:r>
              <a:rPr lang="ja-JP" altLang="en-US"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株式会社〇〇</a:t>
            </a:r>
            <a:endParaRPr lang="ja-JP" altLang="ja-JP" sz="1200" kern="100">
              <a:solidFill>
                <a:schemeClr val="tx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24" name="テキスト ボックス 53">
            <a:extLst>
              <a:ext uri="{FF2B5EF4-FFF2-40B4-BE49-F238E27FC236}">
                <a16:creationId xmlns:a16="http://schemas.microsoft.com/office/drawing/2014/main" id="{A5A5AA0C-B199-A34F-D64E-0B9D74C0FF0F}"/>
              </a:ext>
            </a:extLst>
          </p:cNvPr>
          <p:cNvSpPr txBox="1"/>
          <p:nvPr/>
        </p:nvSpPr>
        <p:spPr>
          <a:xfrm>
            <a:off x="7991405" y="3147549"/>
            <a:ext cx="1449436" cy="261610"/>
          </a:xfrm>
          <a:prstGeom prst="rect">
            <a:avLst/>
          </a:prstGeom>
          <a:noFill/>
        </p:spPr>
        <p:txBody>
          <a:bodyPr wrap="none" rtlCol="0">
            <a:spAutoFit/>
          </a:bodyPr>
          <a:lstStyle/>
          <a:p>
            <a:pPr algn="ct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（〇〇</a:t>
            </a:r>
            <a:r>
              <a:rPr kumimoji="1" lang="en-US" altLang="ja-JP" sz="11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〇％を保有）</a:t>
            </a:r>
          </a:p>
        </p:txBody>
      </p:sp>
      <p:sp>
        <p:nvSpPr>
          <p:cNvPr id="25" name="テキスト ボックス 54">
            <a:extLst>
              <a:ext uri="{FF2B5EF4-FFF2-40B4-BE49-F238E27FC236}">
                <a16:creationId xmlns:a16="http://schemas.microsoft.com/office/drawing/2014/main" id="{23B3F03B-16D0-D46D-48B2-953757F34F76}"/>
              </a:ext>
            </a:extLst>
          </p:cNvPr>
          <p:cNvSpPr txBox="1"/>
          <p:nvPr/>
        </p:nvSpPr>
        <p:spPr>
          <a:xfrm>
            <a:off x="7991405" y="1492169"/>
            <a:ext cx="1449436" cy="261610"/>
          </a:xfrm>
          <a:prstGeom prst="rect">
            <a:avLst/>
          </a:prstGeom>
          <a:noFill/>
        </p:spPr>
        <p:txBody>
          <a:bodyPr wrap="none" rtlCol="0">
            <a:spAutoFit/>
          </a:bodyPr>
          <a:lstStyle/>
          <a:p>
            <a:pPr algn="ct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（〇〇</a:t>
            </a:r>
            <a:r>
              <a:rPr kumimoji="1" lang="en-US" altLang="ja-JP" sz="11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〇％を保有）</a:t>
            </a:r>
          </a:p>
        </p:txBody>
      </p:sp>
      <p:sp>
        <p:nvSpPr>
          <p:cNvPr id="26" name="テキスト ボックス 55">
            <a:extLst>
              <a:ext uri="{FF2B5EF4-FFF2-40B4-BE49-F238E27FC236}">
                <a16:creationId xmlns:a16="http://schemas.microsoft.com/office/drawing/2014/main" id="{59CFE1D4-D27C-3844-88F5-2BB4D58C3981}"/>
              </a:ext>
            </a:extLst>
          </p:cNvPr>
          <p:cNvSpPr txBox="1"/>
          <p:nvPr/>
        </p:nvSpPr>
        <p:spPr>
          <a:xfrm>
            <a:off x="7991405" y="2043962"/>
            <a:ext cx="1449436" cy="261610"/>
          </a:xfrm>
          <a:prstGeom prst="rect">
            <a:avLst/>
          </a:prstGeom>
          <a:noFill/>
        </p:spPr>
        <p:txBody>
          <a:bodyPr wrap="none" rtlCol="0">
            <a:spAutoFit/>
          </a:bodyPr>
          <a:lstStyle/>
          <a:p>
            <a:pPr algn="ct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（〇〇</a:t>
            </a:r>
            <a:r>
              <a:rPr kumimoji="1" lang="en-US" altLang="ja-JP" sz="11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〇％を保有）</a:t>
            </a:r>
          </a:p>
        </p:txBody>
      </p:sp>
      <p:sp>
        <p:nvSpPr>
          <p:cNvPr id="27" name="テキスト ボックス 56">
            <a:extLst>
              <a:ext uri="{FF2B5EF4-FFF2-40B4-BE49-F238E27FC236}">
                <a16:creationId xmlns:a16="http://schemas.microsoft.com/office/drawing/2014/main" id="{FE0E32EF-C281-4AE3-990F-D8B1A3AA32D4}"/>
              </a:ext>
            </a:extLst>
          </p:cNvPr>
          <p:cNvSpPr txBox="1"/>
          <p:nvPr/>
        </p:nvSpPr>
        <p:spPr>
          <a:xfrm>
            <a:off x="7991405" y="2595756"/>
            <a:ext cx="1449436" cy="261610"/>
          </a:xfrm>
          <a:prstGeom prst="rect">
            <a:avLst/>
          </a:prstGeom>
          <a:noFill/>
        </p:spPr>
        <p:txBody>
          <a:bodyPr wrap="none" rtlCol="0">
            <a:spAutoFit/>
          </a:bodyPr>
          <a:lstStyle/>
          <a:p>
            <a:pPr algn="ct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（〇〇</a:t>
            </a:r>
            <a:r>
              <a:rPr kumimoji="1" lang="en-US" altLang="ja-JP" sz="11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latin typeface="Yu Gothic UI" panose="020B0500000000000000" pitchFamily="50" charset="-128"/>
                <a:ea typeface="Yu Gothic UI" panose="020B0500000000000000" pitchFamily="50" charset="-128"/>
                <a:sym typeface="Yu Gothic UI" panose="020B0500000000000000" pitchFamily="50" charset="-128"/>
              </a:rPr>
              <a:t>〇％を保有）</a:t>
            </a:r>
          </a:p>
        </p:txBody>
      </p:sp>
      <p:cxnSp>
        <p:nvCxnSpPr>
          <p:cNvPr id="28" name="コネクタ: カギ線 69">
            <a:extLst>
              <a:ext uri="{FF2B5EF4-FFF2-40B4-BE49-F238E27FC236}">
                <a16:creationId xmlns:a16="http://schemas.microsoft.com/office/drawing/2014/main" id="{A559C3B3-3403-D5D1-AE10-6F8007E16C69}"/>
              </a:ext>
            </a:extLst>
          </p:cNvPr>
          <p:cNvCxnSpPr>
            <a:stCxn id="13" idx="3"/>
            <a:endCxn id="9" idx="1"/>
          </p:cNvCxnSpPr>
          <p:nvPr/>
        </p:nvCxnSpPr>
        <p:spPr>
          <a:xfrm>
            <a:off x="3087982" y="1622975"/>
            <a:ext cx="1319280" cy="942093"/>
          </a:xfrm>
          <a:prstGeom prst="bent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29" name="コネクタ: カギ線 73">
            <a:extLst>
              <a:ext uri="{FF2B5EF4-FFF2-40B4-BE49-F238E27FC236}">
                <a16:creationId xmlns:a16="http://schemas.microsoft.com/office/drawing/2014/main" id="{D94A7750-814B-DC95-3A7F-C7131D0A5075}"/>
              </a:ext>
            </a:extLst>
          </p:cNvPr>
          <p:cNvCxnSpPr>
            <a:cxnSpLocks/>
            <a:stCxn id="11" idx="3"/>
            <a:endCxn id="9" idx="1"/>
          </p:cNvCxnSpPr>
          <p:nvPr/>
        </p:nvCxnSpPr>
        <p:spPr>
          <a:xfrm>
            <a:off x="3087982" y="2174768"/>
            <a:ext cx="1319280" cy="390300"/>
          </a:xfrm>
          <a:prstGeom prst="bent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30" name="コネクタ: カギ線 76">
            <a:extLst>
              <a:ext uri="{FF2B5EF4-FFF2-40B4-BE49-F238E27FC236}">
                <a16:creationId xmlns:a16="http://schemas.microsoft.com/office/drawing/2014/main" id="{1B41C071-4843-9681-8D5E-A750B268CA9D}"/>
              </a:ext>
            </a:extLst>
          </p:cNvPr>
          <p:cNvCxnSpPr>
            <a:cxnSpLocks/>
            <a:stCxn id="12" idx="3"/>
            <a:endCxn id="9" idx="1"/>
          </p:cNvCxnSpPr>
          <p:nvPr/>
        </p:nvCxnSpPr>
        <p:spPr>
          <a:xfrm flipV="1">
            <a:off x="3087982" y="2565068"/>
            <a:ext cx="1319280" cy="161493"/>
          </a:xfrm>
          <a:prstGeom prst="bent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31" name="コネクタ: カギ線 79">
            <a:extLst>
              <a:ext uri="{FF2B5EF4-FFF2-40B4-BE49-F238E27FC236}">
                <a16:creationId xmlns:a16="http://schemas.microsoft.com/office/drawing/2014/main" id="{8ED38E7B-9304-5E44-E275-7EB9BDCC8822}"/>
              </a:ext>
            </a:extLst>
          </p:cNvPr>
          <p:cNvCxnSpPr>
            <a:cxnSpLocks/>
            <a:stCxn id="10" idx="3"/>
            <a:endCxn id="9" idx="1"/>
          </p:cNvCxnSpPr>
          <p:nvPr/>
        </p:nvCxnSpPr>
        <p:spPr>
          <a:xfrm flipV="1">
            <a:off x="3087982" y="2565068"/>
            <a:ext cx="1319280" cy="713287"/>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32" name="コネクタ: カギ線 83">
            <a:extLst>
              <a:ext uri="{FF2B5EF4-FFF2-40B4-BE49-F238E27FC236}">
                <a16:creationId xmlns:a16="http://schemas.microsoft.com/office/drawing/2014/main" id="{DAC3A77C-6E58-2A34-DF65-8B2195D55115}"/>
              </a:ext>
            </a:extLst>
          </p:cNvPr>
          <p:cNvCxnSpPr>
            <a:cxnSpLocks/>
            <a:stCxn id="9" idx="3"/>
            <a:endCxn id="21" idx="1"/>
          </p:cNvCxnSpPr>
          <p:nvPr/>
        </p:nvCxnSpPr>
        <p:spPr>
          <a:xfrm flipV="1">
            <a:off x="5498738" y="1622975"/>
            <a:ext cx="1319280" cy="942093"/>
          </a:xfrm>
          <a:prstGeom prst="bent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33" name="コネクタ: カギ線 87">
            <a:extLst>
              <a:ext uri="{FF2B5EF4-FFF2-40B4-BE49-F238E27FC236}">
                <a16:creationId xmlns:a16="http://schemas.microsoft.com/office/drawing/2014/main" id="{D0C613F2-9770-6436-987A-41843EEE7232}"/>
              </a:ext>
            </a:extLst>
          </p:cNvPr>
          <p:cNvCxnSpPr>
            <a:cxnSpLocks/>
            <a:stCxn id="9" idx="3"/>
            <a:endCxn id="19" idx="1"/>
          </p:cNvCxnSpPr>
          <p:nvPr/>
        </p:nvCxnSpPr>
        <p:spPr>
          <a:xfrm flipV="1">
            <a:off x="5498738" y="2174768"/>
            <a:ext cx="1319280" cy="390300"/>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34" name="コネクタ: カギ線 91">
            <a:extLst>
              <a:ext uri="{FF2B5EF4-FFF2-40B4-BE49-F238E27FC236}">
                <a16:creationId xmlns:a16="http://schemas.microsoft.com/office/drawing/2014/main" id="{D67D485E-6652-9E4B-CEF6-80C94609EFD6}"/>
              </a:ext>
            </a:extLst>
          </p:cNvPr>
          <p:cNvCxnSpPr>
            <a:cxnSpLocks/>
            <a:stCxn id="9" idx="3"/>
            <a:endCxn id="20" idx="1"/>
          </p:cNvCxnSpPr>
          <p:nvPr/>
        </p:nvCxnSpPr>
        <p:spPr>
          <a:xfrm>
            <a:off x="5498738" y="2565068"/>
            <a:ext cx="1319280" cy="161493"/>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35" name="コネクタ: カギ線 95">
            <a:extLst>
              <a:ext uri="{FF2B5EF4-FFF2-40B4-BE49-F238E27FC236}">
                <a16:creationId xmlns:a16="http://schemas.microsoft.com/office/drawing/2014/main" id="{01EAA7AF-769D-3C1E-F221-400BDF77B33B}"/>
              </a:ext>
            </a:extLst>
          </p:cNvPr>
          <p:cNvCxnSpPr>
            <a:cxnSpLocks/>
            <a:stCxn id="9" idx="3"/>
            <a:endCxn id="18" idx="1"/>
          </p:cNvCxnSpPr>
          <p:nvPr/>
        </p:nvCxnSpPr>
        <p:spPr>
          <a:xfrm>
            <a:off x="5498738" y="2565068"/>
            <a:ext cx="1319280" cy="713287"/>
          </a:xfrm>
          <a:prstGeom prst="bentConnector3">
            <a:avLst/>
          </a:prstGeom>
          <a:ln>
            <a:tailEnd type="triangle"/>
          </a:ln>
        </p:spPr>
        <p:style>
          <a:lnRef idx="1">
            <a:schemeClr val="dk1"/>
          </a:lnRef>
          <a:fillRef idx="0">
            <a:schemeClr val="dk1"/>
          </a:fillRef>
          <a:effectRef idx="0">
            <a:schemeClr val="dk1"/>
          </a:effectRef>
          <a:fontRef idx="minor">
            <a:schemeClr val="tx1"/>
          </a:fontRef>
        </p:style>
      </p:cxnSp>
      <p:grpSp>
        <p:nvGrpSpPr>
          <p:cNvPr id="3" name="RectangleWithLineGroup">
            <a:extLst>
              <a:ext uri="{FF2B5EF4-FFF2-40B4-BE49-F238E27FC236}">
                <a16:creationId xmlns:a16="http://schemas.microsoft.com/office/drawing/2014/main" id="{ECC6E717-0718-2248-E015-D9F5AB7DD9CF}"/>
              </a:ext>
            </a:extLst>
          </p:cNvPr>
          <p:cNvGrpSpPr/>
          <p:nvPr/>
        </p:nvGrpSpPr>
        <p:grpSpPr>
          <a:xfrm>
            <a:off x="5410200" y="914400"/>
            <a:ext cx="4114800" cy="380480"/>
            <a:chOff x="2073603" y="1702803"/>
            <a:chExt cx="2160003" cy="360000"/>
          </a:xfrm>
          <a:noFill/>
        </p:grpSpPr>
        <p:sp>
          <p:nvSpPr>
            <p:cNvPr id="4" name="Rectangle 3">
              <a:extLst>
                <a:ext uri="{FF2B5EF4-FFF2-40B4-BE49-F238E27FC236}">
                  <a16:creationId xmlns:a16="http://schemas.microsoft.com/office/drawing/2014/main" id="{4101C2A1-C3E6-D63F-8B0F-216358287E98}"/>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主な出資先</a:t>
              </a:r>
            </a:p>
          </p:txBody>
        </p:sp>
        <p:cxnSp>
          <p:nvCxnSpPr>
            <p:cNvPr id="36" name="Straight Connector 35">
              <a:extLst>
                <a:ext uri="{FF2B5EF4-FFF2-40B4-BE49-F238E27FC236}">
                  <a16:creationId xmlns:a16="http://schemas.microsoft.com/office/drawing/2014/main" id="{E0C10BC2-B972-DEB1-616E-B93DA4AC883C}"/>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37" name="RectangleWithLineGroup">
            <a:extLst>
              <a:ext uri="{FF2B5EF4-FFF2-40B4-BE49-F238E27FC236}">
                <a16:creationId xmlns:a16="http://schemas.microsoft.com/office/drawing/2014/main" id="{215853D4-C9C9-2C80-9874-C8449C72D9EE}"/>
              </a:ext>
            </a:extLst>
          </p:cNvPr>
          <p:cNvGrpSpPr/>
          <p:nvPr/>
        </p:nvGrpSpPr>
        <p:grpSpPr>
          <a:xfrm>
            <a:off x="381000" y="914400"/>
            <a:ext cx="4114800" cy="380480"/>
            <a:chOff x="2073603" y="1702803"/>
            <a:chExt cx="2160003" cy="360000"/>
          </a:xfrm>
          <a:noFill/>
        </p:grpSpPr>
        <p:sp>
          <p:nvSpPr>
            <p:cNvPr id="38" name="Rectangle 37">
              <a:extLst>
                <a:ext uri="{FF2B5EF4-FFF2-40B4-BE49-F238E27FC236}">
                  <a16:creationId xmlns:a16="http://schemas.microsoft.com/office/drawing/2014/main" id="{19E6ACB0-DD73-52DD-1348-3C5F2D172326}"/>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主な出資者</a:t>
              </a:r>
            </a:p>
          </p:txBody>
        </p:sp>
        <p:cxnSp>
          <p:nvCxnSpPr>
            <p:cNvPr id="39" name="Straight Connector 38">
              <a:extLst>
                <a:ext uri="{FF2B5EF4-FFF2-40B4-BE49-F238E27FC236}">
                  <a16:creationId xmlns:a16="http://schemas.microsoft.com/office/drawing/2014/main" id="{CE812E0E-A215-734F-8FE2-2219D61FA2FA}"/>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2" name="四角形: メモ 1">
            <a:extLst>
              <a:ext uri="{FF2B5EF4-FFF2-40B4-BE49-F238E27FC236}">
                <a16:creationId xmlns:a16="http://schemas.microsoft.com/office/drawing/2014/main" id="{AF7D94F5-B95E-8F92-8C94-D70D25209DE9}"/>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22" name="四角形: メモ 1">
            <a:extLst>
              <a:ext uri="{FF2B5EF4-FFF2-40B4-BE49-F238E27FC236}">
                <a16:creationId xmlns:a16="http://schemas.microsoft.com/office/drawing/2014/main" id="{85CD8298-3DD0-DB1F-E887-969E3C15AB68}"/>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Tree>
    <p:extLst>
      <p:ext uri="{BB962C8B-B14F-4D97-AF65-F5344CB8AC3E}">
        <p14:creationId xmlns:p14="http://schemas.microsoft.com/office/powerpoint/2010/main" val="2650429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31A2FDE7-D307-36B1-7889-ABB083F3D14B}"/>
              </a:ext>
            </a:extLst>
          </p:cNvPr>
          <p:cNvGraphicFramePr>
            <a:graphicFrameLocks noChangeAspect="1"/>
          </p:cNvGraphicFramePr>
          <p:nvPr>
            <p:custDataLst>
              <p:tags r:id="rId1"/>
            </p:custDataLst>
            <p:extLst>
              <p:ext uri="{D42A27DB-BD31-4B8C-83A1-F6EECF244321}">
                <p14:modId xmlns:p14="http://schemas.microsoft.com/office/powerpoint/2010/main" val="31514102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7" name="think-cell data - do not delete" hidden="1">
                        <a:extLst>
                          <a:ext uri="{FF2B5EF4-FFF2-40B4-BE49-F238E27FC236}">
                            <a16:creationId xmlns:a16="http://schemas.microsoft.com/office/drawing/2014/main" id="{31A2FDE7-D307-36B1-7889-ABB083F3D14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BBCA2BA-7DE4-D4AF-477B-CD03C10E41F9}"/>
              </a:ext>
            </a:extLst>
          </p:cNvPr>
          <p:cNvSpPr>
            <a:spLocks noGrp="1"/>
          </p:cNvSpPr>
          <p:nvPr>
            <p:ph type="ctrTitle"/>
          </p:nvPr>
        </p:nvSpPr>
        <p:spPr>
          <a:xfrm>
            <a:off x="492766" y="2988001"/>
            <a:ext cx="8924284" cy="442035"/>
          </a:xfrm>
          <a:solidFill>
            <a:schemeClr val="accent3">
              <a:lumMod val="20000"/>
              <a:lumOff val="80000"/>
            </a:schemeClr>
          </a:solidFill>
        </p:spPr>
        <p:txBody>
          <a:bodyPr vert="horz"/>
          <a:lstStyle/>
          <a:p>
            <a:endParaRPr lang="ja-JP" altLang="en-US"/>
          </a:p>
        </p:txBody>
      </p:sp>
      <p:sp>
        <p:nvSpPr>
          <p:cNvPr id="3" name="Subtitle 2">
            <a:extLst>
              <a:ext uri="{FF2B5EF4-FFF2-40B4-BE49-F238E27FC236}">
                <a16:creationId xmlns:a16="http://schemas.microsoft.com/office/drawing/2014/main" id="{91B00BE8-A29B-6D39-F3BD-555C8B7AA5C1}"/>
              </a:ext>
            </a:extLst>
          </p:cNvPr>
          <p:cNvSpPr>
            <a:spLocks noGrp="1"/>
          </p:cNvSpPr>
          <p:nvPr>
            <p:ph type="subTitle" idx="1"/>
          </p:nvPr>
        </p:nvSpPr>
        <p:spPr/>
        <p:txBody>
          <a:bodyPr/>
          <a:lstStyle/>
          <a:p>
            <a:r>
              <a:rPr lang="ja-JP" altLang="en-US"/>
              <a:t>様式１</a:t>
            </a:r>
          </a:p>
        </p:txBody>
      </p:sp>
      <p:sp>
        <p:nvSpPr>
          <p:cNvPr id="5" name="Text Placeholder 4">
            <a:extLst>
              <a:ext uri="{FF2B5EF4-FFF2-40B4-BE49-F238E27FC236}">
                <a16:creationId xmlns:a16="http://schemas.microsoft.com/office/drawing/2014/main" id="{F969C14B-BBC3-41B6-8ABF-D7633B4227F3}"/>
              </a:ext>
            </a:extLst>
          </p:cNvPr>
          <p:cNvSpPr>
            <a:spLocks noGrp="1"/>
          </p:cNvSpPr>
          <p:nvPr>
            <p:ph type="body" sz="quarter" idx="11"/>
          </p:nvPr>
        </p:nvSpPr>
        <p:spPr/>
        <p:txBody>
          <a:bodyPr/>
          <a:lstStyle/>
          <a:p>
            <a:r>
              <a:rPr lang="zh-TW" altLang="en-US">
                <a:solidFill>
                  <a:schemeClr val="accent1"/>
                </a:solidFill>
              </a:rPr>
              <a:t>申請者名：</a:t>
            </a:r>
            <a:r>
              <a:rPr lang="en-US" altLang="ja-JP">
                <a:solidFill>
                  <a:schemeClr val="accent1"/>
                </a:solidFill>
              </a:rPr>
              <a:t>A</a:t>
            </a:r>
            <a:r>
              <a:rPr lang="zh-TW" altLang="en-US">
                <a:solidFill>
                  <a:schemeClr val="accent1"/>
                </a:solidFill>
              </a:rPr>
              <a:t>社（幹事企業） </a:t>
            </a:r>
            <a:endParaRPr lang="en-US" altLang="zh-TW">
              <a:solidFill>
                <a:schemeClr val="accent1"/>
              </a:solidFill>
            </a:endParaRPr>
          </a:p>
          <a:p>
            <a:r>
              <a:rPr lang="zh-TW" altLang="en-US">
                <a:solidFill>
                  <a:schemeClr val="accent1"/>
                </a:solidFill>
              </a:rPr>
              <a:t>代表者名：代表取締役社長 </a:t>
            </a:r>
            <a:r>
              <a:rPr lang="en-US" altLang="zh-TW">
                <a:solidFill>
                  <a:schemeClr val="accent1"/>
                </a:solidFill>
              </a:rPr>
              <a:t>xxx</a:t>
            </a:r>
          </a:p>
          <a:p>
            <a:r>
              <a:rPr lang="zh-TW" altLang="en-US">
                <a:solidFill>
                  <a:schemeClr val="accent1"/>
                </a:solidFill>
              </a:rPr>
              <a:t>共同申請者：</a:t>
            </a:r>
            <a:r>
              <a:rPr lang="ja-JP" altLang="en-US">
                <a:solidFill>
                  <a:schemeClr val="accent1"/>
                </a:solidFill>
              </a:rPr>
              <a:t>Ｂ</a:t>
            </a:r>
            <a:r>
              <a:rPr lang="zh-TW" altLang="en-US">
                <a:solidFill>
                  <a:schemeClr val="accent1"/>
                </a:solidFill>
              </a:rPr>
              <a:t>社</a:t>
            </a:r>
            <a:endParaRPr lang="en-US" altLang="zh-TW">
              <a:solidFill>
                <a:schemeClr val="accent1"/>
              </a:solidFill>
            </a:endParaRPr>
          </a:p>
          <a:p>
            <a:r>
              <a:rPr lang="ja-JP" altLang="en-US">
                <a:solidFill>
                  <a:schemeClr val="accent1"/>
                </a:solidFill>
              </a:rPr>
              <a:t>確認書を発行した金融機関：</a:t>
            </a:r>
            <a:r>
              <a:rPr lang="en-US" altLang="ja-JP">
                <a:solidFill>
                  <a:schemeClr val="accent1"/>
                </a:solidFill>
              </a:rPr>
              <a:t>xxx</a:t>
            </a:r>
            <a:endParaRPr lang="en-US" altLang="zh-TW">
              <a:solidFill>
                <a:schemeClr val="accent1"/>
              </a:solidFill>
            </a:endParaRPr>
          </a:p>
          <a:p>
            <a:endParaRPr lang="zh-TW" altLang="en-US">
              <a:solidFill>
                <a:schemeClr val="accent1"/>
              </a:solidFill>
            </a:endParaRPr>
          </a:p>
        </p:txBody>
      </p:sp>
      <p:sp>
        <p:nvSpPr>
          <p:cNvPr id="6" name="Text Placeholder 5">
            <a:extLst>
              <a:ext uri="{FF2B5EF4-FFF2-40B4-BE49-F238E27FC236}">
                <a16:creationId xmlns:a16="http://schemas.microsoft.com/office/drawing/2014/main" id="{9A1BF1CF-8769-88A7-E4D8-FCDE18B2C4EF}"/>
              </a:ext>
            </a:extLst>
          </p:cNvPr>
          <p:cNvSpPr>
            <a:spLocks noGrp="1"/>
          </p:cNvSpPr>
          <p:nvPr>
            <p:ph type="body" sz="quarter" idx="12"/>
          </p:nvPr>
        </p:nvSpPr>
        <p:spPr/>
        <p:txBody>
          <a:bodyPr/>
          <a:lstStyle/>
          <a:p>
            <a:r>
              <a:rPr lang="ja-JP" altLang="en-US">
                <a:solidFill>
                  <a:schemeClr val="accent1"/>
                </a:solidFill>
              </a:rPr>
              <a:t>事業名：</a:t>
            </a:r>
            <a:r>
              <a:rPr lang="en-US" altLang="ja-JP">
                <a:solidFill>
                  <a:schemeClr val="accent1"/>
                </a:solidFill>
              </a:rPr>
              <a:t>xxx</a:t>
            </a:r>
          </a:p>
        </p:txBody>
      </p:sp>
      <p:cxnSp>
        <p:nvCxnSpPr>
          <p:cNvPr id="8" name="Straight Arrow Connector 7">
            <a:extLst>
              <a:ext uri="{FF2B5EF4-FFF2-40B4-BE49-F238E27FC236}">
                <a16:creationId xmlns:a16="http://schemas.microsoft.com/office/drawing/2014/main" id="{8B8967AD-7041-9A36-FC07-3181354C40E5}"/>
              </a:ext>
            </a:extLst>
          </p:cNvPr>
          <p:cNvCxnSpPr>
            <a:cxnSpLocks/>
          </p:cNvCxnSpPr>
          <p:nvPr/>
        </p:nvCxnSpPr>
        <p:spPr>
          <a:xfrm>
            <a:off x="492766" y="3430035"/>
            <a:ext cx="8924284" cy="0"/>
          </a:xfrm>
          <a:prstGeom prst="straightConnector1">
            <a:avLst/>
          </a:prstGeom>
          <a:ln w="28575"/>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BD8FBA96-CC8F-EA3E-3BBB-F55C3AC59232}"/>
              </a:ext>
            </a:extLst>
          </p:cNvPr>
          <p:cNvSpPr txBox="1">
            <a:spLocks/>
          </p:cNvSpPr>
          <p:nvPr/>
        </p:nvSpPr>
        <p:spPr>
          <a:xfrm>
            <a:off x="492766" y="3430035"/>
            <a:ext cx="8924284" cy="658214"/>
          </a:xfrm>
          <a:prstGeom prst="rect">
            <a:avLst/>
          </a:prstGeom>
        </p:spPr>
        <p:txBody>
          <a:bodyPr/>
          <a:lstStyle>
            <a:lvl1pPr marL="187200" marR="0" indent="-187200" algn="l" defTabSz="914400" rtl="0" eaLnBrk="1" fontAlgn="ctr" latinLnBrk="0" hangingPunct="1">
              <a:lnSpc>
                <a:spcPct val="100000"/>
              </a:lnSpc>
              <a:spcBef>
                <a:spcPts val="576"/>
              </a:spcBef>
              <a:spcAft>
                <a:spcPts val="0"/>
              </a:spcAft>
              <a:buClr>
                <a:srgbClr val="000F78"/>
              </a:buClr>
              <a:buSzTx/>
              <a:buFont typeface="Wingdings" panose="05000000000000000000" pitchFamily="2" charset="2"/>
              <a:buNone/>
              <a:tabLst/>
              <a:defRPr kumimoji="1" lang="en-US" altLang="ja-JP" sz="2400" b="1" i="0" kern="1200" baseline="0" smtClean="0">
                <a:solidFill>
                  <a:srgbClr val="000F78"/>
                </a:solidFill>
                <a:latin typeface="Yu Gothic UI" panose="020B0500000000000000" pitchFamily="50" charset="-128"/>
                <a:ea typeface="Yu Gothic UI" panose="020B0500000000000000" pitchFamily="50" charset="-128"/>
                <a:cs typeface="+mn-cs"/>
                <a:sym typeface="Yu Gothic UI" panose="020B0500000000000000" pitchFamily="50" charset="-128"/>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t>タイトル（どのような企業がどのような設備投資をする補助事業か）</a:t>
            </a:r>
            <a:br>
              <a:rPr lang="ja-JP" altLang="en-US"/>
            </a:br>
            <a:r>
              <a:rPr lang="ja-JP" altLang="en-US" sz="1100">
                <a:cs typeface="+mj-cs"/>
              </a:rPr>
              <a:t>（例：産業用ロボット向け精密減速機のシェア拡大を目指す、開発・製造一体型スマートファクトリーの建設および夜間無人加工システムの導入）</a:t>
            </a:r>
            <a:endParaRPr lang="ja-JP" altLang="en-US" sz="1600">
              <a:cs typeface="+mj-cs"/>
            </a:endParaRPr>
          </a:p>
        </p:txBody>
      </p:sp>
      <p:sp>
        <p:nvSpPr>
          <p:cNvPr id="10" name="四角形: メモ 1">
            <a:extLst>
              <a:ext uri="{FF2B5EF4-FFF2-40B4-BE49-F238E27FC236}">
                <a16:creationId xmlns:a16="http://schemas.microsoft.com/office/drawing/2014/main" id="{089FF043-CA5B-D0A3-1029-E4EDC15BF3BB}"/>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Tree>
    <p:extLst>
      <p:ext uri="{BB962C8B-B14F-4D97-AF65-F5344CB8AC3E}">
        <p14:creationId xmlns:p14="http://schemas.microsoft.com/office/powerpoint/2010/main" val="4846203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19512532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277" imgH="277" progId="TCLayout.ActiveDocument.1">
                  <p:embed/>
                </p:oleObj>
              </mc:Choice>
              <mc:Fallback>
                <p:oleObj name="think-cell Slide" r:id="rId12"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1" name="Text Placeholder 2">
            <a:hlinkClick r:id="rId14" action="ppaction://hlinksldjump"/>
            <a:extLst>
              <a:ext uri="{FF2B5EF4-FFF2-40B4-BE49-F238E27FC236}">
                <a16:creationId xmlns:a16="http://schemas.microsoft.com/office/drawing/2014/main" id="{9ECBBB76-94E7-F152-144F-868BB7493768}"/>
              </a:ext>
            </a:extLst>
          </p:cNvPr>
          <p:cNvSpPr>
            <a:spLocks noGrp="1"/>
          </p:cNvSpPr>
          <p:nvPr>
            <p:custDataLst>
              <p:tags r:id="rId2"/>
            </p:custDataLst>
          </p:nvPr>
        </p:nvSpPr>
        <p:spPr bwMode="auto">
          <a:xfrm>
            <a:off x="1752600" y="2041525"/>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2" name="Text Placeholder 2">
            <a:extLst>
              <a:ext uri="{FF2B5EF4-FFF2-40B4-BE49-F238E27FC236}">
                <a16:creationId xmlns:a16="http://schemas.microsoft.com/office/drawing/2014/main" id="{AAF6724B-1C39-6508-A029-F05BD6894996}"/>
              </a:ext>
            </a:extLst>
          </p:cNvPr>
          <p:cNvSpPr>
            <a:spLocks noGrp="1"/>
          </p:cNvSpPr>
          <p:nvPr>
            <p:custDataLst>
              <p:tags r:id="rId3"/>
            </p:custDataLst>
          </p:nvPr>
        </p:nvSpPr>
        <p:spPr bwMode="auto">
          <a:xfrm>
            <a:off x="1752600" y="2366963"/>
            <a:ext cx="6477000" cy="407988"/>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ext Placeholder 2">
            <a:hlinkClick r:id="rId15" action="ppaction://hlinksldjump"/>
            <a:extLst>
              <a:ext uri="{FF2B5EF4-FFF2-40B4-BE49-F238E27FC236}">
                <a16:creationId xmlns:a16="http://schemas.microsoft.com/office/drawing/2014/main" id="{3BA1C38A-2390-F691-9BAD-6D18A5A05DB6}"/>
              </a:ext>
            </a:extLst>
          </p:cNvPr>
          <p:cNvSpPr>
            <a:spLocks noGrp="1"/>
          </p:cNvSpPr>
          <p:nvPr>
            <p:custDataLst>
              <p:tags r:id="rId4"/>
            </p:custDataLst>
          </p:nvPr>
        </p:nvSpPr>
        <p:spPr bwMode="auto">
          <a:xfrm>
            <a:off x="1752600" y="2774951"/>
            <a:ext cx="6477000" cy="354013"/>
          </a:xfrm>
          <a:prstGeom prst="rect">
            <a:avLst/>
          </a:prstGeom>
          <a:solidFill>
            <a:schemeClr val="accent1"/>
          </a:solidFill>
          <a:ln w="381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（ア）市場の成長性</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6" action="ppaction://hlinksldjump"/>
            <a:extLst>
              <a:ext uri="{FF2B5EF4-FFF2-40B4-BE49-F238E27FC236}">
                <a16:creationId xmlns:a16="http://schemas.microsoft.com/office/drawing/2014/main" id="{FA98BFAC-2C80-5B7D-5D44-6E11EB0F4BCC}"/>
              </a:ext>
            </a:extLst>
          </p:cNvPr>
          <p:cNvSpPr>
            <a:spLocks noGrp="1"/>
          </p:cNvSpPr>
          <p:nvPr>
            <p:custDataLst>
              <p:tags r:id="rId5"/>
            </p:custDataLst>
          </p:nvPr>
        </p:nvSpPr>
        <p:spPr bwMode="auto">
          <a:xfrm>
            <a:off x="1752600" y="3128963"/>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（イ）競合他社との差別化</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Text Placeholder 2">
            <a:hlinkClick r:id="rId17" action="ppaction://hlinksldjump"/>
            <a:extLst>
              <a:ext uri="{FF2B5EF4-FFF2-40B4-BE49-F238E27FC236}">
                <a16:creationId xmlns:a16="http://schemas.microsoft.com/office/drawing/2014/main" id="{0A3088C2-B933-4850-2DF4-FDBD4D439D2B}"/>
              </a:ext>
            </a:extLst>
          </p:cNvPr>
          <p:cNvSpPr>
            <a:spLocks noGrp="1"/>
          </p:cNvSpPr>
          <p:nvPr>
            <p:custDataLst>
              <p:tags r:id="rId6"/>
            </p:custDataLst>
          </p:nvPr>
        </p:nvSpPr>
        <p:spPr bwMode="auto">
          <a:xfrm>
            <a:off x="1752600" y="3484563"/>
            <a:ext cx="6477000" cy="354013"/>
          </a:xfrm>
          <a:prstGeom prst="rect">
            <a:avLst/>
          </a:prstGeom>
          <a:solidFill>
            <a:schemeClr val="accent1"/>
          </a:solidFill>
          <a:ln w="38100" cmpd="sng" algn="ctr">
            <a:solidFill>
              <a:schemeClr val="bg1"/>
            </a:solidFill>
          </a:ln>
          <a:effectLst/>
        </p:spPr>
        <p:txBody>
          <a:bodyPr vert="horz" wrap="none" lIns="80963" tIns="71438"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（ウ）労働生産性向上</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6" name="Text Placeholder 2">
            <a:hlinkClick r:id="rId18" action="ppaction://hlinksldjump"/>
            <a:extLst>
              <a:ext uri="{FF2B5EF4-FFF2-40B4-BE49-F238E27FC236}">
                <a16:creationId xmlns:a16="http://schemas.microsoft.com/office/drawing/2014/main" id="{F9912D1C-C9F8-0C8A-FC1E-07DA65562BB5}"/>
              </a:ext>
            </a:extLst>
          </p:cNvPr>
          <p:cNvSpPr>
            <a:spLocks noGrp="1"/>
          </p:cNvSpPr>
          <p:nvPr>
            <p:custDataLst>
              <p:tags r:id="rId7"/>
            </p:custDataLst>
          </p:nvPr>
        </p:nvSpPr>
        <p:spPr bwMode="auto">
          <a:xfrm>
            <a:off x="1752600" y="3838575"/>
            <a:ext cx="6477000" cy="36671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82550"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7" name="Text Placeholder 2">
            <a:hlinkClick r:id="rId19" action="ppaction://hlinksldjump"/>
            <a:extLst>
              <a:ext uri="{FF2B5EF4-FFF2-40B4-BE49-F238E27FC236}">
                <a16:creationId xmlns:a16="http://schemas.microsoft.com/office/drawing/2014/main" id="{F0B25F49-2CF0-7EBD-18D3-96DF70D36E75}"/>
              </a:ext>
            </a:extLst>
          </p:cNvPr>
          <p:cNvSpPr>
            <a:spLocks noGrp="1"/>
          </p:cNvSpPr>
          <p:nvPr>
            <p:custDataLst>
              <p:tags r:id="rId8"/>
            </p:custDataLst>
          </p:nvPr>
        </p:nvSpPr>
        <p:spPr bwMode="auto">
          <a:xfrm>
            <a:off x="1752600" y="4205288"/>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8" name="Text Placeholder 2">
            <a:hlinkClick r:id="rId20" action="ppaction://hlinksldjump"/>
            <a:extLst>
              <a:ext uri="{FF2B5EF4-FFF2-40B4-BE49-F238E27FC236}">
                <a16:creationId xmlns:a16="http://schemas.microsoft.com/office/drawing/2014/main" id="{DFF642F0-45B9-0BC2-B501-E21AF6C1EF75}"/>
              </a:ext>
            </a:extLst>
          </p:cNvPr>
          <p:cNvSpPr>
            <a:spLocks noGrp="1"/>
          </p:cNvSpPr>
          <p:nvPr>
            <p:custDataLst>
              <p:tags r:id="rId9"/>
            </p:custDataLst>
          </p:nvPr>
        </p:nvSpPr>
        <p:spPr bwMode="auto">
          <a:xfrm>
            <a:off x="1752600" y="4530725"/>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5692914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C47FE5-E7EF-068F-CE36-8011C3B6FAD8}"/>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98776CD5-A54E-7317-9B6F-7DF8AD81197C}"/>
              </a:ext>
            </a:extLst>
          </p:cNvPr>
          <p:cNvGraphicFramePr>
            <a:graphicFrameLocks noChangeAspect="1"/>
          </p:cNvGraphicFramePr>
          <p:nvPr>
            <p:custDataLst>
              <p:tags r:id="rId1"/>
            </p:custDataLst>
            <p:extLst>
              <p:ext uri="{D42A27DB-BD31-4B8C-83A1-F6EECF244321}">
                <p14:modId xmlns:p14="http://schemas.microsoft.com/office/powerpoint/2010/main" val="11209797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277" imgH="277" progId="TCLayout.ActiveDocument.1">
                  <p:embed/>
                </p:oleObj>
              </mc:Choice>
              <mc:Fallback>
                <p:oleObj name="think-cell Slide" r:id="rId12" imgW="277" imgH="277" progId="TCLayout.ActiveDocument.1">
                  <p:embed/>
                  <p:pic>
                    <p:nvPicPr>
                      <p:cNvPr id="6" name="think-cell data - do not delete" hidden="1">
                        <a:extLst>
                          <a:ext uri="{FF2B5EF4-FFF2-40B4-BE49-F238E27FC236}">
                            <a16:creationId xmlns:a16="http://schemas.microsoft.com/office/drawing/2014/main" id="{98776CD5-A54E-7317-9B6F-7DF8AD81197C}"/>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40153D9-A153-0DD5-B117-D106DA9CF415}"/>
              </a:ext>
            </a:extLst>
          </p:cNvPr>
          <p:cNvSpPr>
            <a:spLocks noGrp="1"/>
          </p:cNvSpPr>
          <p:nvPr>
            <p:ph type="title"/>
          </p:nvPr>
        </p:nvSpPr>
        <p:spPr/>
        <p:txBody>
          <a:bodyPr vert="horz"/>
          <a:lstStyle/>
          <a:p>
            <a:r>
              <a:rPr kumimoji="1" lang="ja-JP" altLang="en-US"/>
              <a:t>目次</a:t>
            </a:r>
          </a:p>
        </p:txBody>
      </p:sp>
      <p:sp>
        <p:nvSpPr>
          <p:cNvPr id="30" name="Text Placeholder 2">
            <a:hlinkClick r:id="rId14" action="ppaction://hlinksldjump"/>
            <a:extLst>
              <a:ext uri="{FF2B5EF4-FFF2-40B4-BE49-F238E27FC236}">
                <a16:creationId xmlns:a16="http://schemas.microsoft.com/office/drawing/2014/main" id="{37B8EA4D-4633-EEF4-0043-F737BEC2638D}"/>
              </a:ext>
            </a:extLst>
          </p:cNvPr>
          <p:cNvSpPr>
            <a:spLocks noGrp="1"/>
          </p:cNvSpPr>
          <p:nvPr>
            <p:custDataLst>
              <p:tags r:id="rId2"/>
            </p:custDataLst>
          </p:nvPr>
        </p:nvSpPr>
        <p:spPr bwMode="auto">
          <a:xfrm>
            <a:off x="1752600" y="2112963"/>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1" name="Text Placeholder 2">
            <a:hlinkClick r:id="rId15" action="ppaction://hlinksldjump"/>
            <a:extLst>
              <a:ext uri="{FF2B5EF4-FFF2-40B4-BE49-F238E27FC236}">
                <a16:creationId xmlns:a16="http://schemas.microsoft.com/office/drawing/2014/main" id="{4EB477D7-3E58-7C1B-38F1-372A57A60397}"/>
              </a:ext>
            </a:extLst>
          </p:cNvPr>
          <p:cNvSpPr>
            <a:spLocks noGrp="1"/>
          </p:cNvSpPr>
          <p:nvPr>
            <p:custDataLst>
              <p:tags r:id="rId3"/>
            </p:custDataLst>
          </p:nvPr>
        </p:nvSpPr>
        <p:spPr bwMode="auto">
          <a:xfrm>
            <a:off x="1752600" y="2438400"/>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ext Placeholder 2">
            <a:extLst>
              <a:ext uri="{FF2B5EF4-FFF2-40B4-BE49-F238E27FC236}">
                <a16:creationId xmlns:a16="http://schemas.microsoft.com/office/drawing/2014/main" id="{5A48C2BC-DC00-709C-5958-E68ED3F57F36}"/>
              </a:ext>
            </a:extLst>
          </p:cNvPr>
          <p:cNvSpPr>
            <a:spLocks noGrp="1"/>
          </p:cNvSpPr>
          <p:nvPr>
            <p:custDataLst>
              <p:tags r:id="rId4"/>
            </p:custDataLst>
          </p:nvPr>
        </p:nvSpPr>
        <p:spPr bwMode="auto">
          <a:xfrm>
            <a:off x="1752600" y="2844800"/>
            <a:ext cx="6477000" cy="355600"/>
          </a:xfrm>
          <a:prstGeom prst="rect">
            <a:avLst/>
          </a:prstGeom>
          <a:solidFill>
            <a:schemeClr val="accent1"/>
          </a:solidFill>
          <a:ln w="127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（ア）市場の成長性</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6" action="ppaction://hlinksldjump"/>
            <a:extLst>
              <a:ext uri="{FF2B5EF4-FFF2-40B4-BE49-F238E27FC236}">
                <a16:creationId xmlns:a16="http://schemas.microsoft.com/office/drawing/2014/main" id="{C45CF700-0CF7-399F-179E-E9E9A4729AD3}"/>
              </a:ext>
            </a:extLst>
          </p:cNvPr>
          <p:cNvSpPr>
            <a:spLocks noGrp="1"/>
          </p:cNvSpPr>
          <p:nvPr>
            <p:custDataLst>
              <p:tags r:id="rId5"/>
            </p:custDataLst>
          </p:nvPr>
        </p:nvSpPr>
        <p:spPr bwMode="auto">
          <a:xfrm>
            <a:off x="1752600" y="3200400"/>
            <a:ext cx="6477000" cy="31908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（イ）競合他社との差別化</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Text Placeholder 2">
            <a:hlinkClick r:id="rId17" action="ppaction://hlinksldjump"/>
            <a:extLst>
              <a:ext uri="{FF2B5EF4-FFF2-40B4-BE49-F238E27FC236}">
                <a16:creationId xmlns:a16="http://schemas.microsoft.com/office/drawing/2014/main" id="{5E6A20A3-D71F-CBFB-5B54-F05324A78C34}"/>
              </a:ext>
            </a:extLst>
          </p:cNvPr>
          <p:cNvSpPr>
            <a:spLocks noGrp="1"/>
          </p:cNvSpPr>
          <p:nvPr>
            <p:custDataLst>
              <p:tags r:id="rId6"/>
            </p:custDataLst>
          </p:nvPr>
        </p:nvSpPr>
        <p:spPr bwMode="auto">
          <a:xfrm>
            <a:off x="1752600" y="3519489"/>
            <a:ext cx="6477000" cy="28892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6513"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（ウ）労働生産性向上</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4" name="Text Placeholder 2">
            <a:hlinkClick r:id="rId18" action="ppaction://hlinksldjump"/>
            <a:extLst>
              <a:ext uri="{FF2B5EF4-FFF2-40B4-BE49-F238E27FC236}">
                <a16:creationId xmlns:a16="http://schemas.microsoft.com/office/drawing/2014/main" id="{7E08F4B5-303D-AEAB-C364-D8373306F6F3}"/>
              </a:ext>
            </a:extLst>
          </p:cNvPr>
          <p:cNvSpPr>
            <a:spLocks noGrp="1"/>
          </p:cNvSpPr>
          <p:nvPr>
            <p:custDataLst>
              <p:tags r:id="rId7"/>
            </p:custDataLst>
          </p:nvPr>
        </p:nvSpPr>
        <p:spPr bwMode="auto">
          <a:xfrm>
            <a:off x="1752600" y="3808413"/>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5" name="Text Placeholder 2">
            <a:hlinkClick r:id="rId19" action="ppaction://hlinksldjump"/>
            <a:extLst>
              <a:ext uri="{FF2B5EF4-FFF2-40B4-BE49-F238E27FC236}">
                <a16:creationId xmlns:a16="http://schemas.microsoft.com/office/drawing/2014/main" id="{500F5114-415D-FB5B-7516-EF6495064470}"/>
              </a:ext>
            </a:extLst>
          </p:cNvPr>
          <p:cNvSpPr>
            <a:spLocks noGrp="1"/>
          </p:cNvSpPr>
          <p:nvPr>
            <p:custDataLst>
              <p:tags r:id="rId8"/>
            </p:custDataLst>
          </p:nvPr>
        </p:nvSpPr>
        <p:spPr bwMode="auto">
          <a:xfrm>
            <a:off x="1752600" y="4133850"/>
            <a:ext cx="6477000" cy="327025"/>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6" name="Text Placeholder 2">
            <a:hlinkClick r:id="rId20" action="ppaction://hlinksldjump"/>
            <a:extLst>
              <a:ext uri="{FF2B5EF4-FFF2-40B4-BE49-F238E27FC236}">
                <a16:creationId xmlns:a16="http://schemas.microsoft.com/office/drawing/2014/main" id="{0FAE2523-0106-BE48-ABA0-1F8DA6EF7F42}"/>
              </a:ext>
            </a:extLst>
          </p:cNvPr>
          <p:cNvSpPr>
            <a:spLocks noGrp="1"/>
          </p:cNvSpPr>
          <p:nvPr>
            <p:custDataLst>
              <p:tags r:id="rId9"/>
            </p:custDataLst>
          </p:nvPr>
        </p:nvSpPr>
        <p:spPr bwMode="auto">
          <a:xfrm>
            <a:off x="1752600" y="4460876"/>
            <a:ext cx="6477000" cy="28416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089353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FA9B651-4133-CF2B-3D04-368A51CB7415}"/>
              </a:ext>
            </a:extLst>
          </p:cNvPr>
          <p:cNvGraphicFramePr>
            <a:graphicFrameLocks noChangeAspect="1"/>
          </p:cNvGraphicFramePr>
          <p:nvPr>
            <p:custDataLst>
              <p:tags r:id="rId1"/>
            </p:custDataLst>
            <p:extLst>
              <p:ext uri="{D42A27DB-BD31-4B8C-83A1-F6EECF244321}">
                <p14:modId xmlns:p14="http://schemas.microsoft.com/office/powerpoint/2010/main" val="15559862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3" name="think-cell data - do not delete" hidden="1">
                        <a:extLst>
                          <a:ext uri="{FF2B5EF4-FFF2-40B4-BE49-F238E27FC236}">
                            <a16:creationId xmlns:a16="http://schemas.microsoft.com/office/drawing/2014/main" id="{8FA9B651-4133-CF2B-3D04-368A51CB741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70903AB5-B977-5862-FCE7-9E8C7BC907F3}"/>
              </a:ext>
            </a:extLst>
          </p:cNvPr>
          <p:cNvSpPr>
            <a:spLocks noGrp="1"/>
          </p:cNvSpPr>
          <p:nvPr>
            <p:ph type="title"/>
          </p:nvPr>
        </p:nvSpPr>
        <p:spPr/>
        <p:txBody>
          <a:bodyPr vert="horz"/>
          <a:lstStyle/>
          <a:p>
            <a:endParaRPr kumimoji="1" lang="ja-JP" altLang="en-US"/>
          </a:p>
        </p:txBody>
      </p:sp>
      <p:sp>
        <p:nvSpPr>
          <p:cNvPr id="7" name="Text Placeholder 6">
            <a:extLst>
              <a:ext uri="{FF2B5EF4-FFF2-40B4-BE49-F238E27FC236}">
                <a16:creationId xmlns:a16="http://schemas.microsoft.com/office/drawing/2014/main" id="{18F54CB0-895D-880E-FB54-6727D475D402}"/>
              </a:ext>
            </a:extLst>
          </p:cNvPr>
          <p:cNvSpPr>
            <a:spLocks noGrp="1"/>
          </p:cNvSpPr>
          <p:nvPr>
            <p:ph type="body" sz="quarter" idx="12"/>
          </p:nvPr>
        </p:nvSpPr>
        <p:spPr/>
        <p:txBody>
          <a:bodyPr/>
          <a:lstStyle/>
          <a:p>
            <a:r>
              <a:rPr lang="ja-JP" altLang="en-US"/>
              <a:t>②先進性・成長性（ア）市場の成長性</a:t>
            </a:r>
          </a:p>
        </p:txBody>
      </p:sp>
      <p:grpSp>
        <p:nvGrpSpPr>
          <p:cNvPr id="23" name="RectangleWithLineGroup">
            <a:extLst>
              <a:ext uri="{FF2B5EF4-FFF2-40B4-BE49-F238E27FC236}">
                <a16:creationId xmlns:a16="http://schemas.microsoft.com/office/drawing/2014/main" id="{26E0A6CB-B255-DCB8-CC37-EE627723CB50}"/>
              </a:ext>
            </a:extLst>
          </p:cNvPr>
          <p:cNvGrpSpPr/>
          <p:nvPr/>
        </p:nvGrpSpPr>
        <p:grpSpPr>
          <a:xfrm>
            <a:off x="381000" y="914400"/>
            <a:ext cx="9144000" cy="380480"/>
            <a:chOff x="2073603" y="1702803"/>
            <a:chExt cx="2160003" cy="360000"/>
          </a:xfrm>
          <a:noFill/>
        </p:grpSpPr>
        <p:sp>
          <p:nvSpPr>
            <p:cNvPr id="24" name="Rectangle 23">
              <a:extLst>
                <a:ext uri="{FF2B5EF4-FFF2-40B4-BE49-F238E27FC236}">
                  <a16:creationId xmlns:a16="http://schemas.microsoft.com/office/drawing/2014/main" id="{E6AC915C-F4E4-0C29-3D42-BA81C35F3CBC}"/>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売上高</a:t>
              </a:r>
            </a:p>
          </p:txBody>
        </p:sp>
        <p:cxnSp>
          <p:nvCxnSpPr>
            <p:cNvPr id="25" name="Straight Connector 24">
              <a:extLst>
                <a:ext uri="{FF2B5EF4-FFF2-40B4-BE49-F238E27FC236}">
                  <a16:creationId xmlns:a16="http://schemas.microsoft.com/office/drawing/2014/main" id="{1B79FD65-2CC4-7A7F-7502-9D5D53CB6D93}"/>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6" name="四角形: メモ 1">
            <a:extLst>
              <a:ext uri="{FF2B5EF4-FFF2-40B4-BE49-F238E27FC236}">
                <a16:creationId xmlns:a16="http://schemas.microsoft.com/office/drawing/2014/main" id="{8F1CF0A8-AA0D-5969-D947-65E5C6301ABD}"/>
              </a:ext>
            </a:extLst>
          </p:cNvPr>
          <p:cNvSpPr/>
          <p:nvPr/>
        </p:nvSpPr>
        <p:spPr>
          <a:xfrm>
            <a:off x="8292676" y="259200"/>
            <a:ext cx="1412324" cy="1034438"/>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各社合計のスライド</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（コンソーシアム全体）</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と</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4" name="Rectangle: Folded Corner 3">
            <a:extLst>
              <a:ext uri="{FF2B5EF4-FFF2-40B4-BE49-F238E27FC236}">
                <a16:creationId xmlns:a16="http://schemas.microsoft.com/office/drawing/2014/main" id="{963E80E8-6BCD-36E3-E046-6B20963ADCF6}"/>
              </a:ext>
            </a:extLst>
          </p:cNvPr>
          <p:cNvSpPr/>
          <p:nvPr/>
        </p:nvSpPr>
        <p:spPr>
          <a:xfrm>
            <a:off x="381000" y="3511547"/>
            <a:ext cx="9144000" cy="2966809"/>
          </a:xfrm>
          <a:prstGeom prst="foldedCorner">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rtlCol="0" anchor="t"/>
          <a:lstStyle/>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自社事業が属する市場の見通しや市場変化をどのように見込んでいるか、認識を記載ください。</a:t>
            </a:r>
            <a:endPar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また、補助事業の売上高成長の実現に向けた取り組み記載ください。</a:t>
            </a:r>
            <a:endPar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四角形: メモ 1">
            <a:extLst>
              <a:ext uri="{FF2B5EF4-FFF2-40B4-BE49-F238E27FC236}">
                <a16:creationId xmlns:a16="http://schemas.microsoft.com/office/drawing/2014/main" id="{0EB8627A-5B84-79F9-486F-55C2DA9F0BDF}"/>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pic>
        <p:nvPicPr>
          <p:cNvPr id="9" name="Picture 8">
            <a:extLst>
              <a:ext uri="{FF2B5EF4-FFF2-40B4-BE49-F238E27FC236}">
                <a16:creationId xmlns:a16="http://schemas.microsoft.com/office/drawing/2014/main" id="{BEC03331-A7C2-C59B-CE9C-9DA40779DF70}"/>
              </a:ext>
            </a:extLst>
          </p:cNvPr>
          <p:cNvPicPr>
            <a:picLocks noChangeAspect="1"/>
          </p:cNvPicPr>
          <p:nvPr/>
        </p:nvPicPr>
        <p:blipFill>
          <a:blip r:embed="rId6"/>
          <a:stretch>
            <a:fillRect/>
          </a:stretch>
        </p:blipFill>
        <p:spPr>
          <a:xfrm>
            <a:off x="449580" y="1605417"/>
            <a:ext cx="9006840" cy="1623060"/>
          </a:xfrm>
          <a:prstGeom prst="rect">
            <a:avLst/>
          </a:prstGeom>
        </p:spPr>
      </p:pic>
    </p:spTree>
    <p:extLst>
      <p:ext uri="{BB962C8B-B14F-4D97-AF65-F5344CB8AC3E}">
        <p14:creationId xmlns:p14="http://schemas.microsoft.com/office/powerpoint/2010/main" val="6302549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43FE105B-DFA2-03B3-9C16-79600134A9E6}"/>
              </a:ext>
            </a:extLst>
          </p:cNvPr>
          <p:cNvGraphicFramePr>
            <a:graphicFrameLocks noChangeAspect="1"/>
          </p:cNvGraphicFramePr>
          <p:nvPr>
            <p:custDataLst>
              <p:tags r:id="rId1"/>
            </p:custDataLst>
            <p:extLst>
              <p:ext uri="{D42A27DB-BD31-4B8C-83A1-F6EECF244321}">
                <p14:modId xmlns:p14="http://schemas.microsoft.com/office/powerpoint/2010/main" val="11725152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8" name="think-cell data - do not delete" hidden="1">
                        <a:extLst>
                          <a:ext uri="{FF2B5EF4-FFF2-40B4-BE49-F238E27FC236}">
                            <a16:creationId xmlns:a16="http://schemas.microsoft.com/office/drawing/2014/main" id="{43FE105B-DFA2-03B3-9C16-79600134A9E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1730A75-2252-AA1D-733D-A40C364322F1}"/>
              </a:ext>
            </a:extLst>
          </p:cNvPr>
          <p:cNvSpPr>
            <a:spLocks noGrp="1"/>
          </p:cNvSpPr>
          <p:nvPr>
            <p:ph type="title"/>
          </p:nvPr>
        </p:nvSpPr>
        <p:spPr/>
        <p:txBody>
          <a:bodyPr vert="horz"/>
          <a:lstStyle/>
          <a:p>
            <a:endParaRPr kumimoji="1" lang="ja-JP" altLang="en-US"/>
          </a:p>
        </p:txBody>
      </p:sp>
      <p:sp>
        <p:nvSpPr>
          <p:cNvPr id="3" name="Text Placeholder 2">
            <a:extLst>
              <a:ext uri="{FF2B5EF4-FFF2-40B4-BE49-F238E27FC236}">
                <a16:creationId xmlns:a16="http://schemas.microsoft.com/office/drawing/2014/main" id="{5E0BFC74-63B5-5992-A00E-956C54F8A911}"/>
              </a:ext>
            </a:extLst>
          </p:cNvPr>
          <p:cNvSpPr>
            <a:spLocks noGrp="1"/>
          </p:cNvSpPr>
          <p:nvPr>
            <p:ph type="body" sz="quarter" idx="12"/>
          </p:nvPr>
        </p:nvSpPr>
        <p:spPr/>
        <p:txBody>
          <a:bodyPr/>
          <a:lstStyle/>
          <a:p>
            <a:r>
              <a:rPr lang="ja-JP" altLang="en-US"/>
              <a:t>②先進性・成長性（ア）市場の成長性</a:t>
            </a:r>
          </a:p>
        </p:txBody>
      </p:sp>
      <p:sp>
        <p:nvSpPr>
          <p:cNvPr id="37" name="Rectangle 36">
            <a:extLst>
              <a:ext uri="{FF2B5EF4-FFF2-40B4-BE49-F238E27FC236}">
                <a16:creationId xmlns:a16="http://schemas.microsoft.com/office/drawing/2014/main" id="{59AB76B1-D461-6486-62E7-4E627157DD25}"/>
              </a:ext>
            </a:extLst>
          </p:cNvPr>
          <p:cNvSpPr/>
          <p:nvPr/>
        </p:nvSpPr>
        <p:spPr>
          <a:xfrm>
            <a:off x="381001" y="1525509"/>
            <a:ext cx="1036636" cy="534363"/>
          </a:xfrm>
          <a:prstGeom prst="rect">
            <a:avLst/>
          </a:prstGeom>
          <a:solidFill>
            <a:schemeClr val="accent2"/>
          </a:solid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kumimoji="1" lang="ja-JP" altLang="en-US" sz="1200" b="1">
                <a:solidFill>
                  <a:schemeClr val="bg1"/>
                </a:solidFill>
              </a:rPr>
              <a:t>該当する</a:t>
            </a:r>
            <a:br>
              <a:rPr kumimoji="1" lang="en-US" altLang="ja-JP" sz="1200" b="1">
                <a:solidFill>
                  <a:schemeClr val="bg1"/>
                </a:solidFill>
              </a:rPr>
            </a:br>
            <a:r>
              <a:rPr kumimoji="1" lang="ja-JP" altLang="en-US" sz="1200" b="1">
                <a:solidFill>
                  <a:schemeClr val="bg1"/>
                </a:solidFill>
              </a:rPr>
              <a:t>戦略</a:t>
            </a:r>
            <a:r>
              <a:rPr kumimoji="1" lang="en-US" altLang="ja-JP" sz="1200" b="1">
                <a:solidFill>
                  <a:schemeClr val="bg1"/>
                </a:solidFill>
              </a:rPr>
              <a:t>17</a:t>
            </a:r>
            <a:r>
              <a:rPr kumimoji="1" lang="ja-JP" altLang="en-US" sz="1200" b="1">
                <a:solidFill>
                  <a:schemeClr val="bg1"/>
                </a:solidFill>
              </a:rPr>
              <a:t>分野</a:t>
            </a:r>
          </a:p>
        </p:txBody>
      </p:sp>
      <p:sp>
        <p:nvSpPr>
          <p:cNvPr id="38" name="Rectangle 37">
            <a:extLst>
              <a:ext uri="{FF2B5EF4-FFF2-40B4-BE49-F238E27FC236}">
                <a16:creationId xmlns:a16="http://schemas.microsoft.com/office/drawing/2014/main" id="{EA9ED149-CFE8-2EE1-D6B0-F15BDAE798A0}"/>
              </a:ext>
            </a:extLst>
          </p:cNvPr>
          <p:cNvSpPr/>
          <p:nvPr/>
        </p:nvSpPr>
        <p:spPr>
          <a:xfrm>
            <a:off x="1529483" y="1525509"/>
            <a:ext cx="2966317" cy="534363"/>
          </a:xfrm>
          <a:prstGeom prst="rect">
            <a:avLst/>
          </a:prstGeom>
          <a:noFill/>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l"/>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様式２</a:t>
            </a:r>
            <a: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_</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②補助事業情報シートにて選択した分野を記載ください。</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該当しない場合は</a:t>
            </a:r>
            <a:br>
              <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未記入で問題ありません</a:t>
            </a:r>
            <a:endPar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9" name="Rectangle 38">
            <a:extLst>
              <a:ext uri="{FF2B5EF4-FFF2-40B4-BE49-F238E27FC236}">
                <a16:creationId xmlns:a16="http://schemas.microsoft.com/office/drawing/2014/main" id="{51EFF221-B690-315F-DA82-EFF5E6EA43D4}"/>
              </a:ext>
            </a:extLst>
          </p:cNvPr>
          <p:cNvSpPr/>
          <p:nvPr/>
        </p:nvSpPr>
        <p:spPr>
          <a:xfrm>
            <a:off x="381000" y="2692400"/>
            <a:ext cx="4114800" cy="3760788"/>
          </a:xfrm>
          <a:prstGeom prst="rect">
            <a:avLst/>
          </a:prstGeom>
          <a:noFill/>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l"/>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上記の分野に該当する根拠を具体的に記載ください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l"/>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lgn="l">
              <a:buFont typeface="Arial" panose="020B0604020202020204" pitchFamily="34" charset="0"/>
              <a:buChar char="•"/>
            </a:pP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t>
            </a:r>
            <a:r>
              <a:rPr lang="en-US" altLang="ja-JP"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181_</a:t>
            </a: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プラスチック板・棒・管・継手・異形押出製品製造業</a:t>
            </a:r>
            <a:r>
              <a:rPr lang="en-US" altLang="ja-JP"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/AI</a:t>
            </a: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・半導体、マテリアル（重要鉱物・部素材））</a:t>
            </a:r>
            <a:br>
              <a:rPr lang="en-US" altLang="ja-JP"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次世代半導体パッケージ用絶縁フィルムの量産工場建設。</a:t>
            </a:r>
            <a:br>
              <a:rPr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汎用品ではなく、先端</a:t>
            </a:r>
            <a:r>
              <a:rPr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GPU</a:t>
            </a: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等に不可欠な特殊部素材。また、現在海外依存度が高い部素材の国内自給体制を確立し、</a:t>
            </a:r>
            <a:br>
              <a:rPr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有事のボトルネック解消に貢献する「危機管理投資」である。</a:t>
            </a:r>
            <a:endParaRPr kumimoji="1"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t>
            </a:r>
            <a:r>
              <a:rPr lang="en-US" altLang="ja-JP"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099_</a:t>
            </a: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その他の食料品製造業</a:t>
            </a:r>
            <a:r>
              <a:rPr lang="en-US" altLang="ja-JP"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合成生物学・バイオ、フードテック）</a:t>
            </a: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微生物由来の代替タンパク質・バイオ素材の大型</a:t>
            </a:r>
            <a:br>
              <a:rPr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発酵プラント建設。従来の食品製造ではなく、精密発酵技術を用いた大規模生産実証である。また、気候変動リスクに対応した持続可能な食料生産を実現する「成長投資」である。</a:t>
            </a:r>
            <a:endParaRPr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lgn="l">
              <a:buFont typeface="Arial" panose="020B0604020202020204" pitchFamily="34" charset="0"/>
              <a:buChar char="•"/>
            </a:pP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t>
            </a:r>
            <a:r>
              <a:rPr lang="en-US" altLang="ja-JP"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472_</a:t>
            </a: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冷蔵倉庫業</a:t>
            </a:r>
            <a:r>
              <a:rPr lang="en-US" altLang="ja-JP"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1200" b="1" u="sng">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港湾ロジスティクス）</a:t>
            </a:r>
            <a:r>
              <a:rPr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AI</a:t>
            </a: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・ロボット完全</a:t>
            </a:r>
            <a:br>
              <a:rPr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自動化型の港湾冷蔵物流センター建設。単なる保管場所の提供ではなく、港湾エリアにおける「高度物流拠点（建物）」の建設と、「次世代自動化設備（機械装置）」の導入を行うもの。これにより、港湾物流の結節点における処理能力を</a:t>
            </a:r>
            <a:br>
              <a:rPr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飛躍的に高め、サプライチェーンの強靭化に貢献する。</a:t>
            </a:r>
            <a:endParaRPr kumimoji="1" lang="en-US" altLang="ja-JP"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a:p>
            <a:pPr algn="l"/>
            <a:r>
              <a:rPr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等</a:t>
            </a:r>
            <a:endParaRPr kumimoji="1" lang="ja-JP" altLang="en-US" sz="1200">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0" name="Isosceles Triangle 39">
            <a:extLst>
              <a:ext uri="{FF2B5EF4-FFF2-40B4-BE49-F238E27FC236}">
                <a16:creationId xmlns:a16="http://schemas.microsoft.com/office/drawing/2014/main" id="{5DA8CFD2-1996-0466-4937-D59A9B034637}"/>
              </a:ext>
            </a:extLst>
          </p:cNvPr>
          <p:cNvSpPr/>
          <p:nvPr/>
        </p:nvSpPr>
        <p:spPr>
          <a:xfrm>
            <a:off x="1584263" y="2276636"/>
            <a:ext cx="1708274" cy="199000"/>
          </a:xfrm>
          <a:prstGeom prst="triangle">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22" name="RectangleWithVerticalLineGroup">
            <a:extLst>
              <a:ext uri="{FF2B5EF4-FFF2-40B4-BE49-F238E27FC236}">
                <a16:creationId xmlns:a16="http://schemas.microsoft.com/office/drawing/2014/main" id="{C2B17304-AF35-8B23-B790-51A634BAF1AF}"/>
              </a:ext>
            </a:extLst>
          </p:cNvPr>
          <p:cNvGrpSpPr/>
          <p:nvPr/>
        </p:nvGrpSpPr>
        <p:grpSpPr>
          <a:xfrm>
            <a:off x="5153026" y="5434927"/>
            <a:ext cx="568874" cy="306466"/>
            <a:chOff x="640801" y="2278804"/>
            <a:chExt cx="1080002" cy="720001"/>
          </a:xfrm>
        </p:grpSpPr>
        <p:sp>
          <p:nvSpPr>
            <p:cNvPr id="23" name="Rectangle 22">
              <a:extLst>
                <a:ext uri="{FF2B5EF4-FFF2-40B4-BE49-F238E27FC236}">
                  <a16:creationId xmlns:a16="http://schemas.microsoft.com/office/drawing/2014/main" id="{74D5084B-519D-532C-8000-009633BDE158}"/>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horz" wrap="none" rtlCol="0" anchor="ctr" anchorCtr="0"/>
            <a:lstStyle/>
            <a:p>
              <a:pPr algn="ctr"/>
              <a:r>
                <a:rPr kumimoji="1" lang="ja-JP" altLang="en-US" sz="14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大分類</a:t>
              </a:r>
            </a:p>
          </p:txBody>
        </p:sp>
        <p:cxnSp>
          <p:nvCxnSpPr>
            <p:cNvPr id="24" name="Straight Connector 23">
              <a:extLst>
                <a:ext uri="{FF2B5EF4-FFF2-40B4-BE49-F238E27FC236}">
                  <a16:creationId xmlns:a16="http://schemas.microsoft.com/office/drawing/2014/main" id="{E12688B0-2C58-F4F8-8942-D24F1A059432}"/>
                </a:ext>
              </a:extLst>
            </p:cNvPr>
            <p:cNvCxnSpPr/>
            <p:nvPr/>
          </p:nvCxnSpPr>
          <p:spPr>
            <a:xfrm>
              <a:off x="1720803" y="2278804"/>
              <a:ext cx="0" cy="72000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grpSp>
        <p:nvGrpSpPr>
          <p:cNvPr id="27" name="RectangleWithVerticalLineGroup">
            <a:extLst>
              <a:ext uri="{FF2B5EF4-FFF2-40B4-BE49-F238E27FC236}">
                <a16:creationId xmlns:a16="http://schemas.microsoft.com/office/drawing/2014/main" id="{BD1CA149-DF1D-EC74-4425-606872FB1F2B}"/>
              </a:ext>
            </a:extLst>
          </p:cNvPr>
          <p:cNvGrpSpPr/>
          <p:nvPr/>
        </p:nvGrpSpPr>
        <p:grpSpPr>
          <a:xfrm>
            <a:off x="5153026" y="5790824"/>
            <a:ext cx="568874" cy="306466"/>
            <a:chOff x="640801" y="2278804"/>
            <a:chExt cx="1080002" cy="720001"/>
          </a:xfrm>
        </p:grpSpPr>
        <p:sp>
          <p:nvSpPr>
            <p:cNvPr id="28" name="Rectangle 27">
              <a:extLst>
                <a:ext uri="{FF2B5EF4-FFF2-40B4-BE49-F238E27FC236}">
                  <a16:creationId xmlns:a16="http://schemas.microsoft.com/office/drawing/2014/main" id="{24F72F66-A5CE-3BF2-EC58-8E456C72ACD4}"/>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horz" wrap="none" rtlCol="0" anchor="ctr" anchorCtr="0"/>
            <a:lstStyle/>
            <a:p>
              <a:pPr algn="ctr"/>
              <a:r>
                <a:rPr lang="ja-JP" altLang="en-US" sz="14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中</a:t>
              </a:r>
              <a:r>
                <a:rPr kumimoji="1" lang="ja-JP" altLang="en-US" sz="14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分類</a:t>
              </a:r>
            </a:p>
          </p:txBody>
        </p:sp>
        <p:cxnSp>
          <p:nvCxnSpPr>
            <p:cNvPr id="29" name="Straight Connector 28">
              <a:extLst>
                <a:ext uri="{FF2B5EF4-FFF2-40B4-BE49-F238E27FC236}">
                  <a16:creationId xmlns:a16="http://schemas.microsoft.com/office/drawing/2014/main" id="{2D9EC066-FB72-E776-9A5D-00D2FD99D834}"/>
                </a:ext>
              </a:extLst>
            </p:cNvPr>
            <p:cNvCxnSpPr/>
            <p:nvPr/>
          </p:nvCxnSpPr>
          <p:spPr>
            <a:xfrm>
              <a:off x="1720803" y="2278804"/>
              <a:ext cx="0" cy="72000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grpSp>
        <p:nvGrpSpPr>
          <p:cNvPr id="32" name="RectangleWithVerticalLineGroup">
            <a:extLst>
              <a:ext uri="{FF2B5EF4-FFF2-40B4-BE49-F238E27FC236}">
                <a16:creationId xmlns:a16="http://schemas.microsoft.com/office/drawing/2014/main" id="{71C62768-4CDD-ABC7-A368-689BCD11594B}"/>
              </a:ext>
            </a:extLst>
          </p:cNvPr>
          <p:cNvGrpSpPr/>
          <p:nvPr/>
        </p:nvGrpSpPr>
        <p:grpSpPr>
          <a:xfrm>
            <a:off x="5153026" y="6146722"/>
            <a:ext cx="568874" cy="306466"/>
            <a:chOff x="640801" y="2278804"/>
            <a:chExt cx="1080002" cy="720001"/>
          </a:xfrm>
        </p:grpSpPr>
        <p:sp>
          <p:nvSpPr>
            <p:cNvPr id="33" name="Rectangle 32">
              <a:extLst>
                <a:ext uri="{FF2B5EF4-FFF2-40B4-BE49-F238E27FC236}">
                  <a16:creationId xmlns:a16="http://schemas.microsoft.com/office/drawing/2014/main" id="{AF1E125B-D744-5F11-E64B-7464C42FA08E}"/>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horz" wrap="none" rtlCol="0" anchor="ctr" anchorCtr="0"/>
            <a:lstStyle/>
            <a:p>
              <a:pPr algn="ctr"/>
              <a:r>
                <a:rPr kumimoji="1" lang="ja-JP" altLang="en-US" sz="14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小分類</a:t>
              </a:r>
            </a:p>
          </p:txBody>
        </p:sp>
        <p:cxnSp>
          <p:nvCxnSpPr>
            <p:cNvPr id="34" name="Straight Connector 33">
              <a:extLst>
                <a:ext uri="{FF2B5EF4-FFF2-40B4-BE49-F238E27FC236}">
                  <a16:creationId xmlns:a16="http://schemas.microsoft.com/office/drawing/2014/main" id="{F3EBBB6D-18C2-4002-04D2-D6772019523B}"/>
                </a:ext>
              </a:extLst>
            </p:cNvPr>
            <p:cNvCxnSpPr/>
            <p:nvPr/>
          </p:nvCxnSpPr>
          <p:spPr>
            <a:xfrm>
              <a:off x="1720803" y="2278804"/>
              <a:ext cx="0" cy="72000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5" name="Rectangle 24">
            <a:extLst>
              <a:ext uri="{FF2B5EF4-FFF2-40B4-BE49-F238E27FC236}">
                <a16:creationId xmlns:a16="http://schemas.microsoft.com/office/drawing/2014/main" id="{4AD62755-EDE4-A49B-568E-EFE508CBB2D6}"/>
              </a:ext>
            </a:extLst>
          </p:cNvPr>
          <p:cNvSpPr/>
          <p:nvPr/>
        </p:nvSpPr>
        <p:spPr>
          <a:xfrm>
            <a:off x="5787736" y="5434927"/>
            <a:ext cx="1787324" cy="306466"/>
          </a:xfrm>
          <a:prstGeom prst="rect">
            <a:avLst/>
          </a:prstGeom>
          <a:noFill/>
          <a:ln>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l"/>
            <a:endPar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6" name="Rectangle 25">
            <a:extLst>
              <a:ext uri="{FF2B5EF4-FFF2-40B4-BE49-F238E27FC236}">
                <a16:creationId xmlns:a16="http://schemas.microsoft.com/office/drawing/2014/main" id="{A59B2235-F4C1-3141-EA09-6984F2B3BF83}"/>
              </a:ext>
            </a:extLst>
          </p:cNvPr>
          <p:cNvSpPr/>
          <p:nvPr/>
        </p:nvSpPr>
        <p:spPr>
          <a:xfrm>
            <a:off x="7699576" y="5434927"/>
            <a:ext cx="1787324" cy="306466"/>
          </a:xfrm>
          <a:prstGeom prst="rect">
            <a:avLst/>
          </a:prstGeom>
          <a:noFill/>
          <a:ln>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l"/>
            <a:endPar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0" name="Rectangle 29">
            <a:extLst>
              <a:ext uri="{FF2B5EF4-FFF2-40B4-BE49-F238E27FC236}">
                <a16:creationId xmlns:a16="http://schemas.microsoft.com/office/drawing/2014/main" id="{E3A24E4E-E69E-E3DC-7547-2C9B6E0F894B}"/>
              </a:ext>
            </a:extLst>
          </p:cNvPr>
          <p:cNvSpPr/>
          <p:nvPr/>
        </p:nvSpPr>
        <p:spPr>
          <a:xfrm>
            <a:off x="5787736" y="5790824"/>
            <a:ext cx="1787324" cy="306466"/>
          </a:xfrm>
          <a:prstGeom prst="rect">
            <a:avLst/>
          </a:prstGeom>
          <a:noFill/>
          <a:ln>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l"/>
            <a:endPar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1" name="Rectangle 30">
            <a:extLst>
              <a:ext uri="{FF2B5EF4-FFF2-40B4-BE49-F238E27FC236}">
                <a16:creationId xmlns:a16="http://schemas.microsoft.com/office/drawing/2014/main" id="{A903F7A5-FE4C-37F4-FD9B-E2DEB5BFCFE0}"/>
              </a:ext>
            </a:extLst>
          </p:cNvPr>
          <p:cNvSpPr/>
          <p:nvPr/>
        </p:nvSpPr>
        <p:spPr>
          <a:xfrm>
            <a:off x="7699576" y="5790824"/>
            <a:ext cx="1787324" cy="306466"/>
          </a:xfrm>
          <a:prstGeom prst="rect">
            <a:avLst/>
          </a:prstGeom>
          <a:noFill/>
          <a:ln>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l"/>
            <a:endPar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5" name="Rectangle 34">
            <a:extLst>
              <a:ext uri="{FF2B5EF4-FFF2-40B4-BE49-F238E27FC236}">
                <a16:creationId xmlns:a16="http://schemas.microsoft.com/office/drawing/2014/main" id="{3500FB29-E08B-5339-BA46-EA1D4FB6B9E1}"/>
              </a:ext>
            </a:extLst>
          </p:cNvPr>
          <p:cNvSpPr/>
          <p:nvPr/>
        </p:nvSpPr>
        <p:spPr>
          <a:xfrm>
            <a:off x="5787736" y="6146722"/>
            <a:ext cx="1787324" cy="306466"/>
          </a:xfrm>
          <a:prstGeom prst="rect">
            <a:avLst/>
          </a:prstGeom>
          <a:noFill/>
          <a:ln>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l"/>
            <a:endPar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6" name="Rectangle 35">
            <a:extLst>
              <a:ext uri="{FF2B5EF4-FFF2-40B4-BE49-F238E27FC236}">
                <a16:creationId xmlns:a16="http://schemas.microsoft.com/office/drawing/2014/main" id="{9C5B7847-E394-2D35-9491-792D5F91B384}"/>
              </a:ext>
            </a:extLst>
          </p:cNvPr>
          <p:cNvSpPr/>
          <p:nvPr/>
        </p:nvSpPr>
        <p:spPr>
          <a:xfrm>
            <a:off x="7699576" y="6146722"/>
            <a:ext cx="1787324" cy="306466"/>
          </a:xfrm>
          <a:prstGeom prst="rect">
            <a:avLst/>
          </a:prstGeom>
          <a:noFill/>
          <a:ln>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l"/>
            <a:endParaRPr kumimoji="1" lang="ja-JP" altLang="en-US" sz="12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41" name="RectangleWithLineGroup">
            <a:extLst>
              <a:ext uri="{FF2B5EF4-FFF2-40B4-BE49-F238E27FC236}">
                <a16:creationId xmlns:a16="http://schemas.microsoft.com/office/drawing/2014/main" id="{1842EDE4-F73C-412C-1DAB-BA308DEF0CDC}"/>
              </a:ext>
            </a:extLst>
          </p:cNvPr>
          <p:cNvGrpSpPr/>
          <p:nvPr/>
        </p:nvGrpSpPr>
        <p:grpSpPr>
          <a:xfrm>
            <a:off x="5787736" y="5178226"/>
            <a:ext cx="1787324" cy="193907"/>
            <a:chOff x="2073603" y="1702803"/>
            <a:chExt cx="2160003" cy="360000"/>
          </a:xfrm>
          <a:noFill/>
        </p:grpSpPr>
        <p:sp>
          <p:nvSpPr>
            <p:cNvPr id="42" name="Rectangle 41">
              <a:extLst>
                <a:ext uri="{FF2B5EF4-FFF2-40B4-BE49-F238E27FC236}">
                  <a16:creationId xmlns:a16="http://schemas.microsoft.com/office/drawing/2014/main" id="{8C5B608F-D19B-EDD1-B016-AF5F18908976}"/>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全社の業種</a:t>
              </a:r>
            </a:p>
          </p:txBody>
        </p:sp>
        <p:cxnSp>
          <p:nvCxnSpPr>
            <p:cNvPr id="43" name="Straight Connector 42">
              <a:extLst>
                <a:ext uri="{FF2B5EF4-FFF2-40B4-BE49-F238E27FC236}">
                  <a16:creationId xmlns:a16="http://schemas.microsoft.com/office/drawing/2014/main" id="{48D2B04E-B8BC-8442-49F5-7B9403DBF55C}"/>
                </a:ext>
              </a:extLst>
            </p:cNvPr>
            <p:cNvCxnSpPr/>
            <p:nvPr/>
          </p:nvCxnSpPr>
          <p:spPr>
            <a:xfrm>
              <a:off x="2073603" y="2062803"/>
              <a:ext cx="2160003"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grpSp>
      <p:grpSp>
        <p:nvGrpSpPr>
          <p:cNvPr id="44" name="RectangleWithLineGroup">
            <a:extLst>
              <a:ext uri="{FF2B5EF4-FFF2-40B4-BE49-F238E27FC236}">
                <a16:creationId xmlns:a16="http://schemas.microsoft.com/office/drawing/2014/main" id="{6376903A-6068-F7EB-1683-50FA002570F6}"/>
              </a:ext>
            </a:extLst>
          </p:cNvPr>
          <p:cNvGrpSpPr/>
          <p:nvPr/>
        </p:nvGrpSpPr>
        <p:grpSpPr>
          <a:xfrm>
            <a:off x="7699576" y="5178226"/>
            <a:ext cx="1787324" cy="193907"/>
            <a:chOff x="2073603" y="1702803"/>
            <a:chExt cx="2160003" cy="360000"/>
          </a:xfrm>
          <a:noFill/>
        </p:grpSpPr>
        <p:sp>
          <p:nvSpPr>
            <p:cNvPr id="45" name="Rectangle 44">
              <a:extLst>
                <a:ext uri="{FF2B5EF4-FFF2-40B4-BE49-F238E27FC236}">
                  <a16:creationId xmlns:a16="http://schemas.microsoft.com/office/drawing/2014/main" id="{6130768F-B183-0822-A179-2185526681D6}"/>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補助事業</a:t>
              </a:r>
              <a:r>
                <a:rPr kumimoji="1" lang="ja-JP" altLang="en-US" sz="1400" b="1">
                  <a:solidFill>
                    <a:schemeClr val="bg2"/>
                  </a:solidFill>
                  <a:latin typeface="Yu Gothic UI" panose="020B0500000000000000" pitchFamily="50" charset="-128"/>
                  <a:ea typeface="Yu Gothic UI" panose="020B0500000000000000" pitchFamily="50" charset="-128"/>
                  <a:sym typeface="Yu Gothic UI" panose="020B0500000000000000" pitchFamily="50" charset="-128"/>
                </a:rPr>
                <a:t>の業種</a:t>
              </a:r>
            </a:p>
          </p:txBody>
        </p:sp>
        <p:cxnSp>
          <p:nvCxnSpPr>
            <p:cNvPr id="46" name="Straight Connector 45">
              <a:extLst>
                <a:ext uri="{FF2B5EF4-FFF2-40B4-BE49-F238E27FC236}">
                  <a16:creationId xmlns:a16="http://schemas.microsoft.com/office/drawing/2014/main" id="{D3D261A7-79D6-69CF-8544-B2737565E9DD}"/>
                </a:ext>
              </a:extLst>
            </p:cNvPr>
            <p:cNvCxnSpPr/>
            <p:nvPr/>
          </p:nvCxnSpPr>
          <p:spPr>
            <a:xfrm>
              <a:off x="2073603" y="2062803"/>
              <a:ext cx="2160003"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7" name="正方形/長方形 2058">
            <a:extLst>
              <a:ext uri="{FF2B5EF4-FFF2-40B4-BE49-F238E27FC236}">
                <a16:creationId xmlns:a16="http://schemas.microsoft.com/office/drawing/2014/main" id="{7007EA84-2995-827A-4AD9-E55EABB9E362}"/>
              </a:ext>
            </a:extLst>
          </p:cNvPr>
          <p:cNvSpPr/>
          <p:nvPr/>
        </p:nvSpPr>
        <p:spPr>
          <a:xfrm>
            <a:off x="4730154" y="1525509"/>
            <a:ext cx="4794846" cy="3546934"/>
          </a:xfrm>
          <a:prstGeom prst="rect">
            <a:avLst/>
          </a:prstGeom>
          <a:solidFill>
            <a:schemeClr val="bg1">
              <a:lumMod val="9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写真等を活用し、</a:t>
            </a:r>
            <a:b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伝わりやすいよう工夫ください。</a:t>
            </a:r>
          </a:p>
        </p:txBody>
      </p:sp>
      <p:grpSp>
        <p:nvGrpSpPr>
          <p:cNvPr id="12" name="RectangleWithLineGroup">
            <a:extLst>
              <a:ext uri="{FF2B5EF4-FFF2-40B4-BE49-F238E27FC236}">
                <a16:creationId xmlns:a16="http://schemas.microsoft.com/office/drawing/2014/main" id="{A4DF3828-3445-DEE4-A832-D423A3817156}"/>
              </a:ext>
            </a:extLst>
          </p:cNvPr>
          <p:cNvGrpSpPr/>
          <p:nvPr/>
        </p:nvGrpSpPr>
        <p:grpSpPr>
          <a:xfrm>
            <a:off x="381000" y="914400"/>
            <a:ext cx="9144000" cy="380480"/>
            <a:chOff x="2073603" y="1702803"/>
            <a:chExt cx="2160003" cy="360000"/>
          </a:xfrm>
          <a:noFill/>
        </p:grpSpPr>
        <p:sp>
          <p:nvSpPr>
            <p:cNvPr id="13" name="Rectangle 12">
              <a:extLst>
                <a:ext uri="{FF2B5EF4-FFF2-40B4-BE49-F238E27FC236}">
                  <a16:creationId xmlns:a16="http://schemas.microsoft.com/office/drawing/2014/main" id="{7EE22EBE-7108-F032-9836-C7486EB2C2CC}"/>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戦略</a:t>
              </a:r>
              <a:r>
                <a:rPr lang="en-US" altLang="ja-JP"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17</a:t>
              </a:r>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分野との関わり</a:t>
              </a:r>
            </a:p>
          </p:txBody>
        </p:sp>
        <p:cxnSp>
          <p:nvCxnSpPr>
            <p:cNvPr id="14" name="Straight Connector 13">
              <a:extLst>
                <a:ext uri="{FF2B5EF4-FFF2-40B4-BE49-F238E27FC236}">
                  <a16:creationId xmlns:a16="http://schemas.microsoft.com/office/drawing/2014/main" id="{22044E77-6ABA-ACDC-1347-C8694DF1A9D6}"/>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5" name="四角形: メモ 1">
            <a:extLst>
              <a:ext uri="{FF2B5EF4-FFF2-40B4-BE49-F238E27FC236}">
                <a16:creationId xmlns:a16="http://schemas.microsoft.com/office/drawing/2014/main" id="{F5D7D0A9-D76B-8A51-1043-6C3AFF668208}"/>
              </a:ext>
            </a:extLst>
          </p:cNvPr>
          <p:cNvSpPr/>
          <p:nvPr/>
        </p:nvSpPr>
        <p:spPr>
          <a:xfrm>
            <a:off x="-1488524" y="259200"/>
            <a:ext cx="1412324" cy="711247"/>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当スライドは作成任意</a:t>
            </a:r>
            <a:endPar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（戦略</a:t>
            </a:r>
            <a:r>
              <a:rPr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17</a:t>
            </a:r>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分野での</a:t>
            </a:r>
            <a:br>
              <a:rPr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加点を希望の場合は</a:t>
            </a:r>
            <a:br>
              <a:rPr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必須）</a:t>
            </a:r>
            <a:endPar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9" name="四角形: メモ 1">
            <a:extLst>
              <a:ext uri="{FF2B5EF4-FFF2-40B4-BE49-F238E27FC236}">
                <a16:creationId xmlns:a16="http://schemas.microsoft.com/office/drawing/2014/main" id="{5A5B7E49-C06E-441A-ECE2-081A38E6421D}"/>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Tree>
    <p:extLst>
      <p:ext uri="{BB962C8B-B14F-4D97-AF65-F5344CB8AC3E}">
        <p14:creationId xmlns:p14="http://schemas.microsoft.com/office/powerpoint/2010/main" val="32742692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486703-26D1-639B-CFCB-92C2CC13A79B}"/>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95590C4E-38FA-BC7D-2BBE-28856C85CE42}"/>
              </a:ext>
            </a:extLst>
          </p:cNvPr>
          <p:cNvGraphicFramePr>
            <a:graphicFrameLocks noChangeAspect="1"/>
          </p:cNvGraphicFramePr>
          <p:nvPr>
            <p:custDataLst>
              <p:tags r:id="rId1"/>
            </p:custDataLst>
            <p:extLst>
              <p:ext uri="{D42A27DB-BD31-4B8C-83A1-F6EECF244321}">
                <p14:modId xmlns:p14="http://schemas.microsoft.com/office/powerpoint/2010/main" val="286055220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277" imgH="277" progId="TCLayout.ActiveDocument.1">
                  <p:embed/>
                </p:oleObj>
              </mc:Choice>
              <mc:Fallback>
                <p:oleObj name="think-cell Slide" r:id="rId12" imgW="277" imgH="277" progId="TCLayout.ActiveDocument.1">
                  <p:embed/>
                  <p:pic>
                    <p:nvPicPr>
                      <p:cNvPr id="6" name="think-cell data - do not delete" hidden="1">
                        <a:extLst>
                          <a:ext uri="{FF2B5EF4-FFF2-40B4-BE49-F238E27FC236}">
                            <a16:creationId xmlns:a16="http://schemas.microsoft.com/office/drawing/2014/main" id="{95590C4E-38FA-BC7D-2BBE-28856C85CE42}"/>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9F51961-50B1-F876-5DDD-A3FCF649FA73}"/>
              </a:ext>
            </a:extLst>
          </p:cNvPr>
          <p:cNvSpPr>
            <a:spLocks noGrp="1"/>
          </p:cNvSpPr>
          <p:nvPr>
            <p:ph type="title"/>
          </p:nvPr>
        </p:nvSpPr>
        <p:spPr/>
        <p:txBody>
          <a:bodyPr vert="horz"/>
          <a:lstStyle/>
          <a:p>
            <a:r>
              <a:rPr kumimoji="1" lang="ja-JP" altLang="en-US"/>
              <a:t>目次</a:t>
            </a:r>
          </a:p>
        </p:txBody>
      </p:sp>
      <p:sp>
        <p:nvSpPr>
          <p:cNvPr id="3" name="Text Placeholder 2">
            <a:hlinkClick r:id="rId14" action="ppaction://hlinksldjump"/>
            <a:extLst>
              <a:ext uri="{FF2B5EF4-FFF2-40B4-BE49-F238E27FC236}">
                <a16:creationId xmlns:a16="http://schemas.microsoft.com/office/drawing/2014/main" id="{062DC1D0-1EDD-EB24-E1CC-4240E0A44107}"/>
              </a:ext>
            </a:extLst>
          </p:cNvPr>
          <p:cNvSpPr>
            <a:spLocks noGrp="1"/>
          </p:cNvSpPr>
          <p:nvPr>
            <p:custDataLst>
              <p:tags r:id="rId2"/>
            </p:custDataLst>
          </p:nvPr>
        </p:nvSpPr>
        <p:spPr bwMode="auto">
          <a:xfrm>
            <a:off x="1752600" y="2076450"/>
            <a:ext cx="6477000" cy="32702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4" name="Text Placeholder 2">
            <a:hlinkClick r:id="rId15" action="ppaction://hlinksldjump"/>
            <a:extLst>
              <a:ext uri="{FF2B5EF4-FFF2-40B4-BE49-F238E27FC236}">
                <a16:creationId xmlns:a16="http://schemas.microsoft.com/office/drawing/2014/main" id="{8771EB49-7A57-B436-F45B-9FB329FAD2AE}"/>
              </a:ext>
            </a:extLst>
          </p:cNvPr>
          <p:cNvSpPr>
            <a:spLocks noGrp="1"/>
          </p:cNvSpPr>
          <p:nvPr>
            <p:custDataLst>
              <p:tags r:id="rId3"/>
            </p:custDataLst>
          </p:nvPr>
        </p:nvSpPr>
        <p:spPr bwMode="auto">
          <a:xfrm>
            <a:off x="1752600" y="2403475"/>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6" action="ppaction://hlinksldjump"/>
            <a:extLst>
              <a:ext uri="{FF2B5EF4-FFF2-40B4-BE49-F238E27FC236}">
                <a16:creationId xmlns:a16="http://schemas.microsoft.com/office/drawing/2014/main" id="{1205C358-9A71-67EB-021E-BECAE930B22B}"/>
              </a:ext>
            </a:extLst>
          </p:cNvPr>
          <p:cNvSpPr>
            <a:spLocks noGrp="1"/>
          </p:cNvSpPr>
          <p:nvPr>
            <p:custDataLst>
              <p:tags r:id="rId4"/>
            </p:custDataLst>
          </p:nvPr>
        </p:nvSpPr>
        <p:spPr bwMode="auto">
          <a:xfrm>
            <a:off x="1752600" y="2809875"/>
            <a:ext cx="6477000" cy="35560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（ア）市場の成長性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1" name="Text Placeholder 2">
            <a:extLst>
              <a:ext uri="{FF2B5EF4-FFF2-40B4-BE49-F238E27FC236}">
                <a16:creationId xmlns:a16="http://schemas.microsoft.com/office/drawing/2014/main" id="{CFD6FD3F-EB68-A9F2-F87E-9D7454D8E910}"/>
              </a:ext>
            </a:extLst>
          </p:cNvPr>
          <p:cNvSpPr>
            <a:spLocks noGrp="1"/>
          </p:cNvSpPr>
          <p:nvPr>
            <p:custDataLst>
              <p:tags r:id="rId5"/>
            </p:custDataLst>
          </p:nvPr>
        </p:nvSpPr>
        <p:spPr bwMode="auto">
          <a:xfrm>
            <a:off x="1752600" y="3165475"/>
            <a:ext cx="6477000" cy="354013"/>
          </a:xfrm>
          <a:prstGeom prst="rect">
            <a:avLst/>
          </a:prstGeom>
          <a:solidFill>
            <a:schemeClr val="accent1"/>
          </a:solidFill>
          <a:ln w="127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（イ）競合他社との差別化</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Text Placeholder 2">
            <a:hlinkClick r:id="rId17" action="ppaction://hlinksldjump"/>
            <a:extLst>
              <a:ext uri="{FF2B5EF4-FFF2-40B4-BE49-F238E27FC236}">
                <a16:creationId xmlns:a16="http://schemas.microsoft.com/office/drawing/2014/main" id="{B6F2F913-9CCC-563C-54B5-B1D4FC3CC9E6}"/>
              </a:ext>
            </a:extLst>
          </p:cNvPr>
          <p:cNvSpPr>
            <a:spLocks noGrp="1"/>
          </p:cNvSpPr>
          <p:nvPr>
            <p:custDataLst>
              <p:tags r:id="rId6"/>
            </p:custDataLst>
          </p:nvPr>
        </p:nvSpPr>
        <p:spPr bwMode="auto">
          <a:xfrm>
            <a:off x="1752600" y="3519488"/>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（ウ）労働生産性向上</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Text Placeholder 2">
            <a:hlinkClick r:id="rId18" action="ppaction://hlinksldjump"/>
            <a:extLst>
              <a:ext uri="{FF2B5EF4-FFF2-40B4-BE49-F238E27FC236}">
                <a16:creationId xmlns:a16="http://schemas.microsoft.com/office/drawing/2014/main" id="{0182A8BD-DBFD-D65D-4B10-9EAFD4A58E8B}"/>
              </a:ext>
            </a:extLst>
          </p:cNvPr>
          <p:cNvSpPr>
            <a:spLocks noGrp="1"/>
          </p:cNvSpPr>
          <p:nvPr>
            <p:custDataLst>
              <p:tags r:id="rId7"/>
            </p:custDataLst>
          </p:nvPr>
        </p:nvSpPr>
        <p:spPr bwMode="auto">
          <a:xfrm>
            <a:off x="1752600" y="3844925"/>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9" name="Text Placeholder 2">
            <a:hlinkClick r:id="rId19" action="ppaction://hlinksldjump"/>
            <a:extLst>
              <a:ext uri="{FF2B5EF4-FFF2-40B4-BE49-F238E27FC236}">
                <a16:creationId xmlns:a16="http://schemas.microsoft.com/office/drawing/2014/main" id="{512014AB-294D-2F88-27DE-3BF859561748}"/>
              </a:ext>
            </a:extLst>
          </p:cNvPr>
          <p:cNvSpPr>
            <a:spLocks noGrp="1"/>
          </p:cNvSpPr>
          <p:nvPr>
            <p:custDataLst>
              <p:tags r:id="rId8"/>
            </p:custDataLst>
          </p:nvPr>
        </p:nvSpPr>
        <p:spPr bwMode="auto">
          <a:xfrm>
            <a:off x="1752600" y="4170363"/>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10" name="Text Placeholder 2">
            <a:hlinkClick r:id="rId20" action="ppaction://hlinksldjump"/>
            <a:extLst>
              <a:ext uri="{FF2B5EF4-FFF2-40B4-BE49-F238E27FC236}">
                <a16:creationId xmlns:a16="http://schemas.microsoft.com/office/drawing/2014/main" id="{41D650A9-8702-0A3A-961F-055245D63D94}"/>
              </a:ext>
            </a:extLst>
          </p:cNvPr>
          <p:cNvSpPr>
            <a:spLocks noGrp="1"/>
          </p:cNvSpPr>
          <p:nvPr>
            <p:custDataLst>
              <p:tags r:id="rId9"/>
            </p:custDataLst>
          </p:nvPr>
        </p:nvSpPr>
        <p:spPr bwMode="auto">
          <a:xfrm>
            <a:off x="1752600" y="4495800"/>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467245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E038E-2DC7-5B62-5E20-6743FBF9F9F7}"/>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24B2665D-105C-4EB4-DD7C-3937B0E673DC}"/>
              </a:ext>
            </a:extLst>
          </p:cNvPr>
          <p:cNvGraphicFramePr>
            <a:graphicFrameLocks noChangeAspect="1"/>
          </p:cNvGraphicFramePr>
          <p:nvPr>
            <p:custDataLst>
              <p:tags r:id="rId1"/>
            </p:custDataLst>
            <p:extLst>
              <p:ext uri="{D42A27DB-BD31-4B8C-83A1-F6EECF244321}">
                <p14:modId xmlns:p14="http://schemas.microsoft.com/office/powerpoint/2010/main" val="24810232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3" name="think-cell data - do not delete" hidden="1">
                        <a:extLst>
                          <a:ext uri="{FF2B5EF4-FFF2-40B4-BE49-F238E27FC236}">
                            <a16:creationId xmlns:a16="http://schemas.microsoft.com/office/drawing/2014/main" id="{24B2665D-105C-4EB4-DD7C-3937B0E673D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EE2AF39-B4AB-EFFD-AF79-3D823B82634C}"/>
              </a:ext>
            </a:extLst>
          </p:cNvPr>
          <p:cNvSpPr>
            <a:spLocks noGrp="1"/>
          </p:cNvSpPr>
          <p:nvPr>
            <p:ph type="title"/>
          </p:nvPr>
        </p:nvSpPr>
        <p:spPr/>
        <p:txBody>
          <a:bodyPr vert="horz"/>
          <a:lstStyle/>
          <a:p>
            <a:endParaRPr kumimoji="1" lang="ja-JP" altLang="en-US"/>
          </a:p>
        </p:txBody>
      </p:sp>
      <p:sp>
        <p:nvSpPr>
          <p:cNvPr id="7" name="Text Placeholder 6">
            <a:extLst>
              <a:ext uri="{FF2B5EF4-FFF2-40B4-BE49-F238E27FC236}">
                <a16:creationId xmlns:a16="http://schemas.microsoft.com/office/drawing/2014/main" id="{FC6C25BE-2135-48CF-63BC-C8D45D8204EC}"/>
              </a:ext>
            </a:extLst>
          </p:cNvPr>
          <p:cNvSpPr>
            <a:spLocks noGrp="1"/>
          </p:cNvSpPr>
          <p:nvPr>
            <p:ph type="body" sz="quarter" idx="12"/>
          </p:nvPr>
        </p:nvSpPr>
        <p:spPr/>
        <p:txBody>
          <a:bodyPr/>
          <a:lstStyle/>
          <a:p>
            <a:r>
              <a:rPr lang="ja-JP" altLang="en-US"/>
              <a:t>②先進性・成長性（イ）競合他社との差別化</a:t>
            </a:r>
          </a:p>
        </p:txBody>
      </p:sp>
      <p:sp>
        <p:nvSpPr>
          <p:cNvPr id="8" name="正方形/長方形 22">
            <a:extLst>
              <a:ext uri="{FF2B5EF4-FFF2-40B4-BE49-F238E27FC236}">
                <a16:creationId xmlns:a16="http://schemas.microsoft.com/office/drawing/2014/main" id="{C4D3CA63-2EA7-04C4-F681-42345315EA9E}"/>
              </a:ext>
            </a:extLst>
          </p:cNvPr>
          <p:cNvSpPr/>
          <p:nvPr/>
        </p:nvSpPr>
        <p:spPr>
          <a:xfrm>
            <a:off x="380999" y="1752491"/>
            <a:ext cx="920817" cy="250139"/>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商品</a:t>
            </a:r>
            <a:r>
              <a:rPr kumimoji="1" lang="ja-JP" altLang="en-US" sz="12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戦略</a:t>
            </a:r>
          </a:p>
        </p:txBody>
      </p:sp>
      <p:sp>
        <p:nvSpPr>
          <p:cNvPr id="9" name="正方形/長方形 23">
            <a:extLst>
              <a:ext uri="{FF2B5EF4-FFF2-40B4-BE49-F238E27FC236}">
                <a16:creationId xmlns:a16="http://schemas.microsoft.com/office/drawing/2014/main" id="{3CB1ACF7-B7EC-7B0F-054E-C7ED127863E6}"/>
              </a:ext>
            </a:extLst>
          </p:cNvPr>
          <p:cNvSpPr/>
          <p:nvPr/>
        </p:nvSpPr>
        <p:spPr>
          <a:xfrm>
            <a:off x="380999" y="4123506"/>
            <a:ext cx="920817" cy="250139"/>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流通</a:t>
            </a:r>
            <a:r>
              <a:rPr kumimoji="1" lang="ja-JP" altLang="en-US" sz="12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戦略</a:t>
            </a:r>
          </a:p>
        </p:txBody>
      </p:sp>
      <p:sp>
        <p:nvSpPr>
          <p:cNvPr id="10" name="正方形/長方形 24">
            <a:extLst>
              <a:ext uri="{FF2B5EF4-FFF2-40B4-BE49-F238E27FC236}">
                <a16:creationId xmlns:a16="http://schemas.microsoft.com/office/drawing/2014/main" id="{33BADE85-DE52-9957-FD07-C18B6BFB31EB}"/>
              </a:ext>
            </a:extLst>
          </p:cNvPr>
          <p:cNvSpPr/>
          <p:nvPr/>
        </p:nvSpPr>
        <p:spPr>
          <a:xfrm>
            <a:off x="2497035" y="1752491"/>
            <a:ext cx="920817" cy="250139"/>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価格</a:t>
            </a:r>
            <a:r>
              <a:rPr kumimoji="1" lang="ja-JP" altLang="en-US" sz="12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戦略</a:t>
            </a:r>
          </a:p>
        </p:txBody>
      </p:sp>
      <p:sp>
        <p:nvSpPr>
          <p:cNvPr id="11" name="正方形/長方形 25">
            <a:extLst>
              <a:ext uri="{FF2B5EF4-FFF2-40B4-BE49-F238E27FC236}">
                <a16:creationId xmlns:a16="http://schemas.microsoft.com/office/drawing/2014/main" id="{D2EBDAEE-8DBF-78C8-E1C1-C33A87FDF45A}"/>
              </a:ext>
            </a:extLst>
          </p:cNvPr>
          <p:cNvSpPr/>
          <p:nvPr/>
        </p:nvSpPr>
        <p:spPr>
          <a:xfrm>
            <a:off x="2506640" y="4123506"/>
            <a:ext cx="920817" cy="250139"/>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販売</a:t>
            </a:r>
            <a:r>
              <a:rPr kumimoji="1" lang="ja-JP" altLang="en-US" sz="12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戦略</a:t>
            </a:r>
          </a:p>
        </p:txBody>
      </p:sp>
      <p:sp>
        <p:nvSpPr>
          <p:cNvPr id="12" name="正方形/長方形 26">
            <a:extLst>
              <a:ext uri="{FF2B5EF4-FFF2-40B4-BE49-F238E27FC236}">
                <a16:creationId xmlns:a16="http://schemas.microsoft.com/office/drawing/2014/main" id="{69F5F3A1-7735-0625-F6D9-562F507B5C69}"/>
              </a:ext>
            </a:extLst>
          </p:cNvPr>
          <p:cNvSpPr/>
          <p:nvPr/>
        </p:nvSpPr>
        <p:spPr>
          <a:xfrm>
            <a:off x="381000" y="1997483"/>
            <a:ext cx="2003832" cy="2089968"/>
          </a:xfrm>
          <a:prstGeom prst="rect">
            <a:avLst/>
          </a:prstGeom>
          <a:solidFill>
            <a:schemeClr val="bg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顧客・マーケットの求めて</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いる商品（機能、品質、</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ブランドイメージ等）と、</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補助事業で提供する商品・サービスの顧客への訴求</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ポイントを記載ください</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3" name="正方形/長方形 27">
            <a:extLst>
              <a:ext uri="{FF2B5EF4-FFF2-40B4-BE49-F238E27FC236}">
                <a16:creationId xmlns:a16="http://schemas.microsoft.com/office/drawing/2014/main" id="{B43772E0-756A-06DE-D898-2A600ADABF9B}"/>
              </a:ext>
            </a:extLst>
          </p:cNvPr>
          <p:cNvSpPr/>
          <p:nvPr/>
        </p:nvSpPr>
        <p:spPr>
          <a:xfrm>
            <a:off x="381000" y="4368498"/>
            <a:ext cx="2003832" cy="2089968"/>
          </a:xfrm>
          <a:prstGeom prst="rect">
            <a:avLst/>
          </a:prstGeom>
          <a:solidFill>
            <a:schemeClr val="bg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288000"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顧客・マーケットに商品・</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サービスを届けるために</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使用する手段・経路</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を</a:t>
            </a:r>
            <a:b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記載ください</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4" name="正方形/長方形 28">
            <a:extLst>
              <a:ext uri="{FF2B5EF4-FFF2-40B4-BE49-F238E27FC236}">
                <a16:creationId xmlns:a16="http://schemas.microsoft.com/office/drawing/2014/main" id="{97F978C1-2DCF-B87D-124D-B3C4F3772742}"/>
              </a:ext>
            </a:extLst>
          </p:cNvPr>
          <p:cNvSpPr/>
          <p:nvPr/>
        </p:nvSpPr>
        <p:spPr>
          <a:xfrm>
            <a:off x="2498384" y="1997483"/>
            <a:ext cx="2003832" cy="2089968"/>
          </a:xfrm>
          <a:prstGeom prst="rect">
            <a:avLst/>
          </a:prstGeom>
          <a:solidFill>
            <a:schemeClr val="bg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商品・サービスの価格設定と、その設定の根拠となる市場ニーズ（高価格帯商品が</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求められているアンケート</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調査の結果等）</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を</a:t>
            </a:r>
            <a:b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記載ください</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5" name="正方形/長方形 29">
            <a:extLst>
              <a:ext uri="{FF2B5EF4-FFF2-40B4-BE49-F238E27FC236}">
                <a16:creationId xmlns:a16="http://schemas.microsoft.com/office/drawing/2014/main" id="{C65BDB76-9630-2B0E-DDFC-F4E1CAFAF276}"/>
              </a:ext>
            </a:extLst>
          </p:cNvPr>
          <p:cNvSpPr/>
          <p:nvPr/>
        </p:nvSpPr>
        <p:spPr>
          <a:xfrm>
            <a:off x="2498384" y="4368498"/>
            <a:ext cx="2003832" cy="2089968"/>
          </a:xfrm>
          <a:prstGeom prst="rect">
            <a:avLst/>
          </a:prstGeom>
          <a:solidFill>
            <a:schemeClr val="bg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288000"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顧客・マーケットからの</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認知度を高め、</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訴求ポイントやコンセプトを伝えるために実施想定の</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手法等</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を記載ください</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 name="四角形: メモ 1">
            <a:extLst>
              <a:ext uri="{FF2B5EF4-FFF2-40B4-BE49-F238E27FC236}">
                <a16:creationId xmlns:a16="http://schemas.microsoft.com/office/drawing/2014/main" id="{BF231123-162F-5ED5-D25F-501382991746}"/>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grpSp>
        <p:nvGrpSpPr>
          <p:cNvPr id="28" name="RectangleWithLineGroup">
            <a:extLst>
              <a:ext uri="{FF2B5EF4-FFF2-40B4-BE49-F238E27FC236}">
                <a16:creationId xmlns:a16="http://schemas.microsoft.com/office/drawing/2014/main" id="{CFEA2D29-6372-ACC2-5F40-98A1FCF1BA56}"/>
              </a:ext>
            </a:extLst>
          </p:cNvPr>
          <p:cNvGrpSpPr/>
          <p:nvPr/>
        </p:nvGrpSpPr>
        <p:grpSpPr>
          <a:xfrm>
            <a:off x="381000" y="914400"/>
            <a:ext cx="4114800" cy="380480"/>
            <a:chOff x="2073603" y="1702803"/>
            <a:chExt cx="2160003" cy="360000"/>
          </a:xfrm>
          <a:noFill/>
        </p:grpSpPr>
        <p:sp>
          <p:nvSpPr>
            <p:cNvPr id="29" name="Rectangle 28">
              <a:extLst>
                <a:ext uri="{FF2B5EF4-FFF2-40B4-BE49-F238E27FC236}">
                  <a16:creationId xmlns:a16="http://schemas.microsoft.com/office/drawing/2014/main" id="{871A210A-E955-FEB5-21DB-5DCDBB04390F}"/>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マーケティングにおける差別化</a:t>
              </a:r>
            </a:p>
          </p:txBody>
        </p:sp>
        <p:cxnSp>
          <p:nvCxnSpPr>
            <p:cNvPr id="30" name="Straight Connector 29">
              <a:extLst>
                <a:ext uri="{FF2B5EF4-FFF2-40B4-BE49-F238E27FC236}">
                  <a16:creationId xmlns:a16="http://schemas.microsoft.com/office/drawing/2014/main" id="{C3349E2B-4CF9-85C2-2FB7-BAC6C607A266}"/>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31" name="RectangleWithLineGroup">
            <a:extLst>
              <a:ext uri="{FF2B5EF4-FFF2-40B4-BE49-F238E27FC236}">
                <a16:creationId xmlns:a16="http://schemas.microsoft.com/office/drawing/2014/main" id="{86916608-1868-A5D4-8FF3-4583EC384CA4}"/>
              </a:ext>
            </a:extLst>
          </p:cNvPr>
          <p:cNvGrpSpPr/>
          <p:nvPr/>
        </p:nvGrpSpPr>
        <p:grpSpPr>
          <a:xfrm>
            <a:off x="5410200" y="914400"/>
            <a:ext cx="4114800" cy="380480"/>
            <a:chOff x="2073603" y="1702803"/>
            <a:chExt cx="2160003" cy="360000"/>
          </a:xfrm>
          <a:noFill/>
        </p:grpSpPr>
        <p:sp>
          <p:nvSpPr>
            <p:cNvPr id="32" name="Rectangle 31">
              <a:extLst>
                <a:ext uri="{FF2B5EF4-FFF2-40B4-BE49-F238E27FC236}">
                  <a16:creationId xmlns:a16="http://schemas.microsoft.com/office/drawing/2014/main" id="{FCE7DFCC-70A8-8287-3D96-C42793FA81F9}"/>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その他差別化・事業戦略シナリオ</a:t>
              </a:r>
            </a:p>
          </p:txBody>
        </p:sp>
        <p:cxnSp>
          <p:nvCxnSpPr>
            <p:cNvPr id="33" name="Straight Connector 32">
              <a:extLst>
                <a:ext uri="{FF2B5EF4-FFF2-40B4-BE49-F238E27FC236}">
                  <a16:creationId xmlns:a16="http://schemas.microsoft.com/office/drawing/2014/main" id="{BA876668-AFD8-058F-02EA-F64F5026D2C9}"/>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34" name="正方形/長方形 6">
            <a:extLst>
              <a:ext uri="{FF2B5EF4-FFF2-40B4-BE49-F238E27FC236}">
                <a16:creationId xmlns:a16="http://schemas.microsoft.com/office/drawing/2014/main" id="{3ADE2C1E-D861-DE6C-3489-05A5B22B42E8}"/>
              </a:ext>
            </a:extLst>
          </p:cNvPr>
          <p:cNvSpPr/>
          <p:nvPr/>
        </p:nvSpPr>
        <p:spPr>
          <a:xfrm>
            <a:off x="5410200" y="1447804"/>
            <a:ext cx="4114800" cy="5005379"/>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左記の項目以外について、</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差別化や先進性に向けた取組、事業戦略シナリオを記載ください。</a:t>
            </a:r>
          </a:p>
          <a:p>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生産工程の抜本的改革や最新設備を導入した物流センター等を通じた高い付加価値・独自性の創出</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サプライチェーンや商流の上流・下流部分を自社で構築</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模倣困難なビジネスモデルの構築</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ニッチ分野における独自性の高い製品・サービス開発</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厳格な品質管理</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大学等との産学連携などにより差別化を行い、</a:t>
            </a:r>
            <a:b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グローバル市場でもトップの地位を築く潜在性を有している</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成長経営への転換に至った経緯</a:t>
            </a: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経営者として考える成長シナリオ</a:t>
            </a: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当該事業戦略の実行に当たっての先行投資等</a:t>
            </a:r>
          </a:p>
          <a:p>
            <a:pPr marL="171450" indent="-171450">
              <a:buFont typeface="Arial" panose="020B0604020202020204" pitchFamily="34" charset="0"/>
              <a:buChar char="•"/>
            </a:pPr>
            <a:endPar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正方形/長方形 28">
            <a:extLst>
              <a:ext uri="{FF2B5EF4-FFF2-40B4-BE49-F238E27FC236}">
                <a16:creationId xmlns:a16="http://schemas.microsoft.com/office/drawing/2014/main" id="{6978166D-997C-A9D9-272D-6DA7AA020500}"/>
              </a:ext>
            </a:extLst>
          </p:cNvPr>
          <p:cNvSpPr/>
          <p:nvPr/>
        </p:nvSpPr>
        <p:spPr>
          <a:xfrm>
            <a:off x="381000" y="1373429"/>
            <a:ext cx="4114800" cy="310660"/>
          </a:xfrm>
          <a:prstGeom prst="rect">
            <a:avLst/>
          </a:prstGeom>
          <a:solidFill>
            <a:schemeClr val="bg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想定ターゲットを記載ください。</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6" name="四角形: メモ 1">
            <a:extLst>
              <a:ext uri="{FF2B5EF4-FFF2-40B4-BE49-F238E27FC236}">
                <a16:creationId xmlns:a16="http://schemas.microsoft.com/office/drawing/2014/main" id="{3F6F25DB-27EA-1901-8627-C66C821CF928}"/>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Tree>
    <p:extLst>
      <p:ext uri="{BB962C8B-B14F-4D97-AF65-F5344CB8AC3E}">
        <p14:creationId xmlns:p14="http://schemas.microsoft.com/office/powerpoint/2010/main" val="37502134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14136201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277" imgH="277" progId="TCLayout.ActiveDocument.1">
                  <p:embed/>
                </p:oleObj>
              </mc:Choice>
              <mc:Fallback>
                <p:oleObj name="think-cell Slide" r:id="rId12"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lang="ja-JP" altLang="en-US">
                <a:effectLst/>
              </a:rPr>
              <a:t>目次</a:t>
            </a:r>
            <a:endParaRPr kumimoji="1" lang="ja-JP" altLang="en-US"/>
          </a:p>
        </p:txBody>
      </p:sp>
      <p:sp>
        <p:nvSpPr>
          <p:cNvPr id="28" name="Text Placeholder 2">
            <a:hlinkClick r:id="rId14" action="ppaction://hlinksldjump"/>
            <a:extLst>
              <a:ext uri="{FF2B5EF4-FFF2-40B4-BE49-F238E27FC236}">
                <a16:creationId xmlns:a16="http://schemas.microsoft.com/office/drawing/2014/main" id="{79C3EF5E-8E7B-FD64-EB2C-972E78DE76D6}"/>
              </a:ext>
            </a:extLst>
          </p:cNvPr>
          <p:cNvSpPr>
            <a:spLocks noGrp="1"/>
          </p:cNvSpPr>
          <p:nvPr>
            <p:custDataLst>
              <p:tags r:id="rId2"/>
            </p:custDataLst>
          </p:nvPr>
        </p:nvSpPr>
        <p:spPr bwMode="auto">
          <a:xfrm>
            <a:off x="1752600" y="2076450"/>
            <a:ext cx="6477000" cy="32702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 name="Text Placeholder 2">
            <a:hlinkClick r:id="rId15" action="ppaction://hlinksldjump"/>
            <a:extLst>
              <a:ext uri="{FF2B5EF4-FFF2-40B4-BE49-F238E27FC236}">
                <a16:creationId xmlns:a16="http://schemas.microsoft.com/office/drawing/2014/main" id="{2BD8C648-B145-FE86-5A5E-AECA2C836B22}"/>
              </a:ext>
            </a:extLst>
          </p:cNvPr>
          <p:cNvSpPr>
            <a:spLocks noGrp="1"/>
          </p:cNvSpPr>
          <p:nvPr>
            <p:custDataLst>
              <p:tags r:id="rId3"/>
            </p:custDataLst>
          </p:nvPr>
        </p:nvSpPr>
        <p:spPr bwMode="auto">
          <a:xfrm>
            <a:off x="1752600" y="2403475"/>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1" name="Text Placeholder 2">
            <a:hlinkClick r:id="rId16" action="ppaction://hlinksldjump"/>
            <a:extLst>
              <a:ext uri="{FF2B5EF4-FFF2-40B4-BE49-F238E27FC236}">
                <a16:creationId xmlns:a16="http://schemas.microsoft.com/office/drawing/2014/main" id="{726CBD92-2AEE-D808-11BC-F40A50A45652}"/>
              </a:ext>
            </a:extLst>
          </p:cNvPr>
          <p:cNvSpPr>
            <a:spLocks noGrp="1"/>
          </p:cNvSpPr>
          <p:nvPr>
            <p:custDataLst>
              <p:tags r:id="rId4"/>
            </p:custDataLst>
          </p:nvPr>
        </p:nvSpPr>
        <p:spPr bwMode="auto">
          <a:xfrm>
            <a:off x="1752600" y="2809875"/>
            <a:ext cx="6477000" cy="31908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（ア）市場の成長性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7" action="ppaction://hlinksldjump"/>
            <a:extLst>
              <a:ext uri="{FF2B5EF4-FFF2-40B4-BE49-F238E27FC236}">
                <a16:creationId xmlns:a16="http://schemas.microsoft.com/office/drawing/2014/main" id="{C47A9439-8E4B-6A24-1259-2F0B21EFA3DC}"/>
              </a:ext>
            </a:extLst>
          </p:cNvPr>
          <p:cNvSpPr>
            <a:spLocks noGrp="1"/>
          </p:cNvSpPr>
          <p:nvPr>
            <p:custDataLst>
              <p:tags r:id="rId5"/>
            </p:custDataLst>
          </p:nvPr>
        </p:nvSpPr>
        <p:spPr bwMode="auto">
          <a:xfrm>
            <a:off x="1752600" y="3128963"/>
            <a:ext cx="6477000" cy="31908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6513"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（イ）競合他社との差別化</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Text Placeholder 2">
            <a:extLst>
              <a:ext uri="{FF2B5EF4-FFF2-40B4-BE49-F238E27FC236}">
                <a16:creationId xmlns:a16="http://schemas.microsoft.com/office/drawing/2014/main" id="{6736D008-248A-F13C-4FF1-AEC02B63FDF4}"/>
              </a:ext>
            </a:extLst>
          </p:cNvPr>
          <p:cNvSpPr>
            <a:spLocks noGrp="1"/>
          </p:cNvSpPr>
          <p:nvPr>
            <p:custDataLst>
              <p:tags r:id="rId6"/>
            </p:custDataLst>
          </p:nvPr>
        </p:nvSpPr>
        <p:spPr bwMode="auto">
          <a:xfrm>
            <a:off x="1752600" y="3448050"/>
            <a:ext cx="6477000" cy="355600"/>
          </a:xfrm>
          <a:prstGeom prst="rect">
            <a:avLst/>
          </a:prstGeom>
          <a:solidFill>
            <a:schemeClr val="accent1"/>
          </a:solidFill>
          <a:ln w="127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（ウ）労働生産性向上</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Text Placeholder 2">
            <a:hlinkClick r:id="rId18" action="ppaction://hlinksldjump"/>
            <a:extLst>
              <a:ext uri="{FF2B5EF4-FFF2-40B4-BE49-F238E27FC236}">
                <a16:creationId xmlns:a16="http://schemas.microsoft.com/office/drawing/2014/main" id="{A8A23F77-24B6-8EBD-9982-78B270CDA28B}"/>
              </a:ext>
            </a:extLst>
          </p:cNvPr>
          <p:cNvSpPr>
            <a:spLocks noGrp="1"/>
          </p:cNvSpPr>
          <p:nvPr>
            <p:custDataLst>
              <p:tags r:id="rId7"/>
            </p:custDataLst>
          </p:nvPr>
        </p:nvSpPr>
        <p:spPr bwMode="auto">
          <a:xfrm>
            <a:off x="1752600" y="3803651"/>
            <a:ext cx="6477000" cy="36671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80963"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Text Placeholder 2">
            <a:hlinkClick r:id="rId19" action="ppaction://hlinksldjump"/>
            <a:extLst>
              <a:ext uri="{FF2B5EF4-FFF2-40B4-BE49-F238E27FC236}">
                <a16:creationId xmlns:a16="http://schemas.microsoft.com/office/drawing/2014/main" id="{D198C9A5-8A90-6F5D-C206-7A2CA04F5566}"/>
              </a:ext>
            </a:extLst>
          </p:cNvPr>
          <p:cNvSpPr>
            <a:spLocks noGrp="1"/>
          </p:cNvSpPr>
          <p:nvPr>
            <p:custDataLst>
              <p:tags r:id="rId8"/>
            </p:custDataLst>
          </p:nvPr>
        </p:nvSpPr>
        <p:spPr bwMode="auto">
          <a:xfrm>
            <a:off x="1752600" y="4170363"/>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9" name="Text Placeholder 2">
            <a:hlinkClick r:id="rId20" action="ppaction://hlinksldjump"/>
            <a:extLst>
              <a:ext uri="{FF2B5EF4-FFF2-40B4-BE49-F238E27FC236}">
                <a16:creationId xmlns:a16="http://schemas.microsoft.com/office/drawing/2014/main" id="{06D1F256-41A1-5D3C-E467-F87D3D23F32E}"/>
              </a:ext>
            </a:extLst>
          </p:cNvPr>
          <p:cNvSpPr>
            <a:spLocks noGrp="1"/>
          </p:cNvSpPr>
          <p:nvPr>
            <p:custDataLst>
              <p:tags r:id="rId9"/>
            </p:custDataLst>
          </p:nvPr>
        </p:nvSpPr>
        <p:spPr bwMode="auto">
          <a:xfrm>
            <a:off x="1752600" y="4495800"/>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9656054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180B78-1D91-F0C6-E15E-310280D51B27}"/>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23F643F-6BD5-A0EB-5CB8-DA12B6714BF7}"/>
              </a:ext>
            </a:extLst>
          </p:cNvPr>
          <p:cNvGraphicFramePr>
            <a:graphicFrameLocks noChangeAspect="1"/>
          </p:cNvGraphicFramePr>
          <p:nvPr>
            <p:custDataLst>
              <p:tags r:id="rId1"/>
            </p:custDataLst>
            <p:extLst>
              <p:ext uri="{D42A27DB-BD31-4B8C-83A1-F6EECF244321}">
                <p14:modId xmlns:p14="http://schemas.microsoft.com/office/powerpoint/2010/main" val="36154832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F23F643F-6BD5-A0EB-5CB8-DA12B6714BF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B45A844F-4394-F45E-AAF8-7F781B85FED1}"/>
              </a:ext>
            </a:extLst>
          </p:cNvPr>
          <p:cNvSpPr>
            <a:spLocks noGrp="1"/>
          </p:cNvSpPr>
          <p:nvPr>
            <p:ph type="title"/>
          </p:nvPr>
        </p:nvSpPr>
        <p:spPr/>
        <p:txBody>
          <a:bodyPr vert="horz"/>
          <a:lstStyle/>
          <a:p>
            <a:endParaRPr lang="ja-JP" altLang="en-US"/>
          </a:p>
        </p:txBody>
      </p:sp>
      <p:sp>
        <p:nvSpPr>
          <p:cNvPr id="15" name="Text Placeholder 14">
            <a:extLst>
              <a:ext uri="{FF2B5EF4-FFF2-40B4-BE49-F238E27FC236}">
                <a16:creationId xmlns:a16="http://schemas.microsoft.com/office/drawing/2014/main" id="{61EC0146-790E-D468-303D-24811FBB3976}"/>
              </a:ext>
            </a:extLst>
          </p:cNvPr>
          <p:cNvSpPr>
            <a:spLocks noGrp="1"/>
          </p:cNvSpPr>
          <p:nvPr>
            <p:ph type="body" sz="quarter" idx="12"/>
          </p:nvPr>
        </p:nvSpPr>
        <p:spPr/>
        <p:txBody>
          <a:bodyPr/>
          <a:lstStyle/>
          <a:p>
            <a:r>
              <a:rPr lang="ja-JP" altLang="en-US"/>
              <a:t>②先進性・成長性（ウ）労働生産性向上</a:t>
            </a:r>
          </a:p>
        </p:txBody>
      </p:sp>
      <p:sp>
        <p:nvSpPr>
          <p:cNvPr id="2" name="Rectangle: Folded Corner 1">
            <a:extLst>
              <a:ext uri="{FF2B5EF4-FFF2-40B4-BE49-F238E27FC236}">
                <a16:creationId xmlns:a16="http://schemas.microsoft.com/office/drawing/2014/main" id="{9925A95E-9D7E-7E33-3EC2-616FC438181E}"/>
              </a:ext>
            </a:extLst>
          </p:cNvPr>
          <p:cNvSpPr/>
          <p:nvPr/>
        </p:nvSpPr>
        <p:spPr>
          <a:xfrm>
            <a:off x="381000" y="4302288"/>
            <a:ext cx="9144000" cy="2176068"/>
          </a:xfrm>
          <a:prstGeom prst="foldedCorner">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rtlCol="0" anchor="t"/>
          <a:lstStyle/>
          <a:p>
            <a:pPr marL="285750" indent="-285750">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付加価値額変動</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額（</a:t>
            </a:r>
            <a:r>
              <a:rPr lang="zh-TW"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様式２</a:t>
            </a:r>
            <a:r>
              <a:rPr lang="en-US" altLang="zh-TW"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_②</a:t>
            </a:r>
            <a:r>
              <a:rPr lang="zh-TW"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補助事業情報</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の３■補助事業の収支計画を貼り付けください）と</a:t>
            </a:r>
            <a:br>
              <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そ</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の根拠を、考え方や計算式含むロジックなどと共に記載ください。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例）新工場稼働に伴い、</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等の要因によって生産能力が倍増することから、売上</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200%</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・営業利益</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・給与支給総額</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を見込む。結果として付加価値額は</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増となり、年平均成長率</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である。</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l"/>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労働量変動の根拠を、考え方や計算式含むロジックなどと共に記載ください。</a:t>
            </a:r>
          </a:p>
          <a:p>
            <a:pPr algn="l"/>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例）新工場に導入する生産設備は類似設備と比較し、</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等の作業工程が自動化されているため、</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現在</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人体制で操業を行っているが生産能力を倍増しても、必要な従業員数は、２倍以下の</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人での稼働が可能となる。</a:t>
            </a:r>
          </a:p>
        </p:txBody>
      </p:sp>
      <p:grpSp>
        <p:nvGrpSpPr>
          <p:cNvPr id="6" name="RectangleWithLineGroup">
            <a:extLst>
              <a:ext uri="{FF2B5EF4-FFF2-40B4-BE49-F238E27FC236}">
                <a16:creationId xmlns:a16="http://schemas.microsoft.com/office/drawing/2014/main" id="{3392473D-02AD-4C15-6D61-3AF5DE6935F8}"/>
              </a:ext>
            </a:extLst>
          </p:cNvPr>
          <p:cNvGrpSpPr/>
          <p:nvPr/>
        </p:nvGrpSpPr>
        <p:grpSpPr>
          <a:xfrm>
            <a:off x="381000" y="914400"/>
            <a:ext cx="9144000" cy="380480"/>
            <a:chOff x="2073603" y="1702803"/>
            <a:chExt cx="2160003" cy="360000"/>
          </a:xfrm>
        </p:grpSpPr>
        <p:sp>
          <p:nvSpPr>
            <p:cNvPr id="7" name="Rectangle 6">
              <a:extLst>
                <a:ext uri="{FF2B5EF4-FFF2-40B4-BE49-F238E27FC236}">
                  <a16:creationId xmlns:a16="http://schemas.microsoft.com/office/drawing/2014/main" id="{F8E81C61-0E11-F30F-D74B-B19EC57F536C}"/>
                </a:ext>
              </a:extLst>
            </p:cNvPr>
            <p:cNvSpPr/>
            <p:nvPr/>
          </p:nvSpPr>
          <p:spPr>
            <a:xfrm>
              <a:off x="2073603" y="1702803"/>
              <a:ext cx="2160003" cy="360000"/>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労働生産性（付加価値額</a:t>
              </a:r>
              <a:r>
                <a:rPr kumimoji="1" lang="en-US" altLang="ja-JP"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労働量）</a:t>
              </a:r>
            </a:p>
          </p:txBody>
        </p:sp>
        <p:cxnSp>
          <p:nvCxnSpPr>
            <p:cNvPr id="8" name="Straight Connector 7">
              <a:extLst>
                <a:ext uri="{FF2B5EF4-FFF2-40B4-BE49-F238E27FC236}">
                  <a16:creationId xmlns:a16="http://schemas.microsoft.com/office/drawing/2014/main" id="{4EC25A64-ABE9-41A4-C5B9-5CE1717F73C6}"/>
                </a:ext>
              </a:extLst>
            </p:cNvPr>
            <p:cNvCxnSpPr/>
            <p:nvPr/>
          </p:nvCxnSpPr>
          <p:spPr>
            <a:xfrm>
              <a:off x="2073603" y="2062803"/>
              <a:ext cx="2160003" cy="0"/>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9" name="四角形: メモ 1">
            <a:extLst>
              <a:ext uri="{FF2B5EF4-FFF2-40B4-BE49-F238E27FC236}">
                <a16:creationId xmlns:a16="http://schemas.microsoft.com/office/drawing/2014/main" id="{339DF643-4DAE-FAD2-A73D-BF7A2E4EC8A7}"/>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3" name="四角形: メモ 1">
            <a:extLst>
              <a:ext uri="{FF2B5EF4-FFF2-40B4-BE49-F238E27FC236}">
                <a16:creationId xmlns:a16="http://schemas.microsoft.com/office/drawing/2014/main" id="{E41D58FD-1DFF-F2E2-6529-A4FCB1F5B85A}"/>
              </a:ext>
            </a:extLst>
          </p:cNvPr>
          <p:cNvSpPr/>
          <p:nvPr/>
        </p:nvSpPr>
        <p:spPr>
          <a:xfrm>
            <a:off x="8292676" y="259200"/>
            <a:ext cx="1412324" cy="1034438"/>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各社合計のスライド</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（コンソーシアム全体）</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と</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pic>
        <p:nvPicPr>
          <p:cNvPr id="10" name="Picture 9">
            <a:extLst>
              <a:ext uri="{FF2B5EF4-FFF2-40B4-BE49-F238E27FC236}">
                <a16:creationId xmlns:a16="http://schemas.microsoft.com/office/drawing/2014/main" id="{B839AEB4-FB28-3A3A-236E-59582FCFA705}"/>
              </a:ext>
            </a:extLst>
          </p:cNvPr>
          <p:cNvPicPr>
            <a:picLocks noChangeAspect="1"/>
          </p:cNvPicPr>
          <p:nvPr/>
        </p:nvPicPr>
        <p:blipFill>
          <a:blip r:embed="rId6"/>
          <a:stretch>
            <a:fillRect/>
          </a:stretch>
        </p:blipFill>
        <p:spPr>
          <a:xfrm>
            <a:off x="449580" y="1610070"/>
            <a:ext cx="9006840" cy="2217420"/>
          </a:xfrm>
          <a:prstGeom prst="rect">
            <a:avLst/>
          </a:prstGeom>
        </p:spPr>
      </p:pic>
    </p:spTree>
    <p:extLst>
      <p:ext uri="{BB962C8B-B14F-4D97-AF65-F5344CB8AC3E}">
        <p14:creationId xmlns:p14="http://schemas.microsoft.com/office/powerpoint/2010/main" val="31889802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9577185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277" imgH="277" progId="TCLayout.ActiveDocument.1">
                  <p:embed/>
                </p:oleObj>
              </mc:Choice>
              <mc:Fallback>
                <p:oleObj name="think-cell Slide" r:id="rId11"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26" name="Text Placeholder 2">
            <a:hlinkClick r:id="rId13" action="ppaction://hlinksldjump"/>
            <a:extLst>
              <a:ext uri="{FF2B5EF4-FFF2-40B4-BE49-F238E27FC236}">
                <a16:creationId xmlns:a16="http://schemas.microsoft.com/office/drawing/2014/main" id="{66AABA5B-4B1D-82BD-410E-DD29C6F89B4E}"/>
              </a:ext>
            </a:extLst>
          </p:cNvPr>
          <p:cNvSpPr>
            <a:spLocks noGrp="1"/>
          </p:cNvSpPr>
          <p:nvPr>
            <p:custDataLst>
              <p:tags r:id="rId2"/>
            </p:custDataLst>
          </p:nvPr>
        </p:nvSpPr>
        <p:spPr bwMode="auto">
          <a:xfrm>
            <a:off x="1752600" y="2219326"/>
            <a:ext cx="6477000" cy="28416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 name="Text Placeholder 2">
            <a:hlinkClick r:id="rId14" action="ppaction://hlinksldjump"/>
            <a:extLst>
              <a:ext uri="{FF2B5EF4-FFF2-40B4-BE49-F238E27FC236}">
                <a16:creationId xmlns:a16="http://schemas.microsoft.com/office/drawing/2014/main" id="{8E5D3D22-928F-43F1-0AB5-CAECF2697DD7}"/>
              </a:ext>
            </a:extLst>
          </p:cNvPr>
          <p:cNvSpPr>
            <a:spLocks noGrp="1"/>
          </p:cNvSpPr>
          <p:nvPr>
            <p:custDataLst>
              <p:tags r:id="rId3"/>
            </p:custDataLst>
          </p:nvPr>
        </p:nvSpPr>
        <p:spPr bwMode="auto">
          <a:xfrm>
            <a:off x="1752600" y="2503489"/>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8" name="Text Placeholder 2">
            <a:extLst>
              <a:ext uri="{FF2B5EF4-FFF2-40B4-BE49-F238E27FC236}">
                <a16:creationId xmlns:a16="http://schemas.microsoft.com/office/drawing/2014/main" id="{60B86448-7CDB-0C0A-F584-5404F754CEC7}"/>
              </a:ext>
            </a:extLst>
          </p:cNvPr>
          <p:cNvSpPr>
            <a:spLocks noGrp="1"/>
          </p:cNvSpPr>
          <p:nvPr>
            <p:custDataLst>
              <p:tags r:id="rId4"/>
            </p:custDataLst>
          </p:nvPr>
        </p:nvSpPr>
        <p:spPr bwMode="auto">
          <a:xfrm>
            <a:off x="1752600" y="2870200"/>
            <a:ext cx="6477000" cy="407988"/>
          </a:xfrm>
          <a:prstGeom prst="rect">
            <a:avLst/>
          </a:prstGeom>
          <a:noFill/>
          <a:ln w="12700" cmpd="sng" algn="ctr">
            <a:solidFill>
              <a:schemeClr val="accent1"/>
            </a:solidFill>
          </a:ln>
          <a:effectLst/>
          <a:extLst>
            <a:ext uri="{909E8E84-426E-40DD-AFC4-6F175D3DCCD1}">
              <a14:hiddenFill xmlns:a14="http://schemas.microsoft.com/office/drawing/2010/main">
                <a:solidFill>
                  <a:schemeClr val="accent1"/>
                </a:solidFill>
              </a14:hiddenFill>
            </a:ext>
          </a:extLst>
        </p:spPr>
        <p:txBody>
          <a:bodyPr vert="horz" wrap="none" lIns="80963" tIns="80963"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Text Placeholder 2">
            <a:hlinkClick r:id="rId15" action="ppaction://hlinksldjump"/>
            <a:extLst>
              <a:ext uri="{FF2B5EF4-FFF2-40B4-BE49-F238E27FC236}">
                <a16:creationId xmlns:a16="http://schemas.microsoft.com/office/drawing/2014/main" id="{E4E13F7A-4C90-7802-805A-9A857B4941F5}"/>
              </a:ext>
            </a:extLst>
          </p:cNvPr>
          <p:cNvSpPr>
            <a:spLocks noGrp="1"/>
          </p:cNvSpPr>
          <p:nvPr>
            <p:custDataLst>
              <p:tags r:id="rId5"/>
            </p:custDataLst>
          </p:nvPr>
        </p:nvSpPr>
        <p:spPr bwMode="auto">
          <a:xfrm>
            <a:off x="1752600" y="3278189"/>
            <a:ext cx="6477000" cy="354013"/>
          </a:xfrm>
          <a:prstGeom prst="rect">
            <a:avLst/>
          </a:prstGeom>
          <a:solidFill>
            <a:schemeClr val="accent1"/>
          </a:solidFill>
          <a:ln w="381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（ア）賃上げ計画</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Text Placeholder 2">
            <a:hlinkClick r:id="rId16" action="ppaction://hlinksldjump"/>
            <a:extLst>
              <a:ext uri="{FF2B5EF4-FFF2-40B4-BE49-F238E27FC236}">
                <a16:creationId xmlns:a16="http://schemas.microsoft.com/office/drawing/2014/main" id="{105F1865-0606-C220-70A0-C31D970B3B55}"/>
              </a:ext>
            </a:extLst>
          </p:cNvPr>
          <p:cNvSpPr>
            <a:spLocks noGrp="1"/>
          </p:cNvSpPr>
          <p:nvPr>
            <p:custDataLst>
              <p:tags r:id="rId6"/>
            </p:custDataLst>
          </p:nvPr>
        </p:nvSpPr>
        <p:spPr bwMode="auto">
          <a:xfrm>
            <a:off x="1752600" y="3632200"/>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（イ）地域への波及効果</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7" action="ppaction://hlinksldjump"/>
            <a:extLst>
              <a:ext uri="{FF2B5EF4-FFF2-40B4-BE49-F238E27FC236}">
                <a16:creationId xmlns:a16="http://schemas.microsoft.com/office/drawing/2014/main" id="{9A73DE0E-3A2C-4254-8DC4-A3F3BDBCD002}"/>
              </a:ext>
            </a:extLst>
          </p:cNvPr>
          <p:cNvSpPr>
            <a:spLocks noGrp="1"/>
          </p:cNvSpPr>
          <p:nvPr>
            <p:custDataLst>
              <p:tags r:id="rId7"/>
            </p:custDataLst>
          </p:nvPr>
        </p:nvSpPr>
        <p:spPr bwMode="auto">
          <a:xfrm>
            <a:off x="1752600" y="3987801"/>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80963"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0" name="Text Placeholder 2">
            <a:hlinkClick r:id="rId18" action="ppaction://hlinksldjump"/>
            <a:extLst>
              <a:ext uri="{FF2B5EF4-FFF2-40B4-BE49-F238E27FC236}">
                <a16:creationId xmlns:a16="http://schemas.microsoft.com/office/drawing/2014/main" id="{9FE62100-4353-E720-2181-58CF38AF512B}"/>
              </a:ext>
            </a:extLst>
          </p:cNvPr>
          <p:cNvSpPr>
            <a:spLocks noGrp="1"/>
          </p:cNvSpPr>
          <p:nvPr>
            <p:custDataLst>
              <p:tags r:id="rId8"/>
            </p:custDataLst>
          </p:nvPr>
        </p:nvSpPr>
        <p:spPr bwMode="auto">
          <a:xfrm>
            <a:off x="1752600" y="4354514"/>
            <a:ext cx="6477000" cy="28416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8106375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6733282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277" imgH="277" progId="TCLayout.ActiveDocument.1">
                  <p:embed/>
                </p:oleObj>
              </mc:Choice>
              <mc:Fallback>
                <p:oleObj name="think-cell Slide" r:id="rId11"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 name="Text Placeholder 2">
            <a:hlinkClick r:id="rId13" action="ppaction://hlinksldjump"/>
            <a:extLst>
              <a:ext uri="{FF2B5EF4-FFF2-40B4-BE49-F238E27FC236}">
                <a16:creationId xmlns:a16="http://schemas.microsoft.com/office/drawing/2014/main" id="{B5C5F0BB-1457-5853-6558-76F3A2200D81}"/>
              </a:ext>
            </a:extLst>
          </p:cNvPr>
          <p:cNvSpPr>
            <a:spLocks noGrp="1"/>
          </p:cNvSpPr>
          <p:nvPr>
            <p:custDataLst>
              <p:tags r:id="rId2"/>
            </p:custDataLst>
          </p:nvPr>
        </p:nvSpPr>
        <p:spPr bwMode="auto">
          <a:xfrm>
            <a:off x="1752600" y="2254250"/>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4" name="Text Placeholder 2">
            <a:hlinkClick r:id="rId14" action="ppaction://hlinksldjump"/>
            <a:extLst>
              <a:ext uri="{FF2B5EF4-FFF2-40B4-BE49-F238E27FC236}">
                <a16:creationId xmlns:a16="http://schemas.microsoft.com/office/drawing/2014/main" id="{EA07D4DE-AFD6-56FF-2EBD-F4B2990A9888}"/>
              </a:ext>
            </a:extLst>
          </p:cNvPr>
          <p:cNvSpPr>
            <a:spLocks noGrp="1"/>
          </p:cNvSpPr>
          <p:nvPr>
            <p:custDataLst>
              <p:tags r:id="rId3"/>
            </p:custDataLst>
          </p:nvPr>
        </p:nvSpPr>
        <p:spPr bwMode="auto">
          <a:xfrm>
            <a:off x="1752600" y="2540001"/>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5" action="ppaction://hlinksldjump"/>
            <a:extLst>
              <a:ext uri="{FF2B5EF4-FFF2-40B4-BE49-F238E27FC236}">
                <a16:creationId xmlns:a16="http://schemas.microsoft.com/office/drawing/2014/main" id="{D4726D80-F7E6-3CD8-7462-EF90952E6E96}"/>
              </a:ext>
            </a:extLst>
          </p:cNvPr>
          <p:cNvSpPr>
            <a:spLocks noGrp="1"/>
          </p:cNvSpPr>
          <p:nvPr>
            <p:custDataLst>
              <p:tags r:id="rId4"/>
            </p:custDataLst>
          </p:nvPr>
        </p:nvSpPr>
        <p:spPr bwMode="auto">
          <a:xfrm>
            <a:off x="1752600" y="2906713"/>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accent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Text Placeholder 2">
            <a:extLst>
              <a:ext uri="{FF2B5EF4-FFF2-40B4-BE49-F238E27FC236}">
                <a16:creationId xmlns:a16="http://schemas.microsoft.com/office/drawing/2014/main" id="{A786B606-C886-33AB-A7D7-247CF2DD4ABB}"/>
              </a:ext>
            </a:extLst>
          </p:cNvPr>
          <p:cNvSpPr>
            <a:spLocks noGrp="1"/>
          </p:cNvSpPr>
          <p:nvPr>
            <p:custDataLst>
              <p:tags r:id="rId5"/>
            </p:custDataLst>
          </p:nvPr>
        </p:nvSpPr>
        <p:spPr bwMode="auto">
          <a:xfrm>
            <a:off x="1752600" y="3313112"/>
            <a:ext cx="6477000" cy="355600"/>
          </a:xfrm>
          <a:prstGeom prst="rect">
            <a:avLst/>
          </a:prstGeom>
          <a:solidFill>
            <a:schemeClr val="accent1"/>
          </a:solidFill>
          <a:ln w="127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（ア）賃上げ計画</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Text Placeholder 2">
            <a:hlinkClick r:id="rId16" action="ppaction://hlinksldjump"/>
            <a:extLst>
              <a:ext uri="{FF2B5EF4-FFF2-40B4-BE49-F238E27FC236}">
                <a16:creationId xmlns:a16="http://schemas.microsoft.com/office/drawing/2014/main" id="{3C52DADA-EEBA-7B92-746A-520C983C6AA4}"/>
              </a:ext>
            </a:extLst>
          </p:cNvPr>
          <p:cNvSpPr>
            <a:spLocks noGrp="1"/>
          </p:cNvSpPr>
          <p:nvPr>
            <p:custDataLst>
              <p:tags r:id="rId6"/>
            </p:custDataLst>
          </p:nvPr>
        </p:nvSpPr>
        <p:spPr bwMode="auto">
          <a:xfrm>
            <a:off x="1752600" y="3668713"/>
            <a:ext cx="6477000" cy="3238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6985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Text Placeholder 2">
            <a:hlinkClick r:id="rId17" action="ppaction://hlinksldjump"/>
            <a:extLst>
              <a:ext uri="{FF2B5EF4-FFF2-40B4-BE49-F238E27FC236}">
                <a16:creationId xmlns:a16="http://schemas.microsoft.com/office/drawing/2014/main" id="{6814B77D-E699-B191-FDEF-0D18A8D0D9F1}"/>
              </a:ext>
            </a:extLst>
          </p:cNvPr>
          <p:cNvSpPr>
            <a:spLocks noGrp="1"/>
          </p:cNvSpPr>
          <p:nvPr>
            <p:custDataLst>
              <p:tags r:id="rId7"/>
            </p:custDataLst>
          </p:nvPr>
        </p:nvSpPr>
        <p:spPr bwMode="auto">
          <a:xfrm>
            <a:off x="1752600" y="3992563"/>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9" name="Text Placeholder 2">
            <a:hlinkClick r:id="rId18" action="ppaction://hlinksldjump"/>
            <a:extLst>
              <a:ext uri="{FF2B5EF4-FFF2-40B4-BE49-F238E27FC236}">
                <a16:creationId xmlns:a16="http://schemas.microsoft.com/office/drawing/2014/main" id="{CCAFA479-38DE-5DDE-6EA4-ADC6A0C760EF}"/>
              </a:ext>
            </a:extLst>
          </p:cNvPr>
          <p:cNvSpPr>
            <a:spLocks noGrp="1"/>
          </p:cNvSpPr>
          <p:nvPr>
            <p:custDataLst>
              <p:tags r:id="rId8"/>
            </p:custDataLst>
          </p:nvPr>
        </p:nvSpPr>
        <p:spPr bwMode="auto">
          <a:xfrm>
            <a:off x="1752600" y="4318000"/>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600023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02B21222-D77C-E79E-C2E1-2543CFADEED1}"/>
              </a:ext>
            </a:extLst>
          </p:cNvPr>
          <p:cNvGraphicFramePr>
            <a:graphicFrameLocks noChangeAspect="1"/>
          </p:cNvGraphicFramePr>
          <p:nvPr>
            <p:custDataLst>
              <p:tags r:id="rId1"/>
            </p:custDataLst>
            <p:extLst>
              <p:ext uri="{D42A27DB-BD31-4B8C-83A1-F6EECF244321}">
                <p14:modId xmlns:p14="http://schemas.microsoft.com/office/powerpoint/2010/main" val="26672081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9" name="think-cell data - do not delete" hidden="1">
                        <a:extLst>
                          <a:ext uri="{FF2B5EF4-FFF2-40B4-BE49-F238E27FC236}">
                            <a16:creationId xmlns:a16="http://schemas.microsoft.com/office/drawing/2014/main" id="{02B21222-D77C-E79E-C2E1-2543CFADEED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86194A20-D8CD-CA08-6A23-ACF5A24488C7}"/>
              </a:ext>
            </a:extLst>
          </p:cNvPr>
          <p:cNvSpPr>
            <a:spLocks noGrp="1"/>
          </p:cNvSpPr>
          <p:nvPr>
            <p:ph type="title"/>
          </p:nvPr>
        </p:nvSpPr>
        <p:spPr/>
        <p:txBody>
          <a:bodyPr vert="horz"/>
          <a:lstStyle/>
          <a:p>
            <a:r>
              <a:rPr lang="ja-JP" altLang="en-US"/>
              <a:t>誓約事項 </a:t>
            </a:r>
            <a:r>
              <a:rPr lang="en-US" altLang="ja-JP"/>
              <a:t>【</a:t>
            </a:r>
            <a:r>
              <a:rPr lang="ja-JP" altLang="en-US">
                <a:solidFill>
                  <a:schemeClr val="accent5"/>
                </a:solidFill>
              </a:rPr>
              <a:t>本スライドを削除してはいけません</a:t>
            </a:r>
            <a:r>
              <a:rPr lang="en-US" altLang="ja-JP"/>
              <a:t>】</a:t>
            </a:r>
            <a:endParaRPr lang="ja-JP" altLang="en-US"/>
          </a:p>
        </p:txBody>
      </p:sp>
      <p:sp>
        <p:nvSpPr>
          <p:cNvPr id="18" name="テキスト ボックス 12">
            <a:extLst>
              <a:ext uri="{FF2B5EF4-FFF2-40B4-BE49-F238E27FC236}">
                <a16:creationId xmlns:a16="http://schemas.microsoft.com/office/drawing/2014/main" id="{223F4EC6-62AC-AB81-FCCA-31E1F7AC6AA1}"/>
              </a:ext>
            </a:extLst>
          </p:cNvPr>
          <p:cNvSpPr txBox="1"/>
          <p:nvPr/>
        </p:nvSpPr>
        <p:spPr>
          <a:xfrm>
            <a:off x="337739" y="6248400"/>
            <a:ext cx="9230522" cy="2281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r"/>
            <a:r>
              <a:rPr kumimoji="1" lang="ja-JP" altLang="en-US" sz="16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代表者名：</a:t>
            </a:r>
            <a:r>
              <a:rPr kumimoji="1" lang="en-US" altLang="ja-JP" sz="1600" u="sng">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600" u="sng">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 </a:t>
            </a:r>
            <a:r>
              <a:rPr kumimoji="1" lang="en-US" altLang="ja-JP" sz="1600" u="sng">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XXXX</a:t>
            </a:r>
            <a:endParaRPr lang="ja-JP" altLang="ja-JP" sz="1600" u="sng">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 name="Content Placeholder 5">
            <a:extLst>
              <a:ext uri="{FF2B5EF4-FFF2-40B4-BE49-F238E27FC236}">
                <a16:creationId xmlns:a16="http://schemas.microsoft.com/office/drawing/2014/main" id="{ADE718A0-70D1-FCF8-57B2-B02DA91EC2DA}"/>
              </a:ext>
            </a:extLst>
          </p:cNvPr>
          <p:cNvSpPr txBox="1">
            <a:spLocks/>
          </p:cNvSpPr>
          <p:nvPr/>
        </p:nvSpPr>
        <p:spPr>
          <a:xfrm>
            <a:off x="201000" y="838201"/>
            <a:ext cx="9504000" cy="4914538"/>
          </a:xfrm>
          <a:prstGeom prst="rect">
            <a:avLst/>
          </a:prstGeom>
        </p:spPr>
        <p:txBody>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42900" indent="-342900">
              <a:spcBef>
                <a:spcPts val="0"/>
              </a:spcBef>
              <a:spcAft>
                <a:spcPts val="600"/>
              </a:spcAft>
              <a:buClr>
                <a:schemeClr val="tx1"/>
              </a:buClr>
              <a:buFont typeface="+mj-lt"/>
              <a:buAutoNum type="arabicPeriod"/>
            </a:pPr>
            <a:r>
              <a:rPr lang="ja-JP" altLang="en-US" sz="1400">
                <a:solidFill>
                  <a:schemeClr val="tx1">
                    <a:lumMod val="85000"/>
                    <a:lumOff val="15000"/>
                  </a:schemeClr>
                </a:solidFill>
              </a:rPr>
              <a:t>本事業の公募開始日において、公募要領（申請日時点の内容、以下同じ。）の「１．事業の概要（５）補助対象者」の</a:t>
            </a:r>
            <a:br>
              <a:rPr lang="en-US" altLang="ja-JP" sz="1400">
                <a:solidFill>
                  <a:schemeClr val="tx1">
                    <a:lumMod val="85000"/>
                    <a:lumOff val="15000"/>
                  </a:schemeClr>
                </a:solidFill>
              </a:rPr>
            </a:br>
            <a:r>
              <a:rPr lang="ja-JP" altLang="en-US" sz="1400">
                <a:solidFill>
                  <a:schemeClr val="tx1">
                    <a:lumMod val="85000"/>
                    <a:lumOff val="15000"/>
                  </a:schemeClr>
                </a:solidFill>
              </a:rPr>
              <a:t>要件を全て満たしていること（不採択又は交付決定の取消となる補助金交付候補者に該当しないことを含む）。</a:t>
            </a:r>
            <a:endParaRPr lang="en-US" altLang="ja-JP" sz="1400">
              <a:solidFill>
                <a:schemeClr val="tx1">
                  <a:lumMod val="85000"/>
                  <a:lumOff val="15000"/>
                </a:schemeClr>
              </a:solidFill>
            </a:endParaRPr>
          </a:p>
          <a:p>
            <a:pPr marL="342900" indent="-342900">
              <a:spcBef>
                <a:spcPts val="0"/>
              </a:spcBef>
              <a:spcAft>
                <a:spcPts val="600"/>
              </a:spcAft>
              <a:buClr>
                <a:schemeClr val="tx1"/>
              </a:buClr>
              <a:buFont typeface="+mj-lt"/>
              <a:buAutoNum type="arabicPeriod"/>
            </a:pPr>
            <a:r>
              <a:rPr lang="ja-JP" altLang="en-US" sz="1400">
                <a:solidFill>
                  <a:schemeClr val="tx1">
                    <a:lumMod val="85000"/>
                    <a:lumOff val="15000"/>
                  </a:schemeClr>
                </a:solidFill>
              </a:rPr>
              <a:t>公募要領「１．事業の概要（５）補助対象者」に記載の下記の事項に、本事業の採否にかかわらず同意すること。</a:t>
            </a:r>
            <a:endParaRPr lang="en-US" altLang="ja-JP" sz="1400">
              <a:solidFill>
                <a:schemeClr val="tx1">
                  <a:lumMod val="85000"/>
                  <a:lumOff val="15000"/>
                </a:schemeClr>
              </a:solidFill>
            </a:endParaRPr>
          </a:p>
          <a:p>
            <a:pPr marL="765300" lvl="1" indent="-342900">
              <a:spcBef>
                <a:spcPts val="0"/>
              </a:spcBef>
              <a:spcAft>
                <a:spcPts val="600"/>
              </a:spcAft>
              <a:buClr>
                <a:schemeClr val="tx1"/>
              </a:buClr>
              <a:buFont typeface="+mj-ea"/>
              <a:buAutoNum type="circleNumDbPlain"/>
            </a:pPr>
            <a:r>
              <a:rPr lang="ja-JP" altLang="en-US" sz="1200">
                <a:solidFill>
                  <a:schemeClr val="tx1">
                    <a:lumMod val="85000"/>
                    <a:lumOff val="15000"/>
                  </a:schemeClr>
                </a:solidFill>
              </a:rPr>
              <a:t>政府からの</a:t>
            </a:r>
            <a:r>
              <a:rPr lang="en-US" altLang="ja-JP" sz="1200">
                <a:solidFill>
                  <a:schemeClr val="tx1">
                    <a:lumMod val="85000"/>
                    <a:lumOff val="15000"/>
                  </a:schemeClr>
                </a:solidFill>
              </a:rPr>
              <a:t>EBPM</a:t>
            </a:r>
            <a:r>
              <a:rPr lang="ja-JP" altLang="en-US" sz="1200">
                <a:solidFill>
                  <a:schemeClr val="tx1">
                    <a:lumMod val="85000"/>
                    <a:lumOff val="15000"/>
                  </a:schemeClr>
                </a:solidFill>
              </a:rPr>
              <a:t>等に関する本事業に関係する調査への協力要請に応じること。</a:t>
            </a:r>
            <a:endParaRPr lang="en-US" altLang="ja-JP" sz="1200">
              <a:solidFill>
                <a:schemeClr val="tx1">
                  <a:lumMod val="85000"/>
                  <a:lumOff val="15000"/>
                </a:schemeClr>
              </a:solidFill>
            </a:endParaRPr>
          </a:p>
          <a:p>
            <a:pPr marL="765300" lvl="1" indent="-342900">
              <a:spcBef>
                <a:spcPts val="0"/>
              </a:spcBef>
              <a:spcAft>
                <a:spcPts val="600"/>
              </a:spcAft>
              <a:buClr>
                <a:schemeClr val="tx1"/>
              </a:buClr>
              <a:buFont typeface="+mj-ea"/>
              <a:buAutoNum type="circleNumDbPlain"/>
            </a:pPr>
            <a:r>
              <a:rPr lang="ja-JP" altLang="en-US" sz="1200">
                <a:solidFill>
                  <a:schemeClr val="tx1">
                    <a:lumMod val="85000"/>
                    <a:lumOff val="15000"/>
                  </a:schemeClr>
                </a:solidFill>
              </a:rPr>
              <a:t>申請時に提出された情報は、個社情報が特定されないように処理したうえで公開する場合があること。</a:t>
            </a:r>
            <a:endParaRPr lang="en-US" altLang="ja-JP" sz="1200">
              <a:solidFill>
                <a:schemeClr val="tx1">
                  <a:lumMod val="85000"/>
                  <a:lumOff val="15000"/>
                </a:schemeClr>
              </a:solidFill>
            </a:endParaRPr>
          </a:p>
          <a:p>
            <a:pPr marL="765300" lvl="1" indent="-342900">
              <a:spcBef>
                <a:spcPts val="0"/>
              </a:spcBef>
              <a:spcAft>
                <a:spcPts val="600"/>
              </a:spcAft>
              <a:buClr>
                <a:schemeClr val="tx1"/>
              </a:buClr>
              <a:buFont typeface="+mj-ea"/>
              <a:buAutoNum type="circleNumDbPlain"/>
            </a:pPr>
            <a:r>
              <a:rPr lang="ja-JP" altLang="en-US" sz="1200">
                <a:solidFill>
                  <a:schemeClr val="tx1">
                    <a:lumMod val="85000"/>
                    <a:lumOff val="15000"/>
                  </a:schemeClr>
                </a:solidFill>
              </a:rPr>
              <a:t>補助事業者となった場合、必要に応じて事業成果の発表、事例集の作成等への協力すること。</a:t>
            </a:r>
            <a:endParaRPr lang="en-US" altLang="ja-JP" sz="1200">
              <a:solidFill>
                <a:schemeClr val="tx1">
                  <a:lumMod val="85000"/>
                  <a:lumOff val="15000"/>
                </a:schemeClr>
              </a:solidFill>
            </a:endParaRPr>
          </a:p>
          <a:p>
            <a:pPr marL="342900" indent="-342900">
              <a:spcBef>
                <a:spcPts val="0"/>
              </a:spcBef>
              <a:spcAft>
                <a:spcPts val="600"/>
              </a:spcAft>
              <a:buClr>
                <a:schemeClr val="tx1"/>
              </a:buClr>
              <a:buFont typeface="+mj-lt"/>
              <a:buAutoNum type="arabicPeriod"/>
            </a:pPr>
            <a:r>
              <a:rPr lang="ja-JP" altLang="en-US" sz="1400">
                <a:solidFill>
                  <a:schemeClr val="tx1">
                    <a:lumMod val="85000"/>
                    <a:lumOff val="15000"/>
                  </a:schemeClr>
                </a:solidFill>
              </a:rPr>
              <a:t>申請内容が、公募要領の「１．事業の概要（６）補助事業の要件」の要件を全て満たしていること。</a:t>
            </a:r>
            <a:endParaRPr lang="en-US" altLang="ja-JP" sz="1400">
              <a:solidFill>
                <a:schemeClr val="tx1">
                  <a:lumMod val="85000"/>
                  <a:lumOff val="15000"/>
                </a:schemeClr>
              </a:solidFill>
            </a:endParaRPr>
          </a:p>
          <a:p>
            <a:pPr marL="342900" indent="-342900">
              <a:spcBef>
                <a:spcPts val="0"/>
              </a:spcBef>
              <a:spcAft>
                <a:spcPts val="600"/>
              </a:spcAft>
              <a:buClr>
                <a:schemeClr val="tx1"/>
              </a:buClr>
              <a:buFont typeface="+mj-lt"/>
              <a:buAutoNum type="arabicPeriod"/>
            </a:pPr>
            <a:r>
              <a:rPr lang="ja-JP" altLang="en-US" sz="1400">
                <a:solidFill>
                  <a:schemeClr val="tx1">
                    <a:lumMod val="85000"/>
                    <a:lumOff val="15000"/>
                  </a:schemeClr>
                </a:solidFill>
              </a:rPr>
              <a:t>公募要領の「１．事業の概要（６）補助事業の要件」に記載の「賃上げ要件を満たさなかった場合の補助金返還、</a:t>
            </a:r>
            <a:br>
              <a:rPr lang="en-US" altLang="ja-JP" sz="1400">
                <a:solidFill>
                  <a:schemeClr val="tx1">
                    <a:lumMod val="85000"/>
                    <a:lumOff val="15000"/>
                  </a:schemeClr>
                </a:solidFill>
              </a:rPr>
            </a:br>
            <a:r>
              <a:rPr lang="ja-JP" altLang="en-US" sz="1400">
                <a:solidFill>
                  <a:schemeClr val="tx1">
                    <a:lumMod val="85000"/>
                    <a:lumOff val="15000"/>
                  </a:schemeClr>
                </a:solidFill>
              </a:rPr>
              <a:t>目標水準の表明・公表」の内容を理解した上で、下記の事項に応じること。</a:t>
            </a:r>
            <a:endParaRPr lang="en-US" altLang="ja-JP" sz="1400">
              <a:solidFill>
                <a:schemeClr val="tx1">
                  <a:lumMod val="85000"/>
                  <a:lumOff val="15000"/>
                </a:schemeClr>
              </a:solidFill>
            </a:endParaRPr>
          </a:p>
          <a:p>
            <a:pPr marL="765300" lvl="1" indent="-342900">
              <a:spcBef>
                <a:spcPts val="0"/>
              </a:spcBef>
              <a:spcAft>
                <a:spcPts val="600"/>
              </a:spcAft>
              <a:buClr>
                <a:schemeClr val="tx1"/>
              </a:buClr>
              <a:buFont typeface="+mj-ea"/>
              <a:buAutoNum type="circleNumDbPlain"/>
            </a:pPr>
            <a:r>
              <a:rPr lang="ja-JP" altLang="en-US" sz="1200">
                <a:solidFill>
                  <a:schemeClr val="tx1">
                    <a:lumMod val="85000"/>
                    <a:lumOff val="15000"/>
                  </a:schemeClr>
                </a:solidFill>
              </a:rPr>
              <a:t>賃上げ要件を満たすことができなかった場合に補助金の返還に応じること。</a:t>
            </a:r>
            <a:endParaRPr lang="en-US" altLang="ja-JP" sz="1200">
              <a:solidFill>
                <a:schemeClr val="tx1">
                  <a:lumMod val="85000"/>
                  <a:lumOff val="15000"/>
                </a:schemeClr>
              </a:solidFill>
            </a:endParaRPr>
          </a:p>
          <a:p>
            <a:pPr marL="765300" lvl="1" indent="-342900">
              <a:spcBef>
                <a:spcPts val="0"/>
              </a:spcBef>
              <a:spcAft>
                <a:spcPts val="600"/>
              </a:spcAft>
              <a:buClr>
                <a:schemeClr val="tx1"/>
              </a:buClr>
              <a:buFont typeface="+mj-ea"/>
              <a:buAutoNum type="circleNumDbPlain"/>
            </a:pPr>
            <a:r>
              <a:rPr lang="ja-JP" altLang="en-US" sz="1200">
                <a:solidFill>
                  <a:schemeClr val="tx1">
                    <a:lumMod val="85000"/>
                    <a:lumOff val="15000"/>
                  </a:schemeClr>
                </a:solidFill>
              </a:rPr>
              <a:t>目標水準について交付決定までに従業員又は従業員代表に対して表明すること。</a:t>
            </a:r>
            <a:endParaRPr lang="en-US" altLang="ja-JP" sz="1200">
              <a:solidFill>
                <a:schemeClr val="tx1">
                  <a:lumMod val="85000"/>
                  <a:lumOff val="15000"/>
                </a:schemeClr>
              </a:solidFill>
            </a:endParaRPr>
          </a:p>
          <a:p>
            <a:pPr marL="765300" lvl="1" indent="-342900">
              <a:spcBef>
                <a:spcPts val="0"/>
              </a:spcBef>
              <a:spcAft>
                <a:spcPts val="600"/>
              </a:spcAft>
              <a:buClr>
                <a:schemeClr val="tx1"/>
              </a:buClr>
              <a:buFont typeface="+mj-ea"/>
              <a:buAutoNum type="circleNumDbPlain"/>
            </a:pPr>
            <a:r>
              <a:rPr lang="ja-JP" altLang="en-US" sz="1200">
                <a:solidFill>
                  <a:schemeClr val="tx1">
                    <a:lumMod val="85000"/>
                    <a:lumOff val="15000"/>
                  </a:schemeClr>
                </a:solidFill>
              </a:rPr>
              <a:t>公正取引委員会の「労務費の適切な転嫁のための価格交渉に関する指針」に遵守し、補助金の採択後から最終年度の補助事業１人当たり給与支給総額の報告までの間に当該指針に遵守していないことが明らかになった場合、交付決定の取り消し・補助金の返還に応じること。</a:t>
            </a:r>
            <a:endParaRPr lang="en-US" altLang="ja-JP" sz="1200">
              <a:solidFill>
                <a:schemeClr val="tx1">
                  <a:lumMod val="85000"/>
                  <a:lumOff val="15000"/>
                </a:schemeClr>
              </a:solidFill>
            </a:endParaRPr>
          </a:p>
          <a:p>
            <a:pPr marL="342900" indent="-342900">
              <a:spcBef>
                <a:spcPts val="0"/>
              </a:spcBef>
              <a:spcAft>
                <a:spcPts val="600"/>
              </a:spcAft>
              <a:buClr>
                <a:schemeClr val="tx1"/>
              </a:buClr>
              <a:buFont typeface="+mj-ea"/>
              <a:buAutoNum type="arabicPeriod"/>
            </a:pPr>
            <a:r>
              <a:rPr lang="ja-JP" altLang="en-US" sz="1400">
                <a:solidFill>
                  <a:schemeClr val="tx1">
                    <a:lumMod val="85000"/>
                    <a:lumOff val="15000"/>
                  </a:schemeClr>
                </a:solidFill>
              </a:rPr>
              <a:t>公募要領の「１．事業の概要（６）補助事業の要件」に記載の「賃上げ目標水準等に係る公表について」と</a:t>
            </a:r>
            <a:br>
              <a:rPr lang="en-US" altLang="ja-JP" sz="1400">
                <a:solidFill>
                  <a:schemeClr val="tx1">
                    <a:lumMod val="85000"/>
                    <a:lumOff val="15000"/>
                  </a:schemeClr>
                </a:solidFill>
              </a:rPr>
            </a:br>
            <a:r>
              <a:rPr lang="ja-JP" altLang="en-US" sz="1400">
                <a:solidFill>
                  <a:schemeClr val="tx1">
                    <a:lumMod val="85000"/>
                    <a:lumOff val="15000"/>
                  </a:schemeClr>
                </a:solidFill>
              </a:rPr>
              <a:t>「加点措置に係る公表について」の内容に同意すること。</a:t>
            </a:r>
            <a:endParaRPr lang="en-US" altLang="ja-JP" sz="1400">
              <a:solidFill>
                <a:schemeClr val="tx1">
                  <a:lumMod val="85000"/>
                  <a:lumOff val="15000"/>
                </a:schemeClr>
              </a:solidFill>
            </a:endParaRPr>
          </a:p>
          <a:p>
            <a:pPr marL="342900" indent="-342900">
              <a:spcBef>
                <a:spcPts val="0"/>
              </a:spcBef>
              <a:spcAft>
                <a:spcPts val="600"/>
              </a:spcAft>
              <a:buClr>
                <a:schemeClr val="tx1"/>
              </a:buClr>
              <a:buFont typeface="+mj-ea"/>
              <a:buAutoNum type="arabicPeriod"/>
            </a:pPr>
            <a:r>
              <a:rPr lang="ja-JP" altLang="en-US" sz="1400">
                <a:solidFill>
                  <a:schemeClr val="tx1">
                    <a:lumMod val="85000"/>
                    <a:lumOff val="15000"/>
                  </a:schemeClr>
                </a:solidFill>
              </a:rPr>
              <a:t>申請する補助対象経費が、公募要領の「１．事業の概要（７）補助対象経費」に掲げる要件を全て満たしていること。</a:t>
            </a:r>
            <a:endParaRPr lang="en-US" altLang="ja-JP" sz="1400">
              <a:solidFill>
                <a:schemeClr val="tx1">
                  <a:lumMod val="85000"/>
                  <a:lumOff val="15000"/>
                </a:schemeClr>
              </a:solidFill>
            </a:endParaRPr>
          </a:p>
          <a:p>
            <a:pPr marL="342900" indent="-342900">
              <a:spcBef>
                <a:spcPts val="0"/>
              </a:spcBef>
              <a:spcAft>
                <a:spcPts val="600"/>
              </a:spcAft>
              <a:buClr>
                <a:schemeClr val="tx1"/>
              </a:buClr>
              <a:buFont typeface="+mj-ea"/>
              <a:buAutoNum type="arabicPeriod"/>
            </a:pPr>
            <a:r>
              <a:rPr lang="ja-JP" altLang="en-US" sz="1400">
                <a:solidFill>
                  <a:schemeClr val="tx1">
                    <a:lumMod val="85000"/>
                    <a:lumOff val="15000"/>
                  </a:schemeClr>
                </a:solidFill>
              </a:rPr>
              <a:t>交付決定後、成長投資計画書のサマリー（長期成長ビジョン、補助事業概要、売上高・賃上げ・労働生産性の目標等を</a:t>
            </a:r>
            <a:br>
              <a:rPr lang="en-US" altLang="ja-JP" sz="1400">
                <a:solidFill>
                  <a:schemeClr val="tx1">
                    <a:lumMod val="85000"/>
                    <a:lumOff val="15000"/>
                  </a:schemeClr>
                </a:solidFill>
              </a:rPr>
            </a:br>
            <a:r>
              <a:rPr lang="ja-JP" altLang="en-US" sz="1400">
                <a:solidFill>
                  <a:schemeClr val="tx1">
                    <a:lumMod val="85000"/>
                    <a:lumOff val="15000"/>
                  </a:schemeClr>
                </a:solidFill>
              </a:rPr>
              <a:t>要約した成長投資計画書の概要資料）をホームページに掲載することに同意すること。</a:t>
            </a:r>
            <a:endParaRPr lang="en-US" altLang="ja-JP" sz="1400">
              <a:solidFill>
                <a:schemeClr val="tx1">
                  <a:lumMod val="85000"/>
                  <a:lumOff val="15000"/>
                </a:schemeClr>
              </a:solidFill>
            </a:endParaRPr>
          </a:p>
          <a:p>
            <a:pPr marL="342900" indent="-342900">
              <a:spcBef>
                <a:spcPts val="0"/>
              </a:spcBef>
              <a:spcAft>
                <a:spcPts val="600"/>
              </a:spcAft>
              <a:buClr>
                <a:schemeClr val="tx1"/>
              </a:buClr>
              <a:buFont typeface="+mj-ea"/>
              <a:buAutoNum type="arabicPeriod"/>
            </a:pPr>
            <a:r>
              <a:rPr lang="ja-JP" altLang="en-US" sz="1400">
                <a:solidFill>
                  <a:schemeClr val="tx1">
                    <a:lumMod val="85000"/>
                    <a:lumOff val="15000"/>
                  </a:schemeClr>
                </a:solidFill>
              </a:rPr>
              <a:t>公募要領の「３．補助事業者の義務」に掲げる内容を理解した上で同意すること。</a:t>
            </a:r>
          </a:p>
        </p:txBody>
      </p:sp>
      <p:sp>
        <p:nvSpPr>
          <p:cNvPr id="3" name="Content Placeholder 5">
            <a:extLst>
              <a:ext uri="{FF2B5EF4-FFF2-40B4-BE49-F238E27FC236}">
                <a16:creationId xmlns:a16="http://schemas.microsoft.com/office/drawing/2014/main" id="{D9B4EBB5-A704-E411-8445-2D454D1A1CDA}"/>
              </a:ext>
            </a:extLst>
          </p:cNvPr>
          <p:cNvSpPr txBox="1">
            <a:spLocks/>
          </p:cNvSpPr>
          <p:nvPr/>
        </p:nvSpPr>
        <p:spPr>
          <a:xfrm>
            <a:off x="381000" y="5905139"/>
            <a:ext cx="6553200" cy="419461"/>
          </a:xfrm>
          <a:prstGeom prst="rect">
            <a:avLst/>
          </a:prstGeom>
        </p:spPr>
        <p:txBody>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spcAft>
                <a:spcPts val="600"/>
              </a:spcAft>
              <a:buClr>
                <a:schemeClr val="tx1"/>
              </a:buClr>
              <a:buNone/>
            </a:pPr>
            <a:r>
              <a:rPr lang="ja-JP" altLang="en-US"/>
              <a:t>以上の事項を確認し、遵守することを誓約する。</a:t>
            </a:r>
            <a:endParaRPr lang="en-US" altLang="ja-JP"/>
          </a:p>
        </p:txBody>
      </p:sp>
    </p:spTree>
    <p:extLst>
      <p:ext uri="{BB962C8B-B14F-4D97-AF65-F5344CB8AC3E}">
        <p14:creationId xmlns:p14="http://schemas.microsoft.com/office/powerpoint/2010/main" val="1721701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6DFC01A1-2A8E-39D3-E742-E6C442485F34}"/>
              </a:ext>
            </a:extLst>
          </p:cNvPr>
          <p:cNvGraphicFramePr>
            <a:graphicFrameLocks noChangeAspect="1"/>
          </p:cNvGraphicFramePr>
          <p:nvPr>
            <p:custDataLst>
              <p:tags r:id="rId1"/>
            </p:custDataLst>
            <p:extLst>
              <p:ext uri="{D42A27DB-BD31-4B8C-83A1-F6EECF244321}">
                <p14:modId xmlns:p14="http://schemas.microsoft.com/office/powerpoint/2010/main" val="331187052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6DFC01A1-2A8E-39D3-E742-E6C442485F3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905AE78A-2275-3BB3-478E-610C9A4EA764}"/>
              </a:ext>
            </a:extLst>
          </p:cNvPr>
          <p:cNvSpPr>
            <a:spLocks noGrp="1"/>
          </p:cNvSpPr>
          <p:nvPr>
            <p:ph type="title"/>
          </p:nvPr>
        </p:nvSpPr>
        <p:spPr/>
        <p:txBody>
          <a:bodyPr vert="horz"/>
          <a:lstStyle/>
          <a:p>
            <a:endParaRPr lang="ja-JP" altLang="en-US"/>
          </a:p>
        </p:txBody>
      </p:sp>
      <p:sp>
        <p:nvSpPr>
          <p:cNvPr id="17" name="Text Placeholder 16">
            <a:extLst>
              <a:ext uri="{FF2B5EF4-FFF2-40B4-BE49-F238E27FC236}">
                <a16:creationId xmlns:a16="http://schemas.microsoft.com/office/drawing/2014/main" id="{ED9A663E-2E03-6D5C-5F99-E3B6C12B7814}"/>
              </a:ext>
            </a:extLst>
          </p:cNvPr>
          <p:cNvSpPr>
            <a:spLocks noGrp="1"/>
          </p:cNvSpPr>
          <p:nvPr>
            <p:ph type="body" sz="quarter" idx="12"/>
          </p:nvPr>
        </p:nvSpPr>
        <p:spPr/>
        <p:txBody>
          <a:bodyPr/>
          <a:lstStyle/>
          <a:p>
            <a:r>
              <a:rPr lang="ja-JP" altLang="en-US"/>
              <a:t>③地域への波及効果（ア）賃上げ計画</a:t>
            </a:r>
          </a:p>
        </p:txBody>
      </p:sp>
      <p:sp>
        <p:nvSpPr>
          <p:cNvPr id="7" name="Rectangle: Folded Corner 6">
            <a:extLst>
              <a:ext uri="{FF2B5EF4-FFF2-40B4-BE49-F238E27FC236}">
                <a16:creationId xmlns:a16="http://schemas.microsoft.com/office/drawing/2014/main" id="{0ECF610B-26F0-73BE-9A8A-DC78BDC7C581}"/>
              </a:ext>
            </a:extLst>
          </p:cNvPr>
          <p:cNvSpPr/>
          <p:nvPr/>
        </p:nvSpPr>
        <p:spPr>
          <a:xfrm>
            <a:off x="381000" y="4615830"/>
            <a:ext cx="9144000" cy="1862525"/>
          </a:xfrm>
          <a:prstGeom prst="foldedCorner">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rtlCol="0" anchor="t"/>
          <a:lstStyle/>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従業員</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１</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人当たり給与支給総額の事業化報告３年目の数値実現に向けた取組内容・根拠を記載ください。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補助事業の売上向上・省力化効果により年平均</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５</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の労働生産性の伸びを想定。</a:t>
            </a: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労働生産性は年平均</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５</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%up</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を想定しており、伸びの半数以上を従業員給与へ反映・残りは更なる投資資金へ充てることを想定。</a:t>
            </a:r>
          </a:p>
        </p:txBody>
      </p:sp>
      <p:grpSp>
        <p:nvGrpSpPr>
          <p:cNvPr id="8" name="RectangleWithLineGroup">
            <a:extLst>
              <a:ext uri="{FF2B5EF4-FFF2-40B4-BE49-F238E27FC236}">
                <a16:creationId xmlns:a16="http://schemas.microsoft.com/office/drawing/2014/main" id="{874F2F4E-260D-C51C-46C4-7F798AA62AF8}"/>
              </a:ext>
            </a:extLst>
          </p:cNvPr>
          <p:cNvGrpSpPr/>
          <p:nvPr/>
        </p:nvGrpSpPr>
        <p:grpSpPr>
          <a:xfrm>
            <a:off x="381000" y="914400"/>
            <a:ext cx="9144000" cy="380480"/>
            <a:chOff x="2073603" y="1702803"/>
            <a:chExt cx="2160003" cy="360000"/>
          </a:xfrm>
          <a:noFill/>
        </p:grpSpPr>
        <p:sp>
          <p:nvSpPr>
            <p:cNvPr id="9" name="Rectangle 8">
              <a:extLst>
                <a:ext uri="{FF2B5EF4-FFF2-40B4-BE49-F238E27FC236}">
                  <a16:creationId xmlns:a16="http://schemas.microsoft.com/office/drawing/2014/main" id="{C398A577-B90A-8645-2F14-50671DD53C09}"/>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従業員給与の推移</a:t>
              </a:r>
            </a:p>
          </p:txBody>
        </p:sp>
        <p:cxnSp>
          <p:nvCxnSpPr>
            <p:cNvPr id="10" name="Straight Connector 9">
              <a:extLst>
                <a:ext uri="{FF2B5EF4-FFF2-40B4-BE49-F238E27FC236}">
                  <a16:creationId xmlns:a16="http://schemas.microsoft.com/office/drawing/2014/main" id="{ED5029C0-E513-055D-779D-57D29A38ADD7}"/>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6" name="四角形: メモ 1">
            <a:extLst>
              <a:ext uri="{FF2B5EF4-FFF2-40B4-BE49-F238E27FC236}">
                <a16:creationId xmlns:a16="http://schemas.microsoft.com/office/drawing/2014/main" id="{576DC109-711E-1875-E66B-465DBEB3DE2A}"/>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2" name="四角形: メモ 1">
            <a:extLst>
              <a:ext uri="{FF2B5EF4-FFF2-40B4-BE49-F238E27FC236}">
                <a16:creationId xmlns:a16="http://schemas.microsoft.com/office/drawing/2014/main" id="{67D974CE-39EF-92F5-1A62-BAAD15E516C7}"/>
              </a:ext>
            </a:extLst>
          </p:cNvPr>
          <p:cNvSpPr/>
          <p:nvPr/>
        </p:nvSpPr>
        <p:spPr>
          <a:xfrm>
            <a:off x="8292676" y="259200"/>
            <a:ext cx="1412324" cy="1034438"/>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各社合計のスライド</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（コンソーシアム全体）</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と</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pic>
        <p:nvPicPr>
          <p:cNvPr id="3" name="Picture 2">
            <a:extLst>
              <a:ext uri="{FF2B5EF4-FFF2-40B4-BE49-F238E27FC236}">
                <a16:creationId xmlns:a16="http://schemas.microsoft.com/office/drawing/2014/main" id="{70FBC062-F818-253A-53D6-2C0B55A150B5}"/>
              </a:ext>
            </a:extLst>
          </p:cNvPr>
          <p:cNvPicPr>
            <a:picLocks noChangeAspect="1"/>
          </p:cNvPicPr>
          <p:nvPr/>
        </p:nvPicPr>
        <p:blipFill>
          <a:blip r:embed="rId6"/>
          <a:stretch>
            <a:fillRect/>
          </a:stretch>
        </p:blipFill>
        <p:spPr>
          <a:xfrm>
            <a:off x="449580" y="1607192"/>
            <a:ext cx="9006840" cy="2720340"/>
          </a:xfrm>
          <a:prstGeom prst="rect">
            <a:avLst/>
          </a:prstGeom>
        </p:spPr>
      </p:pic>
    </p:spTree>
    <p:extLst>
      <p:ext uri="{BB962C8B-B14F-4D97-AF65-F5344CB8AC3E}">
        <p14:creationId xmlns:p14="http://schemas.microsoft.com/office/powerpoint/2010/main" val="39985961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1248A8-911B-0DD6-AB20-7155A7723F95}"/>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EC2FC266-427B-8376-FDD0-A7259EF7B10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EC2FC266-427B-8376-FDD0-A7259EF7B10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2769ADEE-549B-0D9D-4ED5-771E67B8AA8F}"/>
              </a:ext>
            </a:extLst>
          </p:cNvPr>
          <p:cNvSpPr>
            <a:spLocks noGrp="1"/>
          </p:cNvSpPr>
          <p:nvPr>
            <p:ph type="title"/>
          </p:nvPr>
        </p:nvSpPr>
        <p:spPr/>
        <p:txBody>
          <a:bodyPr vert="horz"/>
          <a:lstStyle/>
          <a:p>
            <a:endParaRPr lang="ja-JP" altLang="en-US"/>
          </a:p>
        </p:txBody>
      </p:sp>
      <p:sp>
        <p:nvSpPr>
          <p:cNvPr id="17" name="Text Placeholder 16">
            <a:extLst>
              <a:ext uri="{FF2B5EF4-FFF2-40B4-BE49-F238E27FC236}">
                <a16:creationId xmlns:a16="http://schemas.microsoft.com/office/drawing/2014/main" id="{3DDE2884-9283-02D5-4C3D-CF502DA90360}"/>
              </a:ext>
            </a:extLst>
          </p:cNvPr>
          <p:cNvSpPr>
            <a:spLocks noGrp="1"/>
          </p:cNvSpPr>
          <p:nvPr>
            <p:ph type="body" sz="quarter" idx="12"/>
          </p:nvPr>
        </p:nvSpPr>
        <p:spPr/>
        <p:txBody>
          <a:bodyPr/>
          <a:lstStyle/>
          <a:p>
            <a:r>
              <a:rPr lang="ja-JP" altLang="en-US"/>
              <a:t>③地域への波及効果（ア）賃上げ計画</a:t>
            </a:r>
          </a:p>
        </p:txBody>
      </p:sp>
      <p:sp>
        <p:nvSpPr>
          <p:cNvPr id="6" name="四角形: メモ 1">
            <a:extLst>
              <a:ext uri="{FF2B5EF4-FFF2-40B4-BE49-F238E27FC236}">
                <a16:creationId xmlns:a16="http://schemas.microsoft.com/office/drawing/2014/main" id="{1C288FB0-4C49-3A6B-9763-18AFE358CB75}"/>
              </a:ext>
            </a:extLst>
          </p:cNvPr>
          <p:cNvSpPr/>
          <p:nvPr/>
        </p:nvSpPr>
        <p:spPr>
          <a:xfrm>
            <a:off x="-1488524" y="259200"/>
            <a:ext cx="1412324" cy="1673874"/>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当スライドは作成任意</a:t>
            </a:r>
            <a:endParaRPr kumimoji="1" lang="en-US" altLang="ja-JP"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（賃上げ要件の基準年度を、「補助事業が完了した日を含む事業年度」ではなく、「補助事業の売上が発生した日を含む事業年度」とすることを希望する事業者のみ作成）</a:t>
            </a:r>
            <a:endParaRPr kumimoji="1" lang="ja-JP" altLang="en-US"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graphicFrame>
        <p:nvGraphicFramePr>
          <p:cNvPr id="15" name="表 14">
            <a:extLst>
              <a:ext uri="{FF2B5EF4-FFF2-40B4-BE49-F238E27FC236}">
                <a16:creationId xmlns:a16="http://schemas.microsoft.com/office/drawing/2014/main" id="{E56D6FFD-99D0-EFE1-ACD1-C8393E22CF38}"/>
              </a:ext>
            </a:extLst>
          </p:cNvPr>
          <p:cNvGraphicFramePr>
            <a:graphicFrameLocks noGrp="1"/>
          </p:cNvGraphicFramePr>
          <p:nvPr/>
        </p:nvGraphicFramePr>
        <p:xfrm>
          <a:off x="201000" y="1125538"/>
          <a:ext cx="6192000" cy="889000"/>
        </p:xfrm>
        <a:graphic>
          <a:graphicData uri="http://schemas.openxmlformats.org/drawingml/2006/table">
            <a:tbl>
              <a:tblPr firstRow="1" bandRow="1">
                <a:tableStyleId>{5C22544A-7EE6-4342-B048-85BDC9FD1C3A}</a:tableStyleId>
              </a:tblPr>
              <a:tblGrid>
                <a:gridCol w="4572000">
                  <a:extLst>
                    <a:ext uri="{9D8B030D-6E8A-4147-A177-3AD203B41FA5}">
                      <a16:colId xmlns:a16="http://schemas.microsoft.com/office/drawing/2014/main" val="3141224813"/>
                    </a:ext>
                  </a:extLst>
                </a:gridCol>
                <a:gridCol w="1620000">
                  <a:extLst>
                    <a:ext uri="{9D8B030D-6E8A-4147-A177-3AD203B41FA5}">
                      <a16:colId xmlns:a16="http://schemas.microsoft.com/office/drawing/2014/main" val="3975087546"/>
                    </a:ext>
                  </a:extLst>
                </a:gridCol>
              </a:tblGrid>
              <a:tr h="370840">
                <a:tc>
                  <a:txBody>
                    <a:bodyPr/>
                    <a:lstStyle/>
                    <a:p>
                      <a:r>
                        <a:rPr kumimoji="1" lang="ja-JP" altLang="en-US" sz="1400" b="0" dirty="0">
                          <a:solidFill>
                            <a:schemeClr val="tx1"/>
                          </a:solidFill>
                        </a:rPr>
                        <a:t>補助事業が完了した日を含む事業年度</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ja-JP" altLang="en-US" sz="1400" b="0" dirty="0">
                          <a:solidFill>
                            <a:schemeClr val="tx1"/>
                          </a:solidFill>
                        </a:rPr>
                        <a:t>年度</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39012156"/>
                  </a:ext>
                </a:extLst>
              </a:tr>
              <a:tr h="370840">
                <a:tc>
                  <a:txBody>
                    <a:bodyPr/>
                    <a:lstStyle/>
                    <a:p>
                      <a:r>
                        <a:rPr kumimoji="1" lang="ja-JP" altLang="en-US" sz="1400" b="0" dirty="0">
                          <a:solidFill>
                            <a:schemeClr val="tx1"/>
                          </a:solidFill>
                        </a:rPr>
                        <a:t>基準年度</a:t>
                      </a:r>
                      <a:br>
                        <a:rPr kumimoji="1" lang="en-US" altLang="ja-JP" sz="1400" b="0" dirty="0">
                          <a:solidFill>
                            <a:schemeClr val="tx1"/>
                          </a:solidFill>
                        </a:rPr>
                      </a:br>
                      <a:r>
                        <a:rPr kumimoji="1" lang="ja-JP" altLang="en-US" sz="1400" b="0" dirty="0">
                          <a:solidFill>
                            <a:schemeClr val="tx1"/>
                          </a:solidFill>
                        </a:rPr>
                        <a:t>（補助事業の売上が発生する見込みの日を含む事業年度）</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ja-JP" altLang="en-US" sz="1400" b="0" dirty="0">
                          <a:solidFill>
                            <a:schemeClr val="tx1"/>
                          </a:solidFill>
                        </a:rPr>
                        <a:t>年度</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57575909"/>
                  </a:ext>
                </a:extLst>
              </a:tr>
            </a:tbl>
          </a:graphicData>
        </a:graphic>
      </p:graphicFrame>
      <p:sp>
        <p:nvSpPr>
          <p:cNvPr id="16" name="正方形/長方形 6">
            <a:extLst>
              <a:ext uri="{FF2B5EF4-FFF2-40B4-BE49-F238E27FC236}">
                <a16:creationId xmlns:a16="http://schemas.microsoft.com/office/drawing/2014/main" id="{A63532AB-4DAE-3DFB-5634-9983BB6D7C1B}"/>
              </a:ext>
            </a:extLst>
          </p:cNvPr>
          <p:cNvSpPr/>
          <p:nvPr/>
        </p:nvSpPr>
        <p:spPr>
          <a:xfrm>
            <a:off x="201000" y="2302042"/>
            <a:ext cx="9504000" cy="4151141"/>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71450" indent="-171450">
              <a:buFont typeface="Arial" panose="020B0604020202020204" pitchFamily="34" charset="0"/>
              <a:buChar char="•"/>
            </a:pPr>
            <a:r>
              <a:rPr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補助事業の性質上、補助事業が完了した日を含む事業年度には補助事業の売上が発生しない見込みである理由</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について記載ください。</a:t>
            </a:r>
            <a:br>
              <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理由の妥当性が認められた場合には、賃上げ要件の判定に用いる基準年度を、例外的に補助事業の売上が発生した日を含む事業年度と</a:t>
            </a:r>
            <a:br>
              <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することができるものとします。</a:t>
            </a:r>
            <a:endPar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628650" lvl="1" indent="-171450">
              <a:buFont typeface="Wingdings" panose="05000000000000000000" pitchFamily="2" charset="2"/>
              <a:buChar char="ü"/>
            </a:pPr>
            <a:r>
              <a:rPr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例えば、補助事業によって提供される製品・サービスの特性上、成長投資を完了した直後には売上が発生しない等のケースを想定しています。</a:t>
            </a:r>
            <a:endPar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628650" lvl="1" indent="-171450">
              <a:buFont typeface="Wingdings" panose="05000000000000000000" pitchFamily="2" charset="2"/>
              <a:buChar char="ü"/>
            </a:pPr>
            <a:r>
              <a:rPr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ただし、その場合であっても、基準年度は補助事業が完了した日を含む事業年度から</a:t>
            </a:r>
            <a:r>
              <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3</a:t>
            </a:r>
            <a:r>
              <a:rPr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事業年度以内である必要があります。</a:t>
            </a:r>
            <a:endPar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628650" lvl="1" indent="-171450">
              <a:buFont typeface="Wingdings" panose="05000000000000000000" pitchFamily="2" charset="2"/>
              <a:buChar char="ü"/>
            </a:pPr>
            <a:r>
              <a:rPr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なお、当該取扱いを希望する場合、審査時や検査時にも追加で説明を求めることがございますので、ご認識おきいただけますと幸いです。</a:t>
            </a:r>
            <a:endPar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4955055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34419743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277" imgH="277" progId="TCLayout.ActiveDocument.1">
                  <p:embed/>
                </p:oleObj>
              </mc:Choice>
              <mc:Fallback>
                <p:oleObj name="think-cell Slide" r:id="rId11"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24" name="Text Placeholder 2">
            <a:hlinkClick r:id="rId13" action="ppaction://hlinksldjump"/>
            <a:extLst>
              <a:ext uri="{FF2B5EF4-FFF2-40B4-BE49-F238E27FC236}">
                <a16:creationId xmlns:a16="http://schemas.microsoft.com/office/drawing/2014/main" id="{3DC4EB33-92BF-6EBE-2179-51958E3612BD}"/>
              </a:ext>
            </a:extLst>
          </p:cNvPr>
          <p:cNvSpPr>
            <a:spLocks noGrp="1"/>
          </p:cNvSpPr>
          <p:nvPr>
            <p:custDataLst>
              <p:tags r:id="rId2"/>
            </p:custDataLst>
          </p:nvPr>
        </p:nvSpPr>
        <p:spPr bwMode="auto">
          <a:xfrm>
            <a:off x="1752600" y="2219326"/>
            <a:ext cx="6477000" cy="28416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 name="Text Placeholder 2">
            <a:hlinkClick r:id="rId14" action="ppaction://hlinksldjump"/>
            <a:extLst>
              <a:ext uri="{FF2B5EF4-FFF2-40B4-BE49-F238E27FC236}">
                <a16:creationId xmlns:a16="http://schemas.microsoft.com/office/drawing/2014/main" id="{F3809D49-244E-297E-AA7C-AC3D8C1B3DBE}"/>
              </a:ext>
            </a:extLst>
          </p:cNvPr>
          <p:cNvSpPr>
            <a:spLocks noGrp="1"/>
          </p:cNvSpPr>
          <p:nvPr>
            <p:custDataLst>
              <p:tags r:id="rId3"/>
            </p:custDataLst>
          </p:nvPr>
        </p:nvSpPr>
        <p:spPr bwMode="auto">
          <a:xfrm>
            <a:off x="1752600" y="2503489"/>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ext Placeholder 2">
            <a:hlinkClick r:id="rId15" action="ppaction://hlinksldjump"/>
            <a:extLst>
              <a:ext uri="{FF2B5EF4-FFF2-40B4-BE49-F238E27FC236}">
                <a16:creationId xmlns:a16="http://schemas.microsoft.com/office/drawing/2014/main" id="{13B2CF0F-4040-5011-E8DB-FC50E71D2A54}"/>
              </a:ext>
            </a:extLst>
          </p:cNvPr>
          <p:cNvSpPr>
            <a:spLocks noGrp="1"/>
          </p:cNvSpPr>
          <p:nvPr>
            <p:custDataLst>
              <p:tags r:id="rId4"/>
            </p:custDataLst>
          </p:nvPr>
        </p:nvSpPr>
        <p:spPr bwMode="auto">
          <a:xfrm>
            <a:off x="1752600" y="2870200"/>
            <a:ext cx="6477000" cy="407988"/>
          </a:xfrm>
          <a:prstGeom prst="rect">
            <a:avLst/>
          </a:prstGeom>
          <a:noFill/>
          <a:ln w="12700" cmpd="sng" algn="ctr">
            <a:solidFill>
              <a:schemeClr val="accent1"/>
            </a:solidFill>
          </a:ln>
          <a:effectLst/>
          <a:extLst>
            <a:ext uri="{909E8E84-426E-40DD-AFC4-6F175D3DCCD1}">
              <a14:hiddenFill xmlns:a14="http://schemas.microsoft.com/office/drawing/2010/main">
                <a:solidFill>
                  <a:schemeClr val="accent1"/>
                </a:solidFill>
              </a14:hiddenFill>
            </a:ext>
          </a:extLst>
        </p:spPr>
        <p:txBody>
          <a:bodyPr vert="horz" wrap="none" lIns="80963" tIns="80963"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6" action="ppaction://hlinksldjump"/>
            <a:extLst>
              <a:ext uri="{FF2B5EF4-FFF2-40B4-BE49-F238E27FC236}">
                <a16:creationId xmlns:a16="http://schemas.microsoft.com/office/drawing/2014/main" id="{D2856580-6208-2CAA-191F-D4E73848C160}"/>
              </a:ext>
            </a:extLst>
          </p:cNvPr>
          <p:cNvSpPr>
            <a:spLocks noGrp="1"/>
          </p:cNvSpPr>
          <p:nvPr>
            <p:custDataLst>
              <p:tags r:id="rId5"/>
            </p:custDataLst>
          </p:nvPr>
        </p:nvSpPr>
        <p:spPr bwMode="auto">
          <a:xfrm>
            <a:off x="1752600" y="3278189"/>
            <a:ext cx="6477000" cy="35401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（ア）賃上げ計画</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Text Placeholder 2">
            <a:extLst>
              <a:ext uri="{FF2B5EF4-FFF2-40B4-BE49-F238E27FC236}">
                <a16:creationId xmlns:a16="http://schemas.microsoft.com/office/drawing/2014/main" id="{85837976-BD1F-47F1-744F-BA4C5D432B51}"/>
              </a:ext>
            </a:extLst>
          </p:cNvPr>
          <p:cNvSpPr>
            <a:spLocks noGrp="1"/>
          </p:cNvSpPr>
          <p:nvPr>
            <p:custDataLst>
              <p:tags r:id="rId6"/>
            </p:custDataLst>
          </p:nvPr>
        </p:nvSpPr>
        <p:spPr bwMode="auto">
          <a:xfrm>
            <a:off x="1752600" y="3632200"/>
            <a:ext cx="6477000" cy="355600"/>
          </a:xfrm>
          <a:prstGeom prst="rect">
            <a:avLst/>
          </a:prstGeom>
          <a:solidFill>
            <a:schemeClr val="accent1"/>
          </a:solidFill>
          <a:ln w="127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（イ）地域への波及効果</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Text Placeholder 2">
            <a:hlinkClick r:id="rId17" action="ppaction://hlinksldjump"/>
            <a:extLst>
              <a:ext uri="{FF2B5EF4-FFF2-40B4-BE49-F238E27FC236}">
                <a16:creationId xmlns:a16="http://schemas.microsoft.com/office/drawing/2014/main" id="{15233D84-D560-8C58-D044-FABFAADD0399}"/>
              </a:ext>
            </a:extLst>
          </p:cNvPr>
          <p:cNvSpPr>
            <a:spLocks noGrp="1"/>
          </p:cNvSpPr>
          <p:nvPr>
            <p:custDataLst>
              <p:tags r:id="rId7"/>
            </p:custDataLst>
          </p:nvPr>
        </p:nvSpPr>
        <p:spPr bwMode="auto">
          <a:xfrm>
            <a:off x="1752600" y="3987801"/>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80963"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0" name="Text Placeholder 2">
            <a:hlinkClick r:id="rId18" action="ppaction://hlinksldjump"/>
            <a:extLst>
              <a:ext uri="{FF2B5EF4-FFF2-40B4-BE49-F238E27FC236}">
                <a16:creationId xmlns:a16="http://schemas.microsoft.com/office/drawing/2014/main" id="{2A74E7E9-0746-A929-D2B8-E79374E7A801}"/>
              </a:ext>
            </a:extLst>
          </p:cNvPr>
          <p:cNvSpPr>
            <a:spLocks noGrp="1"/>
          </p:cNvSpPr>
          <p:nvPr>
            <p:custDataLst>
              <p:tags r:id="rId8"/>
            </p:custDataLst>
          </p:nvPr>
        </p:nvSpPr>
        <p:spPr bwMode="auto">
          <a:xfrm>
            <a:off x="1752600" y="4354514"/>
            <a:ext cx="6477000" cy="28416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1968590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think-cell data - do not delete" hidden="1">
            <a:extLst>
              <a:ext uri="{FF2B5EF4-FFF2-40B4-BE49-F238E27FC236}">
                <a16:creationId xmlns:a16="http://schemas.microsoft.com/office/drawing/2014/main" id="{67DF7753-B142-9860-011D-CC52403F84D2}"/>
              </a:ext>
            </a:extLst>
          </p:cNvPr>
          <p:cNvGraphicFramePr>
            <a:graphicFrameLocks noChangeAspect="1"/>
          </p:cNvGraphicFramePr>
          <p:nvPr>
            <p:custDataLst>
              <p:tags r:id="rId1"/>
            </p:custDataLst>
            <p:extLst>
              <p:ext uri="{D42A27DB-BD31-4B8C-83A1-F6EECF244321}">
                <p14:modId xmlns:p14="http://schemas.microsoft.com/office/powerpoint/2010/main" val="6816324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35" name="think-cell data - do not delete" hidden="1">
                        <a:extLst>
                          <a:ext uri="{FF2B5EF4-FFF2-40B4-BE49-F238E27FC236}">
                            <a16:creationId xmlns:a16="http://schemas.microsoft.com/office/drawing/2014/main" id="{67DF7753-B142-9860-011D-CC52403F84D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C27B5EA-CB18-86B1-E2AC-5C7A654B152B}"/>
              </a:ext>
            </a:extLst>
          </p:cNvPr>
          <p:cNvSpPr>
            <a:spLocks noGrp="1"/>
          </p:cNvSpPr>
          <p:nvPr>
            <p:ph type="title"/>
          </p:nvPr>
        </p:nvSpPr>
        <p:spPr/>
        <p:txBody>
          <a:bodyPr/>
          <a:lstStyle/>
          <a:p>
            <a:endParaRPr kumimoji="1" lang="ja-JP" altLang="en-US"/>
          </a:p>
        </p:txBody>
      </p:sp>
      <p:sp>
        <p:nvSpPr>
          <p:cNvPr id="3" name="Text Placeholder 2">
            <a:extLst>
              <a:ext uri="{FF2B5EF4-FFF2-40B4-BE49-F238E27FC236}">
                <a16:creationId xmlns:a16="http://schemas.microsoft.com/office/drawing/2014/main" id="{A16FC12E-F363-E8A6-22F3-779E4D469FF2}"/>
              </a:ext>
            </a:extLst>
          </p:cNvPr>
          <p:cNvSpPr>
            <a:spLocks noGrp="1"/>
          </p:cNvSpPr>
          <p:nvPr>
            <p:ph type="body" sz="quarter" idx="12"/>
          </p:nvPr>
        </p:nvSpPr>
        <p:spPr/>
        <p:txBody>
          <a:bodyPr/>
          <a:lstStyle/>
          <a:p>
            <a:r>
              <a:rPr lang="ja-JP" altLang="en-US"/>
              <a:t>③地域への波及効果（イ）地域への波及効果</a:t>
            </a:r>
          </a:p>
        </p:txBody>
      </p:sp>
      <p:grpSp>
        <p:nvGrpSpPr>
          <p:cNvPr id="4" name="RectangleWithLineGroup">
            <a:extLst>
              <a:ext uri="{FF2B5EF4-FFF2-40B4-BE49-F238E27FC236}">
                <a16:creationId xmlns:a16="http://schemas.microsoft.com/office/drawing/2014/main" id="{25F002CA-7489-0259-E97E-57F3BE5BD3FB}"/>
              </a:ext>
            </a:extLst>
          </p:cNvPr>
          <p:cNvGrpSpPr/>
          <p:nvPr/>
        </p:nvGrpSpPr>
        <p:grpSpPr>
          <a:xfrm>
            <a:off x="381000" y="914400"/>
            <a:ext cx="9144000" cy="380480"/>
            <a:chOff x="2073603" y="1702803"/>
            <a:chExt cx="2160003" cy="360000"/>
          </a:xfrm>
          <a:noFill/>
        </p:grpSpPr>
        <p:sp>
          <p:nvSpPr>
            <p:cNvPr id="5" name="Rectangle 4">
              <a:extLst>
                <a:ext uri="{FF2B5EF4-FFF2-40B4-BE49-F238E27FC236}">
                  <a16:creationId xmlns:a16="http://schemas.microsoft.com/office/drawing/2014/main" id="{8F93470A-9EE0-9040-FB14-506E54B45D3F}"/>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コンソーシアムのスキーム</a:t>
              </a:r>
            </a:p>
          </p:txBody>
        </p:sp>
        <p:cxnSp>
          <p:nvCxnSpPr>
            <p:cNvPr id="6" name="Straight Connector 5">
              <a:extLst>
                <a:ext uri="{FF2B5EF4-FFF2-40B4-BE49-F238E27FC236}">
                  <a16:creationId xmlns:a16="http://schemas.microsoft.com/office/drawing/2014/main" id="{89551DE4-F21D-73BE-13F5-F82D6B44ED35}"/>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7" name="正方形/長方形 76">
            <a:extLst>
              <a:ext uri="{FF2B5EF4-FFF2-40B4-BE49-F238E27FC236}">
                <a16:creationId xmlns:a16="http://schemas.microsoft.com/office/drawing/2014/main" id="{862F893C-AA69-A0E6-360B-EBEF9283C552}"/>
              </a:ext>
            </a:extLst>
          </p:cNvPr>
          <p:cNvSpPr/>
          <p:nvPr/>
        </p:nvSpPr>
        <p:spPr bwMode="auto">
          <a:xfrm>
            <a:off x="2223213" y="2161103"/>
            <a:ext cx="1402292" cy="2273465"/>
          </a:xfrm>
          <a:prstGeom prst="rect">
            <a:avLst/>
          </a:prstGeom>
          <a:solidFill>
            <a:schemeClr val="accent3">
              <a:lumMod val="20000"/>
              <a:lumOff val="80000"/>
            </a:schemeClr>
          </a:solidFill>
          <a:ln w="9525">
            <a:solidFill>
              <a:srgbClr val="B2B2B2"/>
            </a:solidFill>
            <a:miter lim="800000"/>
            <a:headEnd/>
            <a:tailEnd/>
          </a:ln>
          <a:effectLst/>
        </p:spPr>
        <p:txBody>
          <a:bodyPr vert="eaVert" wrap="square"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altLang="ja-JP" sz="900" b="0" i="0" u="none" strike="noStrike" kern="0" cap="none" spc="0" normalizeH="0" baseline="0" noProof="0">
              <a:ln>
                <a:noFill/>
              </a:ln>
              <a:solidFill>
                <a:srgbClr val="000000"/>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正方形/長方形 77">
            <a:extLst>
              <a:ext uri="{FF2B5EF4-FFF2-40B4-BE49-F238E27FC236}">
                <a16:creationId xmlns:a16="http://schemas.microsoft.com/office/drawing/2014/main" id="{8F53484F-D408-358F-E63C-21B68003B823}"/>
              </a:ext>
            </a:extLst>
          </p:cNvPr>
          <p:cNvSpPr/>
          <p:nvPr/>
        </p:nvSpPr>
        <p:spPr bwMode="auto">
          <a:xfrm>
            <a:off x="4822159" y="2161103"/>
            <a:ext cx="1355085" cy="2273465"/>
          </a:xfrm>
          <a:prstGeom prst="rect">
            <a:avLst/>
          </a:prstGeom>
          <a:solidFill>
            <a:schemeClr val="accent3">
              <a:lumMod val="20000"/>
              <a:lumOff val="80000"/>
            </a:schemeClr>
          </a:solidFill>
          <a:ln w="9525">
            <a:solidFill>
              <a:srgbClr val="B2B2B2"/>
            </a:solidFill>
            <a:miter lim="800000"/>
            <a:headEnd/>
            <a:tailEnd/>
          </a:ln>
          <a:effectLst/>
        </p:spPr>
        <p:txBody>
          <a:bodyPr vert="eaVert" wrap="square"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ja-JP" altLang="en-US" sz="900" b="0" i="0" u="none" strike="noStrike" kern="0" cap="none" spc="0" normalizeH="0" baseline="0" noProof="0">
              <a:ln>
                <a:noFill/>
              </a:ln>
              <a:solidFill>
                <a:srgbClr val="000000"/>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9" name="正方形/長方形 78">
            <a:extLst>
              <a:ext uri="{FF2B5EF4-FFF2-40B4-BE49-F238E27FC236}">
                <a16:creationId xmlns:a16="http://schemas.microsoft.com/office/drawing/2014/main" id="{895C1DC0-0ED0-702E-F7BB-C4198CB906F4}"/>
              </a:ext>
            </a:extLst>
          </p:cNvPr>
          <p:cNvSpPr/>
          <p:nvPr/>
        </p:nvSpPr>
        <p:spPr bwMode="auto">
          <a:xfrm>
            <a:off x="2341349" y="2913586"/>
            <a:ext cx="1037477"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30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10" name="正方形/長方形 79">
            <a:extLst>
              <a:ext uri="{FF2B5EF4-FFF2-40B4-BE49-F238E27FC236}">
                <a16:creationId xmlns:a16="http://schemas.microsoft.com/office/drawing/2014/main" id="{629CC83A-D2E0-E78F-5416-653273DBE3C2}"/>
              </a:ext>
            </a:extLst>
          </p:cNvPr>
          <p:cNvSpPr/>
          <p:nvPr/>
        </p:nvSpPr>
        <p:spPr bwMode="auto">
          <a:xfrm>
            <a:off x="2341349" y="3384741"/>
            <a:ext cx="1037477"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825"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給与総額</a:t>
            </a:r>
            <a:r>
              <a:rPr kumimoji="0" lang="en-US" altLang="ja-JP" sz="825"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10</a:t>
            </a:r>
            <a:r>
              <a:rPr kumimoji="0" lang="ja-JP" altLang="en-US" sz="825"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11" name="正方形/長方形 80">
            <a:extLst>
              <a:ext uri="{FF2B5EF4-FFF2-40B4-BE49-F238E27FC236}">
                <a16:creationId xmlns:a16="http://schemas.microsoft.com/office/drawing/2014/main" id="{BDF1FB7F-DF31-9317-9EC2-787F15F0CA46}"/>
              </a:ext>
            </a:extLst>
          </p:cNvPr>
          <p:cNvSpPr/>
          <p:nvPr/>
        </p:nvSpPr>
        <p:spPr bwMode="auto">
          <a:xfrm>
            <a:off x="2349595" y="3855895"/>
            <a:ext cx="1037477" cy="352095"/>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投資額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4.0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12" name="テキスト ボックス 81">
            <a:extLst>
              <a:ext uri="{FF2B5EF4-FFF2-40B4-BE49-F238E27FC236}">
                <a16:creationId xmlns:a16="http://schemas.microsoft.com/office/drawing/2014/main" id="{E8DCA79F-888A-7BEE-5F10-20FD5AFCC67C}"/>
              </a:ext>
            </a:extLst>
          </p:cNvPr>
          <p:cNvSpPr txBox="1"/>
          <p:nvPr/>
        </p:nvSpPr>
        <p:spPr>
          <a:xfrm>
            <a:off x="2347117" y="2526478"/>
            <a:ext cx="1154483" cy="230832"/>
          </a:xfrm>
          <a:prstGeom prst="rect">
            <a:avLst/>
          </a:prstGeom>
          <a:noFill/>
          <a:ln>
            <a:noFill/>
          </a:ln>
        </p:spPr>
        <p:txBody>
          <a:bodyPr wrap="none" rtlCol="0">
            <a:spAutoFit/>
          </a:bodyPr>
          <a:lstStyle/>
          <a:p>
            <a:pPr defTabSz="685800">
              <a:defRPr/>
            </a:pPr>
            <a:r>
              <a:rPr kumimoji="1" lang="ja-JP" altLang="en-US"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rPr>
              <a:t>販路やブランドに強み</a:t>
            </a:r>
            <a:endParaRPr kumimoji="1" lang="en-US" altLang="ja-JP"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3" name="テキスト ボックス 82">
            <a:extLst>
              <a:ext uri="{FF2B5EF4-FFF2-40B4-BE49-F238E27FC236}">
                <a16:creationId xmlns:a16="http://schemas.microsoft.com/office/drawing/2014/main" id="{E71DDB54-D580-0EBD-5EE4-6B6F879051A4}"/>
              </a:ext>
            </a:extLst>
          </p:cNvPr>
          <p:cNvSpPr txBox="1"/>
          <p:nvPr/>
        </p:nvSpPr>
        <p:spPr>
          <a:xfrm>
            <a:off x="3875910" y="2440440"/>
            <a:ext cx="715580" cy="230832"/>
          </a:xfrm>
          <a:prstGeom prst="rect">
            <a:avLst/>
          </a:prstGeom>
          <a:noFill/>
          <a:ln>
            <a:noFill/>
          </a:ln>
        </p:spPr>
        <p:txBody>
          <a:bodyPr wrap="square" rtlCol="0">
            <a:spAutoFit/>
          </a:bodyPr>
          <a:lstStyle/>
          <a:p>
            <a:pPr algn="ctr" defTabSz="685800"/>
            <a:r>
              <a:rPr kumimoji="1" lang="ja-JP" altLang="en-US" sz="900">
                <a:solidFill>
                  <a:schemeClr val="accent5"/>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相乗効果</a:t>
            </a:r>
          </a:p>
        </p:txBody>
      </p:sp>
      <p:sp>
        <p:nvSpPr>
          <p:cNvPr id="14" name="正方形/長方形 83">
            <a:extLst>
              <a:ext uri="{FF2B5EF4-FFF2-40B4-BE49-F238E27FC236}">
                <a16:creationId xmlns:a16="http://schemas.microsoft.com/office/drawing/2014/main" id="{510D1BFB-11F3-BD8C-CFB6-C99632D3C943}"/>
              </a:ext>
            </a:extLst>
          </p:cNvPr>
          <p:cNvSpPr/>
          <p:nvPr/>
        </p:nvSpPr>
        <p:spPr bwMode="auto">
          <a:xfrm>
            <a:off x="7371517" y="2913586"/>
            <a:ext cx="1023667"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50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15" name="正方形/長方形 84">
            <a:extLst>
              <a:ext uri="{FF2B5EF4-FFF2-40B4-BE49-F238E27FC236}">
                <a16:creationId xmlns:a16="http://schemas.microsoft.com/office/drawing/2014/main" id="{16D746DD-E2B4-A662-8430-DB7B3D1FA091}"/>
              </a:ext>
            </a:extLst>
          </p:cNvPr>
          <p:cNvSpPr/>
          <p:nvPr/>
        </p:nvSpPr>
        <p:spPr bwMode="auto">
          <a:xfrm>
            <a:off x="7371517" y="3384741"/>
            <a:ext cx="1023667"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給与総額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15</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16" name="正方形/長方形 85">
            <a:extLst>
              <a:ext uri="{FF2B5EF4-FFF2-40B4-BE49-F238E27FC236}">
                <a16:creationId xmlns:a16="http://schemas.microsoft.com/office/drawing/2014/main" id="{C00A2704-1541-8A17-A817-61EF48B4AA62}"/>
              </a:ext>
            </a:extLst>
          </p:cNvPr>
          <p:cNvSpPr/>
          <p:nvPr/>
        </p:nvSpPr>
        <p:spPr bwMode="auto">
          <a:xfrm>
            <a:off x="7379763" y="3855895"/>
            <a:ext cx="1023667" cy="33888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投資額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6.5</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17" name="テキスト ボックス 86">
            <a:extLst>
              <a:ext uri="{FF2B5EF4-FFF2-40B4-BE49-F238E27FC236}">
                <a16:creationId xmlns:a16="http://schemas.microsoft.com/office/drawing/2014/main" id="{86CB32EC-51C9-B7B6-C777-AC8745F305BB}"/>
              </a:ext>
            </a:extLst>
          </p:cNvPr>
          <p:cNvSpPr txBox="1"/>
          <p:nvPr/>
        </p:nvSpPr>
        <p:spPr>
          <a:xfrm>
            <a:off x="7348207" y="2526478"/>
            <a:ext cx="1011815" cy="230832"/>
          </a:xfrm>
          <a:prstGeom prst="rect">
            <a:avLst/>
          </a:prstGeom>
          <a:noFill/>
          <a:ln>
            <a:noFill/>
          </a:ln>
        </p:spPr>
        <p:txBody>
          <a:bodyPr wrap="none" rtlCol="0">
            <a:spAutoFit/>
          </a:bodyPr>
          <a:lstStyle/>
          <a:p>
            <a:pPr defTabSz="685800">
              <a:defRPr/>
            </a:pPr>
            <a:r>
              <a:rPr kumimoji="1" lang="ja-JP" altLang="en-US"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rPr>
              <a:t>コンソーシアム合計</a:t>
            </a:r>
            <a:endParaRPr kumimoji="1" lang="en-US" altLang="ja-JP"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8" name="楕円 87">
            <a:extLst>
              <a:ext uri="{FF2B5EF4-FFF2-40B4-BE49-F238E27FC236}">
                <a16:creationId xmlns:a16="http://schemas.microsoft.com/office/drawing/2014/main" id="{9AB5E9E4-F3EE-E159-3B57-40AE4E4B58DC}"/>
              </a:ext>
            </a:extLst>
          </p:cNvPr>
          <p:cNvSpPr/>
          <p:nvPr/>
        </p:nvSpPr>
        <p:spPr bwMode="auto">
          <a:xfrm>
            <a:off x="6926500" y="2757310"/>
            <a:ext cx="1855229" cy="1698978"/>
          </a:xfrm>
          <a:prstGeom prst="ellipse">
            <a:avLst/>
          </a:prstGeom>
          <a:noFill/>
          <a:ln w="9525">
            <a:solidFill>
              <a:schemeClr val="accent5"/>
            </a:solidFill>
            <a:miter lim="800000"/>
            <a:headEnd/>
            <a:tailEnd/>
          </a:ln>
          <a:effectLst/>
        </p:spPr>
        <p:txBody>
          <a:bodyPr wrap="square" rtlCol="0" anchor="ctr"/>
          <a:lstStyle/>
          <a:p>
            <a:pPr defTabSz="685800"/>
            <a:endParaRPr lang="ja-JP" altLang="en-US"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9" name="テキスト ボックス 89">
            <a:extLst>
              <a:ext uri="{FF2B5EF4-FFF2-40B4-BE49-F238E27FC236}">
                <a16:creationId xmlns:a16="http://schemas.microsoft.com/office/drawing/2014/main" id="{3187D001-CD01-212D-9AB6-36D032038639}"/>
              </a:ext>
            </a:extLst>
          </p:cNvPr>
          <p:cNvSpPr txBox="1"/>
          <p:nvPr/>
        </p:nvSpPr>
        <p:spPr>
          <a:xfrm>
            <a:off x="5022648" y="2526478"/>
            <a:ext cx="954107" cy="230832"/>
          </a:xfrm>
          <a:prstGeom prst="rect">
            <a:avLst/>
          </a:prstGeom>
          <a:noFill/>
          <a:ln>
            <a:noFill/>
          </a:ln>
        </p:spPr>
        <p:txBody>
          <a:bodyPr wrap="none" rtlCol="0">
            <a:spAutoFit/>
          </a:bodyPr>
          <a:lstStyle/>
          <a:p>
            <a:pPr defTabSz="685800">
              <a:defRPr/>
            </a:pPr>
            <a:r>
              <a:rPr kumimoji="1" lang="ja-JP" altLang="en-US"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rPr>
              <a:t>特殊技術に強み</a:t>
            </a:r>
            <a:endParaRPr kumimoji="1" lang="en-US" altLang="ja-JP"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0" name="テキスト ボックス 90">
            <a:extLst>
              <a:ext uri="{FF2B5EF4-FFF2-40B4-BE49-F238E27FC236}">
                <a16:creationId xmlns:a16="http://schemas.microsoft.com/office/drawing/2014/main" id="{1AE3173C-6F8B-F93E-BDEE-F21E27369357}"/>
              </a:ext>
            </a:extLst>
          </p:cNvPr>
          <p:cNvSpPr txBox="1"/>
          <p:nvPr/>
        </p:nvSpPr>
        <p:spPr>
          <a:xfrm>
            <a:off x="2533920" y="1920117"/>
            <a:ext cx="904415" cy="276999"/>
          </a:xfrm>
          <a:prstGeom prst="rect">
            <a:avLst/>
          </a:prstGeom>
          <a:noFill/>
        </p:spPr>
        <p:txBody>
          <a:bodyPr wrap="none" rtlCol="0">
            <a:spAutoFit/>
          </a:bodyPr>
          <a:lstStyle/>
          <a:p>
            <a:pPr defTabSz="685800"/>
            <a:r>
              <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a:t>
            </a:r>
            <a:r>
              <a:rPr kumimoji="1" lang="en-US" altLang="ja-JP"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a:t>
            </a:r>
            <a:endPar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21" name="テキスト ボックス 91">
            <a:extLst>
              <a:ext uri="{FF2B5EF4-FFF2-40B4-BE49-F238E27FC236}">
                <a16:creationId xmlns:a16="http://schemas.microsoft.com/office/drawing/2014/main" id="{ACD01D2A-B420-C2B3-C889-18DCAC47E174}"/>
              </a:ext>
            </a:extLst>
          </p:cNvPr>
          <p:cNvSpPr txBox="1"/>
          <p:nvPr/>
        </p:nvSpPr>
        <p:spPr>
          <a:xfrm>
            <a:off x="5058351" y="1920014"/>
            <a:ext cx="904415" cy="276999"/>
          </a:xfrm>
          <a:prstGeom prst="rect">
            <a:avLst/>
          </a:prstGeom>
          <a:noFill/>
        </p:spPr>
        <p:txBody>
          <a:bodyPr wrap="none" rtlCol="0">
            <a:spAutoFit/>
          </a:bodyPr>
          <a:lstStyle/>
          <a:p>
            <a:pPr defTabSz="685800"/>
            <a:r>
              <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a:t>
            </a:r>
            <a:r>
              <a:rPr kumimoji="1" lang="en-US" altLang="ja-JP"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B</a:t>
            </a:r>
            <a:endPar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cxnSp>
        <p:nvCxnSpPr>
          <p:cNvPr id="22" name="直線コネクタ 92">
            <a:extLst>
              <a:ext uri="{FF2B5EF4-FFF2-40B4-BE49-F238E27FC236}">
                <a16:creationId xmlns:a16="http://schemas.microsoft.com/office/drawing/2014/main" id="{C8EA6ABA-4852-97AF-716C-8520282FC6E4}"/>
              </a:ext>
            </a:extLst>
          </p:cNvPr>
          <p:cNvCxnSpPr>
            <a:cxnSpLocks/>
            <a:stCxn id="19" idx="1"/>
            <a:endCxn id="12" idx="3"/>
          </p:cNvCxnSpPr>
          <p:nvPr/>
        </p:nvCxnSpPr>
        <p:spPr>
          <a:xfrm flipH="1">
            <a:off x="3501600" y="2641894"/>
            <a:ext cx="1521048" cy="0"/>
          </a:xfrm>
          <a:prstGeom prst="line">
            <a:avLst/>
          </a:prstGeom>
          <a:noFill/>
          <a:ln w="6350" cap="flat" cmpd="sng" algn="ctr">
            <a:solidFill>
              <a:srgbClr val="016F96"/>
            </a:solidFill>
            <a:prstDash val="dash"/>
            <a:miter lim="800000"/>
          </a:ln>
          <a:effectLst/>
        </p:spPr>
      </p:cxnSp>
      <p:cxnSp>
        <p:nvCxnSpPr>
          <p:cNvPr id="27" name="直線コネクタ 97">
            <a:extLst>
              <a:ext uri="{FF2B5EF4-FFF2-40B4-BE49-F238E27FC236}">
                <a16:creationId xmlns:a16="http://schemas.microsoft.com/office/drawing/2014/main" id="{0A0141E0-77F0-90F3-7A7E-CED409ECCAAC}"/>
              </a:ext>
            </a:extLst>
          </p:cNvPr>
          <p:cNvCxnSpPr>
            <a:cxnSpLocks/>
            <a:stCxn id="14" idx="1"/>
          </p:cNvCxnSpPr>
          <p:nvPr/>
        </p:nvCxnSpPr>
        <p:spPr>
          <a:xfrm flipH="1">
            <a:off x="3393733" y="3086711"/>
            <a:ext cx="3977784" cy="23363"/>
          </a:xfrm>
          <a:prstGeom prst="line">
            <a:avLst/>
          </a:prstGeom>
          <a:noFill/>
          <a:ln w="6350" cap="flat" cmpd="sng" algn="ctr">
            <a:solidFill>
              <a:srgbClr val="016F96"/>
            </a:solidFill>
            <a:prstDash val="dash"/>
            <a:miter lim="800000"/>
          </a:ln>
          <a:effectLst/>
        </p:spPr>
      </p:cxnSp>
      <p:cxnSp>
        <p:nvCxnSpPr>
          <p:cNvPr id="28" name="直線コネクタ 98">
            <a:extLst>
              <a:ext uri="{FF2B5EF4-FFF2-40B4-BE49-F238E27FC236}">
                <a16:creationId xmlns:a16="http://schemas.microsoft.com/office/drawing/2014/main" id="{B0D010FF-2B99-4D8F-02B6-6DC0E4381B33}"/>
              </a:ext>
            </a:extLst>
          </p:cNvPr>
          <p:cNvCxnSpPr>
            <a:cxnSpLocks/>
            <a:stCxn id="15" idx="1"/>
            <a:endCxn id="10" idx="3"/>
          </p:cNvCxnSpPr>
          <p:nvPr/>
        </p:nvCxnSpPr>
        <p:spPr>
          <a:xfrm flipH="1">
            <a:off x="3378826" y="3557866"/>
            <a:ext cx="3992691" cy="0"/>
          </a:xfrm>
          <a:prstGeom prst="line">
            <a:avLst/>
          </a:prstGeom>
          <a:noFill/>
          <a:ln w="6350" cap="flat" cmpd="sng" algn="ctr">
            <a:solidFill>
              <a:srgbClr val="016F96"/>
            </a:solidFill>
            <a:prstDash val="dash"/>
            <a:miter lim="800000"/>
          </a:ln>
          <a:effectLst/>
        </p:spPr>
      </p:cxnSp>
      <p:cxnSp>
        <p:nvCxnSpPr>
          <p:cNvPr id="29" name="直線コネクタ 99">
            <a:extLst>
              <a:ext uri="{FF2B5EF4-FFF2-40B4-BE49-F238E27FC236}">
                <a16:creationId xmlns:a16="http://schemas.microsoft.com/office/drawing/2014/main" id="{E491CEBA-8CEA-0A82-93C5-CD83124E6725}"/>
              </a:ext>
            </a:extLst>
          </p:cNvPr>
          <p:cNvCxnSpPr>
            <a:cxnSpLocks/>
            <a:stCxn id="16" idx="1"/>
            <a:endCxn id="11" idx="3"/>
          </p:cNvCxnSpPr>
          <p:nvPr/>
        </p:nvCxnSpPr>
        <p:spPr>
          <a:xfrm flipH="1">
            <a:off x="3387072" y="4025340"/>
            <a:ext cx="3992691" cy="6603"/>
          </a:xfrm>
          <a:prstGeom prst="line">
            <a:avLst/>
          </a:prstGeom>
          <a:noFill/>
          <a:ln w="6350" cap="flat" cmpd="sng" algn="ctr">
            <a:solidFill>
              <a:srgbClr val="016F96"/>
            </a:solidFill>
            <a:prstDash val="dash"/>
            <a:miter lim="800000"/>
          </a:ln>
          <a:effectLst/>
        </p:spPr>
      </p:cxnSp>
      <p:sp>
        <p:nvSpPr>
          <p:cNvPr id="30" name="正方形/長方形 100">
            <a:extLst>
              <a:ext uri="{FF2B5EF4-FFF2-40B4-BE49-F238E27FC236}">
                <a16:creationId xmlns:a16="http://schemas.microsoft.com/office/drawing/2014/main" id="{1EFBF693-F39B-852A-02A0-18CF74D54249}"/>
              </a:ext>
            </a:extLst>
          </p:cNvPr>
          <p:cNvSpPr/>
          <p:nvPr/>
        </p:nvSpPr>
        <p:spPr bwMode="auto">
          <a:xfrm>
            <a:off x="5039523" y="2913586"/>
            <a:ext cx="940455"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20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31" name="正方形/長方形 101">
            <a:extLst>
              <a:ext uri="{FF2B5EF4-FFF2-40B4-BE49-F238E27FC236}">
                <a16:creationId xmlns:a16="http://schemas.microsoft.com/office/drawing/2014/main" id="{9C3DC7F9-6B4E-0EC7-594E-D84ED03E0495}"/>
              </a:ext>
            </a:extLst>
          </p:cNvPr>
          <p:cNvSpPr/>
          <p:nvPr/>
        </p:nvSpPr>
        <p:spPr bwMode="auto">
          <a:xfrm>
            <a:off x="5039523" y="3384741"/>
            <a:ext cx="940455"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給与総額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5</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32" name="正方形/長方形 102">
            <a:extLst>
              <a:ext uri="{FF2B5EF4-FFF2-40B4-BE49-F238E27FC236}">
                <a16:creationId xmlns:a16="http://schemas.microsoft.com/office/drawing/2014/main" id="{B68371F8-F6E8-4A39-C822-C176EF93E7D5}"/>
              </a:ext>
            </a:extLst>
          </p:cNvPr>
          <p:cNvSpPr/>
          <p:nvPr/>
        </p:nvSpPr>
        <p:spPr bwMode="auto">
          <a:xfrm>
            <a:off x="5047769" y="3855896"/>
            <a:ext cx="940455" cy="338888"/>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投資額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2.5</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34" name="正方形/長方形 6">
            <a:extLst>
              <a:ext uri="{FF2B5EF4-FFF2-40B4-BE49-F238E27FC236}">
                <a16:creationId xmlns:a16="http://schemas.microsoft.com/office/drawing/2014/main" id="{DE98F590-720F-4A2C-68F4-376B3414E16F}"/>
              </a:ext>
            </a:extLst>
          </p:cNvPr>
          <p:cNvSpPr/>
          <p:nvPr/>
        </p:nvSpPr>
        <p:spPr>
          <a:xfrm>
            <a:off x="381000" y="4502340"/>
            <a:ext cx="9144000" cy="1950843"/>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連携の意義・目的、相乗効果を記載ください。</a:t>
            </a:r>
            <a:endPar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4" name="四角形: メモ 1">
            <a:extLst>
              <a:ext uri="{FF2B5EF4-FFF2-40B4-BE49-F238E27FC236}">
                <a16:creationId xmlns:a16="http://schemas.microsoft.com/office/drawing/2014/main" id="{A7C43DE3-7B4B-C766-A5F3-F34BDF2424DB}"/>
              </a:ext>
            </a:extLst>
          </p:cNvPr>
          <p:cNvSpPr/>
          <p:nvPr/>
        </p:nvSpPr>
        <p:spPr>
          <a:xfrm>
            <a:off x="-1488524" y="259200"/>
            <a:ext cx="1412324" cy="711247"/>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当スライドは作成任意</a:t>
            </a:r>
            <a:endPar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（コンソーシアム形式の場合、後頁か本頁か</a:t>
            </a:r>
            <a:br>
              <a:rPr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いずれか必須）</a:t>
            </a:r>
            <a:endPar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9425786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F3AE9E-7979-2E10-FE64-4F1F717FB6EE}"/>
            </a:ext>
          </a:extLst>
        </p:cNvPr>
        <p:cNvGrpSpPr/>
        <p:nvPr/>
      </p:nvGrpSpPr>
      <p:grpSpPr>
        <a:xfrm>
          <a:off x="0" y="0"/>
          <a:ext cx="0" cy="0"/>
          <a:chOff x="0" y="0"/>
          <a:chExt cx="0" cy="0"/>
        </a:xfrm>
      </p:grpSpPr>
      <p:graphicFrame>
        <p:nvGraphicFramePr>
          <p:cNvPr id="75" name="think-cell data - do not delete" hidden="1">
            <a:extLst>
              <a:ext uri="{FF2B5EF4-FFF2-40B4-BE49-F238E27FC236}">
                <a16:creationId xmlns:a16="http://schemas.microsoft.com/office/drawing/2014/main" id="{0210EDA6-469B-6611-7ECB-9C05E4F6D9B1}"/>
              </a:ext>
            </a:extLst>
          </p:cNvPr>
          <p:cNvGraphicFramePr>
            <a:graphicFrameLocks noChangeAspect="1"/>
          </p:cNvGraphicFramePr>
          <p:nvPr>
            <p:custDataLst>
              <p:tags r:id="rId1"/>
            </p:custDataLst>
            <p:extLst>
              <p:ext uri="{D42A27DB-BD31-4B8C-83A1-F6EECF244321}">
                <p14:modId xmlns:p14="http://schemas.microsoft.com/office/powerpoint/2010/main" val="40323634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75" name="think-cell data - do not delete" hidden="1">
                        <a:extLst>
                          <a:ext uri="{FF2B5EF4-FFF2-40B4-BE49-F238E27FC236}">
                            <a16:creationId xmlns:a16="http://schemas.microsoft.com/office/drawing/2014/main" id="{0210EDA6-469B-6611-7ECB-9C05E4F6D9B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0E8E8B1-5BCC-A274-6E6E-86154AE0C80A}"/>
              </a:ext>
            </a:extLst>
          </p:cNvPr>
          <p:cNvSpPr>
            <a:spLocks noGrp="1"/>
          </p:cNvSpPr>
          <p:nvPr>
            <p:ph type="title"/>
          </p:nvPr>
        </p:nvSpPr>
        <p:spPr/>
        <p:txBody>
          <a:bodyPr/>
          <a:lstStyle/>
          <a:p>
            <a:endParaRPr kumimoji="1" lang="ja-JP" altLang="en-US"/>
          </a:p>
        </p:txBody>
      </p:sp>
      <p:sp>
        <p:nvSpPr>
          <p:cNvPr id="3" name="Text Placeholder 2">
            <a:extLst>
              <a:ext uri="{FF2B5EF4-FFF2-40B4-BE49-F238E27FC236}">
                <a16:creationId xmlns:a16="http://schemas.microsoft.com/office/drawing/2014/main" id="{01E2B728-42CF-6B99-E9DA-F0CEAD7C82BA}"/>
              </a:ext>
            </a:extLst>
          </p:cNvPr>
          <p:cNvSpPr>
            <a:spLocks noGrp="1"/>
          </p:cNvSpPr>
          <p:nvPr>
            <p:ph type="body" sz="quarter" idx="12"/>
          </p:nvPr>
        </p:nvSpPr>
        <p:spPr/>
        <p:txBody>
          <a:bodyPr/>
          <a:lstStyle/>
          <a:p>
            <a:r>
              <a:rPr lang="ja-JP" altLang="en-US"/>
              <a:t>③地域への波及効果（イ）地域への波及効果</a:t>
            </a:r>
          </a:p>
        </p:txBody>
      </p:sp>
      <p:grpSp>
        <p:nvGrpSpPr>
          <p:cNvPr id="4" name="RectangleWithLineGroup">
            <a:extLst>
              <a:ext uri="{FF2B5EF4-FFF2-40B4-BE49-F238E27FC236}">
                <a16:creationId xmlns:a16="http://schemas.microsoft.com/office/drawing/2014/main" id="{D48B8069-0F05-A321-F4D8-8B9B31606ED6}"/>
              </a:ext>
            </a:extLst>
          </p:cNvPr>
          <p:cNvGrpSpPr/>
          <p:nvPr/>
        </p:nvGrpSpPr>
        <p:grpSpPr>
          <a:xfrm>
            <a:off x="381000" y="914400"/>
            <a:ext cx="9144000" cy="380480"/>
            <a:chOff x="2073603" y="1702803"/>
            <a:chExt cx="2160003" cy="360000"/>
          </a:xfrm>
          <a:noFill/>
        </p:grpSpPr>
        <p:sp>
          <p:nvSpPr>
            <p:cNvPr id="5" name="Rectangle 4">
              <a:extLst>
                <a:ext uri="{FF2B5EF4-FFF2-40B4-BE49-F238E27FC236}">
                  <a16:creationId xmlns:a16="http://schemas.microsoft.com/office/drawing/2014/main" id="{4B276F03-8A0D-6145-4CBA-753C3B63BF77}"/>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コンソーシアムのスキーム</a:t>
              </a:r>
            </a:p>
          </p:txBody>
        </p:sp>
        <p:cxnSp>
          <p:nvCxnSpPr>
            <p:cNvPr id="6" name="Straight Connector 5">
              <a:extLst>
                <a:ext uri="{FF2B5EF4-FFF2-40B4-BE49-F238E27FC236}">
                  <a16:creationId xmlns:a16="http://schemas.microsoft.com/office/drawing/2014/main" id="{C77819BF-848F-AFA3-66CE-B1E07A462C6F}"/>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34" name="正方形/長方形 6">
            <a:extLst>
              <a:ext uri="{FF2B5EF4-FFF2-40B4-BE49-F238E27FC236}">
                <a16:creationId xmlns:a16="http://schemas.microsoft.com/office/drawing/2014/main" id="{304716CA-3114-B4CC-EA87-EAA0ED086E10}"/>
              </a:ext>
            </a:extLst>
          </p:cNvPr>
          <p:cNvSpPr/>
          <p:nvPr/>
        </p:nvSpPr>
        <p:spPr>
          <a:xfrm>
            <a:off x="381000" y="5170876"/>
            <a:ext cx="9144000" cy="1282307"/>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連携の意義・目的、相乗効果を記載ください。</a:t>
            </a:r>
            <a:endPar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5" name="正方形/長方形 48">
            <a:extLst>
              <a:ext uri="{FF2B5EF4-FFF2-40B4-BE49-F238E27FC236}">
                <a16:creationId xmlns:a16="http://schemas.microsoft.com/office/drawing/2014/main" id="{B8A6AC35-9DB5-1CC1-DA04-E9BA358873EC}"/>
              </a:ext>
            </a:extLst>
          </p:cNvPr>
          <p:cNvSpPr/>
          <p:nvPr/>
        </p:nvSpPr>
        <p:spPr bwMode="auto">
          <a:xfrm>
            <a:off x="3413390" y="2872640"/>
            <a:ext cx="1355085" cy="2120277"/>
          </a:xfrm>
          <a:prstGeom prst="rect">
            <a:avLst/>
          </a:prstGeom>
          <a:solidFill>
            <a:schemeClr val="accent3">
              <a:lumMod val="20000"/>
              <a:lumOff val="80000"/>
            </a:schemeClr>
          </a:solidFill>
          <a:ln w="9525">
            <a:solidFill>
              <a:srgbClr val="B2B2B2"/>
            </a:solidFill>
            <a:miter lim="800000"/>
            <a:headEnd/>
            <a:tailEnd/>
          </a:ln>
          <a:effectLst/>
        </p:spPr>
        <p:txBody>
          <a:bodyPr vert="eaVert" wrap="square"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ja-JP" altLang="en-US" sz="900" b="0" i="0" u="none" strike="noStrike" kern="0" cap="none" spc="0" normalizeH="0" baseline="0" noProof="0">
              <a:ln>
                <a:noFill/>
              </a:ln>
              <a:solidFill>
                <a:srgbClr val="000000"/>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6" name="正方形/長方形 49">
            <a:extLst>
              <a:ext uri="{FF2B5EF4-FFF2-40B4-BE49-F238E27FC236}">
                <a16:creationId xmlns:a16="http://schemas.microsoft.com/office/drawing/2014/main" id="{9B46B26C-F9CA-6A00-CE3D-75BA876C0356}"/>
              </a:ext>
            </a:extLst>
          </p:cNvPr>
          <p:cNvSpPr/>
          <p:nvPr/>
        </p:nvSpPr>
        <p:spPr bwMode="auto">
          <a:xfrm>
            <a:off x="7953301" y="3625123"/>
            <a:ext cx="967139"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30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37" name="正方形/長方形 50">
            <a:extLst>
              <a:ext uri="{FF2B5EF4-FFF2-40B4-BE49-F238E27FC236}">
                <a16:creationId xmlns:a16="http://schemas.microsoft.com/office/drawing/2014/main" id="{92C9AE60-95D8-5F2F-1C4D-62F3117AE739}"/>
              </a:ext>
            </a:extLst>
          </p:cNvPr>
          <p:cNvSpPr/>
          <p:nvPr/>
        </p:nvSpPr>
        <p:spPr bwMode="auto">
          <a:xfrm>
            <a:off x="7953301" y="4096278"/>
            <a:ext cx="967139"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給与総額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9</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38" name="正方形/長方形 51">
            <a:extLst>
              <a:ext uri="{FF2B5EF4-FFF2-40B4-BE49-F238E27FC236}">
                <a16:creationId xmlns:a16="http://schemas.microsoft.com/office/drawing/2014/main" id="{3FC18C6F-A23E-3C6B-E6FF-458253C3A49B}"/>
              </a:ext>
            </a:extLst>
          </p:cNvPr>
          <p:cNvSpPr/>
          <p:nvPr/>
        </p:nvSpPr>
        <p:spPr bwMode="auto">
          <a:xfrm>
            <a:off x="7961548" y="4567432"/>
            <a:ext cx="967139" cy="33888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投資額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6.5</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39" name="テキスト ボックス 52">
            <a:extLst>
              <a:ext uri="{FF2B5EF4-FFF2-40B4-BE49-F238E27FC236}">
                <a16:creationId xmlns:a16="http://schemas.microsoft.com/office/drawing/2014/main" id="{42CBD324-36BC-4E8A-9D16-33DD5208A7D0}"/>
              </a:ext>
            </a:extLst>
          </p:cNvPr>
          <p:cNvSpPr txBox="1"/>
          <p:nvPr/>
        </p:nvSpPr>
        <p:spPr>
          <a:xfrm>
            <a:off x="7929706" y="3139040"/>
            <a:ext cx="1011815" cy="230832"/>
          </a:xfrm>
          <a:prstGeom prst="rect">
            <a:avLst/>
          </a:prstGeom>
          <a:noFill/>
        </p:spPr>
        <p:txBody>
          <a:bodyPr wrap="none" rtlCol="0">
            <a:spAutoFit/>
          </a:bodyPr>
          <a:lstStyle/>
          <a:p>
            <a:pPr defTabSz="685800">
              <a:defRPr/>
            </a:pPr>
            <a:r>
              <a:rPr kumimoji="1" lang="ja-JP" altLang="en-US"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rPr>
              <a:t>コンソーシアム合計</a:t>
            </a:r>
            <a:endParaRPr kumimoji="1" lang="en-US" altLang="ja-JP"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0" name="楕円 53">
            <a:extLst>
              <a:ext uri="{FF2B5EF4-FFF2-40B4-BE49-F238E27FC236}">
                <a16:creationId xmlns:a16="http://schemas.microsoft.com/office/drawing/2014/main" id="{F65D0275-5ECB-510C-6B24-C9C51A7A7B0F}"/>
              </a:ext>
            </a:extLst>
          </p:cNvPr>
          <p:cNvSpPr/>
          <p:nvPr/>
        </p:nvSpPr>
        <p:spPr bwMode="auto">
          <a:xfrm>
            <a:off x="7639264" y="3367928"/>
            <a:ext cx="1592699" cy="1720319"/>
          </a:xfrm>
          <a:prstGeom prst="ellipse">
            <a:avLst/>
          </a:prstGeom>
          <a:noFill/>
          <a:ln w="9525">
            <a:solidFill>
              <a:schemeClr val="accent5"/>
            </a:solidFill>
            <a:miter lim="800000"/>
            <a:headEnd/>
            <a:tailEnd/>
          </a:ln>
          <a:effectLst/>
        </p:spPr>
        <p:txBody>
          <a:bodyPr wrap="square" rtlCol="0" anchor="ctr"/>
          <a:lstStyle/>
          <a:p>
            <a:pPr defTabSz="685800"/>
            <a:endParaRPr lang="ja-JP" altLang="en-US"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1" name="テキスト ボックス 54">
            <a:extLst>
              <a:ext uri="{FF2B5EF4-FFF2-40B4-BE49-F238E27FC236}">
                <a16:creationId xmlns:a16="http://schemas.microsoft.com/office/drawing/2014/main" id="{743DFAB7-8C95-2EC0-34A9-C687B770AD08}"/>
              </a:ext>
            </a:extLst>
          </p:cNvPr>
          <p:cNvSpPr txBox="1"/>
          <p:nvPr/>
        </p:nvSpPr>
        <p:spPr>
          <a:xfrm>
            <a:off x="3680270" y="3139040"/>
            <a:ext cx="877163" cy="230832"/>
          </a:xfrm>
          <a:prstGeom prst="rect">
            <a:avLst/>
          </a:prstGeom>
          <a:noFill/>
        </p:spPr>
        <p:txBody>
          <a:bodyPr wrap="none" rtlCol="0">
            <a:spAutoFit/>
          </a:bodyPr>
          <a:lstStyle/>
          <a:p>
            <a:pPr algn="ctr" defTabSz="685800">
              <a:defRPr/>
            </a:pPr>
            <a:r>
              <a:rPr kumimoji="1" lang="ja-JP" altLang="en-US"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rPr>
              <a:t>生産企画機能</a:t>
            </a:r>
            <a:endParaRPr kumimoji="1" lang="en-US" altLang="ja-JP"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2" name="テキスト ボックス 57">
            <a:extLst>
              <a:ext uri="{FF2B5EF4-FFF2-40B4-BE49-F238E27FC236}">
                <a16:creationId xmlns:a16="http://schemas.microsoft.com/office/drawing/2014/main" id="{2C091175-A608-85CB-9CE0-ACDA8A5B38CD}"/>
              </a:ext>
            </a:extLst>
          </p:cNvPr>
          <p:cNvSpPr txBox="1"/>
          <p:nvPr/>
        </p:nvSpPr>
        <p:spPr>
          <a:xfrm>
            <a:off x="1438351" y="2480224"/>
            <a:ext cx="1194558" cy="415498"/>
          </a:xfrm>
          <a:prstGeom prst="rect">
            <a:avLst/>
          </a:prstGeom>
          <a:noFill/>
        </p:spPr>
        <p:txBody>
          <a:bodyPr wrap="none" rtlCol="0">
            <a:spAutoFit/>
          </a:bodyPr>
          <a:lstStyle/>
          <a:p>
            <a:pPr algn="ctr" defTabSz="685800"/>
            <a:r>
              <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a:t>
            </a:r>
            <a:r>
              <a:rPr kumimoji="1" lang="en-US" altLang="ja-JP"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C</a:t>
            </a:r>
          </a:p>
          <a:p>
            <a:pPr algn="ctr" defTabSz="685800"/>
            <a:r>
              <a:rPr kumimoji="1" lang="ja-JP" altLang="en-US" sz="9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kumimoji="1" lang="en-US" altLang="ja-JP" sz="9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H</a:t>
            </a:r>
            <a:r>
              <a:rPr kumimoji="1" lang="ja-JP" altLang="en-US" sz="9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社の資本傘下）</a:t>
            </a:r>
          </a:p>
        </p:txBody>
      </p:sp>
      <p:cxnSp>
        <p:nvCxnSpPr>
          <p:cNvPr id="45" name="直線コネクタ 60">
            <a:extLst>
              <a:ext uri="{FF2B5EF4-FFF2-40B4-BE49-F238E27FC236}">
                <a16:creationId xmlns:a16="http://schemas.microsoft.com/office/drawing/2014/main" id="{D56CD3C6-E5A5-FB9E-4185-98AF8FF2AE5F}"/>
              </a:ext>
            </a:extLst>
          </p:cNvPr>
          <p:cNvCxnSpPr>
            <a:cxnSpLocks/>
            <a:stCxn id="36" idx="1"/>
            <a:endCxn id="48" idx="3"/>
          </p:cNvCxnSpPr>
          <p:nvPr/>
        </p:nvCxnSpPr>
        <p:spPr>
          <a:xfrm flipH="1">
            <a:off x="4571209" y="3798248"/>
            <a:ext cx="3382092" cy="0"/>
          </a:xfrm>
          <a:prstGeom prst="line">
            <a:avLst/>
          </a:prstGeom>
          <a:noFill/>
          <a:ln w="6350" cap="flat" cmpd="sng" algn="ctr">
            <a:solidFill>
              <a:srgbClr val="016F96"/>
            </a:solidFill>
            <a:prstDash val="dash"/>
            <a:miter lim="800000"/>
          </a:ln>
          <a:effectLst/>
        </p:spPr>
      </p:cxnSp>
      <p:cxnSp>
        <p:nvCxnSpPr>
          <p:cNvPr id="46" name="直線コネクタ 61">
            <a:extLst>
              <a:ext uri="{FF2B5EF4-FFF2-40B4-BE49-F238E27FC236}">
                <a16:creationId xmlns:a16="http://schemas.microsoft.com/office/drawing/2014/main" id="{BE06F995-ACE0-89BA-4864-6EE2855D7014}"/>
              </a:ext>
            </a:extLst>
          </p:cNvPr>
          <p:cNvCxnSpPr>
            <a:cxnSpLocks/>
            <a:stCxn id="37" idx="1"/>
            <a:endCxn id="49" idx="3"/>
          </p:cNvCxnSpPr>
          <p:nvPr/>
        </p:nvCxnSpPr>
        <p:spPr>
          <a:xfrm flipH="1">
            <a:off x="4571209" y="4269402"/>
            <a:ext cx="3382092" cy="0"/>
          </a:xfrm>
          <a:prstGeom prst="line">
            <a:avLst/>
          </a:prstGeom>
          <a:noFill/>
          <a:ln w="6350" cap="flat" cmpd="sng" algn="ctr">
            <a:solidFill>
              <a:srgbClr val="016F96"/>
            </a:solidFill>
            <a:prstDash val="dash"/>
            <a:miter lim="800000"/>
          </a:ln>
          <a:effectLst/>
        </p:spPr>
      </p:cxnSp>
      <p:cxnSp>
        <p:nvCxnSpPr>
          <p:cNvPr id="47" name="直線コネクタ 62">
            <a:extLst>
              <a:ext uri="{FF2B5EF4-FFF2-40B4-BE49-F238E27FC236}">
                <a16:creationId xmlns:a16="http://schemas.microsoft.com/office/drawing/2014/main" id="{220C13AD-903E-6B33-9A7A-E1A8AA4D471F}"/>
              </a:ext>
            </a:extLst>
          </p:cNvPr>
          <p:cNvCxnSpPr>
            <a:cxnSpLocks/>
            <a:stCxn id="38" idx="1"/>
            <a:endCxn id="50" idx="3"/>
          </p:cNvCxnSpPr>
          <p:nvPr/>
        </p:nvCxnSpPr>
        <p:spPr>
          <a:xfrm flipH="1">
            <a:off x="4579455" y="4736876"/>
            <a:ext cx="3382092" cy="0"/>
          </a:xfrm>
          <a:prstGeom prst="line">
            <a:avLst/>
          </a:prstGeom>
          <a:noFill/>
          <a:ln w="6350" cap="flat" cmpd="sng" algn="ctr">
            <a:solidFill>
              <a:srgbClr val="016F96"/>
            </a:solidFill>
            <a:prstDash val="dash"/>
            <a:miter lim="800000"/>
          </a:ln>
          <a:effectLst/>
        </p:spPr>
      </p:cxnSp>
      <p:sp>
        <p:nvSpPr>
          <p:cNvPr id="48" name="正方形/長方形 63">
            <a:extLst>
              <a:ext uri="{FF2B5EF4-FFF2-40B4-BE49-F238E27FC236}">
                <a16:creationId xmlns:a16="http://schemas.microsoft.com/office/drawing/2014/main" id="{2EAAAD92-9E9F-B43C-DF59-357422E1EE18}"/>
              </a:ext>
            </a:extLst>
          </p:cNvPr>
          <p:cNvSpPr/>
          <p:nvPr/>
        </p:nvSpPr>
        <p:spPr bwMode="auto">
          <a:xfrm>
            <a:off x="3630754" y="3625123"/>
            <a:ext cx="940455"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20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49" name="正方形/長方形 64">
            <a:extLst>
              <a:ext uri="{FF2B5EF4-FFF2-40B4-BE49-F238E27FC236}">
                <a16:creationId xmlns:a16="http://schemas.microsoft.com/office/drawing/2014/main" id="{69728305-86C6-8883-2180-0D1B7F646EC3}"/>
              </a:ext>
            </a:extLst>
          </p:cNvPr>
          <p:cNvSpPr/>
          <p:nvPr/>
        </p:nvSpPr>
        <p:spPr bwMode="auto">
          <a:xfrm>
            <a:off x="3630754" y="4096278"/>
            <a:ext cx="940455"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給与総額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5</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50" name="正方形/長方形 65">
            <a:extLst>
              <a:ext uri="{FF2B5EF4-FFF2-40B4-BE49-F238E27FC236}">
                <a16:creationId xmlns:a16="http://schemas.microsoft.com/office/drawing/2014/main" id="{18B35FD4-7686-49EE-BF5F-66B9F2D264DC}"/>
              </a:ext>
            </a:extLst>
          </p:cNvPr>
          <p:cNvSpPr/>
          <p:nvPr/>
        </p:nvSpPr>
        <p:spPr bwMode="auto">
          <a:xfrm>
            <a:off x="3639000" y="4567432"/>
            <a:ext cx="940455" cy="338888"/>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投資額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4.0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51" name="正方形/長方形 66">
            <a:extLst>
              <a:ext uri="{FF2B5EF4-FFF2-40B4-BE49-F238E27FC236}">
                <a16:creationId xmlns:a16="http://schemas.microsoft.com/office/drawing/2014/main" id="{F7C748A9-B301-BDAC-DE69-A69D70F5A1AF}"/>
              </a:ext>
            </a:extLst>
          </p:cNvPr>
          <p:cNvSpPr/>
          <p:nvPr/>
        </p:nvSpPr>
        <p:spPr bwMode="auto">
          <a:xfrm>
            <a:off x="5809382" y="2872640"/>
            <a:ext cx="1355085" cy="2120277"/>
          </a:xfrm>
          <a:prstGeom prst="rect">
            <a:avLst/>
          </a:prstGeom>
          <a:solidFill>
            <a:schemeClr val="accent3">
              <a:lumMod val="20000"/>
              <a:lumOff val="80000"/>
            </a:schemeClr>
          </a:solidFill>
          <a:ln w="9525">
            <a:solidFill>
              <a:srgbClr val="B2B2B2"/>
            </a:solidFill>
            <a:miter lim="800000"/>
            <a:headEnd/>
            <a:tailEnd/>
          </a:ln>
          <a:effectLst/>
        </p:spPr>
        <p:txBody>
          <a:bodyPr vert="eaVert" wrap="square"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ja-JP" altLang="en-US" sz="900" b="0" i="0" u="none" strike="noStrike" kern="0" cap="none" spc="0" normalizeH="0" baseline="0" noProof="0">
              <a:ln>
                <a:noFill/>
              </a:ln>
              <a:solidFill>
                <a:srgbClr val="000000"/>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2" name="テキスト ボックス 67">
            <a:extLst>
              <a:ext uri="{FF2B5EF4-FFF2-40B4-BE49-F238E27FC236}">
                <a16:creationId xmlns:a16="http://schemas.microsoft.com/office/drawing/2014/main" id="{12372919-E78B-ED3B-7693-1446671C319E}"/>
              </a:ext>
            </a:extLst>
          </p:cNvPr>
          <p:cNvSpPr txBox="1"/>
          <p:nvPr/>
        </p:nvSpPr>
        <p:spPr>
          <a:xfrm>
            <a:off x="6182054" y="3139040"/>
            <a:ext cx="646332" cy="230832"/>
          </a:xfrm>
          <a:prstGeom prst="rect">
            <a:avLst/>
          </a:prstGeom>
          <a:noFill/>
        </p:spPr>
        <p:txBody>
          <a:bodyPr wrap="none" rtlCol="0">
            <a:spAutoFit/>
          </a:bodyPr>
          <a:lstStyle/>
          <a:p>
            <a:pPr algn="ctr" defTabSz="685800">
              <a:defRPr/>
            </a:pPr>
            <a:r>
              <a:rPr kumimoji="1" lang="ja-JP" altLang="en-US"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rPr>
              <a:t>生産機能</a:t>
            </a:r>
            <a:endParaRPr kumimoji="1" lang="en-US" altLang="ja-JP"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3" name="正方形/長方形 68">
            <a:extLst>
              <a:ext uri="{FF2B5EF4-FFF2-40B4-BE49-F238E27FC236}">
                <a16:creationId xmlns:a16="http://schemas.microsoft.com/office/drawing/2014/main" id="{5B2ABC6D-2B2D-085D-B445-0F97FC502348}"/>
              </a:ext>
            </a:extLst>
          </p:cNvPr>
          <p:cNvSpPr/>
          <p:nvPr/>
        </p:nvSpPr>
        <p:spPr bwMode="auto">
          <a:xfrm>
            <a:off x="6026746" y="3625123"/>
            <a:ext cx="940455"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10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54" name="正方形/長方形 69">
            <a:extLst>
              <a:ext uri="{FF2B5EF4-FFF2-40B4-BE49-F238E27FC236}">
                <a16:creationId xmlns:a16="http://schemas.microsoft.com/office/drawing/2014/main" id="{5F602AD6-485A-CE8F-553E-975BF349D8CB}"/>
              </a:ext>
            </a:extLst>
          </p:cNvPr>
          <p:cNvSpPr/>
          <p:nvPr/>
        </p:nvSpPr>
        <p:spPr bwMode="auto">
          <a:xfrm>
            <a:off x="6026746" y="4096278"/>
            <a:ext cx="940455"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給与総額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3</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55" name="正方形/長方形 70">
            <a:extLst>
              <a:ext uri="{FF2B5EF4-FFF2-40B4-BE49-F238E27FC236}">
                <a16:creationId xmlns:a16="http://schemas.microsoft.com/office/drawing/2014/main" id="{323063B9-1200-F48D-3A6C-D27D1AB6C39A}"/>
              </a:ext>
            </a:extLst>
          </p:cNvPr>
          <p:cNvSpPr/>
          <p:nvPr/>
        </p:nvSpPr>
        <p:spPr bwMode="auto">
          <a:xfrm>
            <a:off x="6034992" y="4567432"/>
            <a:ext cx="940455" cy="338888"/>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投資額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2.5</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cxnSp>
        <p:nvCxnSpPr>
          <p:cNvPr id="56" name="直線コネクタ 71">
            <a:extLst>
              <a:ext uri="{FF2B5EF4-FFF2-40B4-BE49-F238E27FC236}">
                <a16:creationId xmlns:a16="http://schemas.microsoft.com/office/drawing/2014/main" id="{4DC1544A-C248-95BF-408A-1FC81AB64BD5}"/>
              </a:ext>
            </a:extLst>
          </p:cNvPr>
          <p:cNvCxnSpPr>
            <a:cxnSpLocks/>
            <a:stCxn id="52" idx="1"/>
            <a:endCxn id="41" idx="3"/>
          </p:cNvCxnSpPr>
          <p:nvPr/>
        </p:nvCxnSpPr>
        <p:spPr>
          <a:xfrm flipH="1">
            <a:off x="4557433" y="3254456"/>
            <a:ext cx="1624621" cy="0"/>
          </a:xfrm>
          <a:prstGeom prst="line">
            <a:avLst/>
          </a:prstGeom>
          <a:noFill/>
          <a:ln w="6350" cap="flat" cmpd="sng" algn="ctr">
            <a:solidFill>
              <a:srgbClr val="016F96"/>
            </a:solidFill>
            <a:prstDash val="dash"/>
            <a:miter lim="800000"/>
          </a:ln>
          <a:effectLst/>
        </p:spPr>
      </p:cxnSp>
      <p:sp>
        <p:nvSpPr>
          <p:cNvPr id="57" name="正方形/長方形 72">
            <a:extLst>
              <a:ext uri="{FF2B5EF4-FFF2-40B4-BE49-F238E27FC236}">
                <a16:creationId xmlns:a16="http://schemas.microsoft.com/office/drawing/2014/main" id="{1A718994-5FE2-2939-33D2-D7ED9224D5AB}"/>
              </a:ext>
            </a:extLst>
          </p:cNvPr>
          <p:cNvSpPr/>
          <p:nvPr/>
        </p:nvSpPr>
        <p:spPr bwMode="auto">
          <a:xfrm>
            <a:off x="3149920" y="1702248"/>
            <a:ext cx="4078403" cy="647443"/>
          </a:xfrm>
          <a:prstGeom prst="rect">
            <a:avLst/>
          </a:prstGeom>
          <a:solidFill>
            <a:schemeClr val="accent3">
              <a:lumMod val="20000"/>
              <a:lumOff val="80000"/>
            </a:schemeClr>
          </a:solidFill>
          <a:ln w="9525">
            <a:solidFill>
              <a:srgbClr val="B2B2B2"/>
            </a:solidFill>
            <a:miter lim="800000"/>
            <a:headEnd/>
            <a:tailEnd/>
          </a:ln>
          <a:effectLst/>
        </p:spPr>
        <p:txBody>
          <a:bodyPr vert="eaVert" wrap="square"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altLang="ja-JP" sz="900" b="0" i="0" u="none" strike="noStrike" kern="0" cap="none" spc="0" normalizeH="0" baseline="0" noProof="0">
              <a:ln>
                <a:noFill/>
              </a:ln>
              <a:solidFill>
                <a:srgbClr val="000000"/>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8" name="正方形/長方形 73">
            <a:extLst>
              <a:ext uri="{FF2B5EF4-FFF2-40B4-BE49-F238E27FC236}">
                <a16:creationId xmlns:a16="http://schemas.microsoft.com/office/drawing/2014/main" id="{B8098DF7-DA5B-F228-2457-8DBBCB5A7CAE}"/>
              </a:ext>
            </a:extLst>
          </p:cNvPr>
          <p:cNvSpPr/>
          <p:nvPr/>
        </p:nvSpPr>
        <p:spPr bwMode="auto">
          <a:xfrm>
            <a:off x="3597125" y="1774482"/>
            <a:ext cx="940455" cy="346249"/>
          </a:xfrm>
          <a:prstGeom prst="rect">
            <a:avLst/>
          </a:prstGeom>
          <a:solidFill>
            <a:schemeClr val="accent1"/>
          </a:solidFill>
          <a:ln w="9525">
            <a:noFill/>
            <a:miter lim="800000"/>
            <a:headEnd/>
            <a:tailEnd/>
          </a:ln>
          <a:effectLst/>
        </p:spPr>
        <p:txBody>
          <a:bodyPr wrap="non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59" name="正方形/長方形 74">
            <a:extLst>
              <a:ext uri="{FF2B5EF4-FFF2-40B4-BE49-F238E27FC236}">
                <a16:creationId xmlns:a16="http://schemas.microsoft.com/office/drawing/2014/main" id="{1D819627-2AD0-AB9E-B462-C3A69BE2A2F3}"/>
              </a:ext>
            </a:extLst>
          </p:cNvPr>
          <p:cNvSpPr/>
          <p:nvPr/>
        </p:nvSpPr>
        <p:spPr bwMode="auto">
          <a:xfrm>
            <a:off x="4763715" y="1774482"/>
            <a:ext cx="940455" cy="346249"/>
          </a:xfrm>
          <a:prstGeom prst="rect">
            <a:avLst/>
          </a:prstGeom>
          <a:solidFill>
            <a:schemeClr val="accent1"/>
          </a:solidFill>
          <a:ln w="9525">
            <a:noFill/>
            <a:miter lim="800000"/>
            <a:headEnd/>
            <a:tailEnd/>
          </a:ln>
          <a:effectLst/>
        </p:spPr>
        <p:txBody>
          <a:bodyPr wrap="non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825"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給与総額</a:t>
            </a:r>
            <a:r>
              <a:rPr kumimoji="0" lang="en-US" altLang="ja-JP" sz="825"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1.0</a:t>
            </a:r>
            <a:r>
              <a:rPr kumimoji="0" lang="ja-JP" altLang="en-US" sz="825"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60" name="正方形/長方形 75">
            <a:extLst>
              <a:ext uri="{FF2B5EF4-FFF2-40B4-BE49-F238E27FC236}">
                <a16:creationId xmlns:a16="http://schemas.microsoft.com/office/drawing/2014/main" id="{E09CD92E-3E48-B396-6896-71457DE76555}"/>
              </a:ext>
            </a:extLst>
          </p:cNvPr>
          <p:cNvSpPr/>
          <p:nvPr/>
        </p:nvSpPr>
        <p:spPr bwMode="auto">
          <a:xfrm>
            <a:off x="5952392" y="1774481"/>
            <a:ext cx="940455" cy="352095"/>
          </a:xfrm>
          <a:prstGeom prst="rect">
            <a:avLst/>
          </a:prstGeom>
          <a:solidFill>
            <a:schemeClr val="accent1"/>
          </a:solidFill>
          <a:ln w="9525">
            <a:noFill/>
            <a:miter lim="800000"/>
            <a:headEnd/>
            <a:tailEnd/>
          </a:ln>
          <a:effectLst/>
        </p:spPr>
        <p:txBody>
          <a:bodyPr wrap="non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投資額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61" name="テキスト ボックス 103">
            <a:extLst>
              <a:ext uri="{FF2B5EF4-FFF2-40B4-BE49-F238E27FC236}">
                <a16:creationId xmlns:a16="http://schemas.microsoft.com/office/drawing/2014/main" id="{92212B17-4D92-BC3E-BE71-2F9ECD62A99C}"/>
              </a:ext>
            </a:extLst>
          </p:cNvPr>
          <p:cNvSpPr txBox="1"/>
          <p:nvPr/>
        </p:nvSpPr>
        <p:spPr>
          <a:xfrm>
            <a:off x="3915737" y="1464339"/>
            <a:ext cx="2323072" cy="276999"/>
          </a:xfrm>
          <a:prstGeom prst="rect">
            <a:avLst/>
          </a:prstGeom>
          <a:noFill/>
        </p:spPr>
        <p:txBody>
          <a:bodyPr wrap="none" rtlCol="0">
            <a:spAutoFit/>
          </a:bodyPr>
          <a:lstStyle/>
          <a:p>
            <a:pPr defTabSz="685800"/>
            <a:r>
              <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a:t>
            </a:r>
            <a:r>
              <a:rPr kumimoji="1" lang="en-US" altLang="ja-JP"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H</a:t>
            </a:r>
            <a:r>
              <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（ホールディング会社）</a:t>
            </a:r>
          </a:p>
        </p:txBody>
      </p:sp>
      <p:sp>
        <p:nvSpPr>
          <p:cNvPr id="62" name="四角形: 角を丸くする 104">
            <a:extLst>
              <a:ext uri="{FF2B5EF4-FFF2-40B4-BE49-F238E27FC236}">
                <a16:creationId xmlns:a16="http://schemas.microsoft.com/office/drawing/2014/main" id="{CA1A2B96-86C5-6CC2-7697-EDAE0B9CFBF0}"/>
              </a:ext>
            </a:extLst>
          </p:cNvPr>
          <p:cNvSpPr/>
          <p:nvPr/>
        </p:nvSpPr>
        <p:spPr bwMode="auto">
          <a:xfrm>
            <a:off x="1094784" y="1430842"/>
            <a:ext cx="6451447" cy="3662087"/>
          </a:xfrm>
          <a:prstGeom prst="roundRect">
            <a:avLst>
              <a:gd name="adj" fmla="val 4468"/>
            </a:avLst>
          </a:prstGeom>
          <a:noFill/>
          <a:ln w="9525">
            <a:solidFill>
              <a:srgbClr val="0064C8"/>
            </a:solidFill>
            <a:prstDash val="dash"/>
            <a:miter lim="800000"/>
            <a:headEnd/>
            <a:tailEnd/>
          </a:ln>
          <a:effectLst/>
        </p:spPr>
        <p:txBody>
          <a:bodyPr wrap="square" rtlCol="0" anchor="ctr"/>
          <a:lstStyle/>
          <a:p>
            <a:pPr defTabSz="685800">
              <a:defRPr/>
            </a:pPr>
            <a:endParaRPr lang="ja-JP" altLang="en-US" sz="900">
              <a:no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3" name="テキスト ボックス 105">
            <a:extLst>
              <a:ext uri="{FF2B5EF4-FFF2-40B4-BE49-F238E27FC236}">
                <a16:creationId xmlns:a16="http://schemas.microsoft.com/office/drawing/2014/main" id="{D50C11B4-822A-0CF0-4A23-3AD5EDB1FF69}"/>
              </a:ext>
            </a:extLst>
          </p:cNvPr>
          <p:cNvSpPr txBox="1"/>
          <p:nvPr/>
        </p:nvSpPr>
        <p:spPr>
          <a:xfrm>
            <a:off x="4510134" y="2158240"/>
            <a:ext cx="1569661" cy="230832"/>
          </a:xfrm>
          <a:prstGeom prst="rect">
            <a:avLst/>
          </a:prstGeom>
          <a:noFill/>
        </p:spPr>
        <p:txBody>
          <a:bodyPr wrap="none" rtlCol="0">
            <a:spAutoFit/>
          </a:bodyPr>
          <a:lstStyle/>
          <a:p>
            <a:pPr algn="ctr" defTabSz="685800">
              <a:defRPr/>
            </a:pPr>
            <a:r>
              <a:rPr kumimoji="1" lang="ja-JP" altLang="en-US"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rPr>
              <a:t>本社機能（経理・人事等）</a:t>
            </a:r>
            <a:endParaRPr kumimoji="1" lang="en-US" altLang="ja-JP" sz="900">
              <a:solidFill>
                <a:schemeClr val="accent5"/>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4" name="テキスト ボックス 106">
            <a:extLst>
              <a:ext uri="{FF2B5EF4-FFF2-40B4-BE49-F238E27FC236}">
                <a16:creationId xmlns:a16="http://schemas.microsoft.com/office/drawing/2014/main" id="{F6BA965D-0B13-FEA6-380A-BCD35A5C5B1F}"/>
              </a:ext>
            </a:extLst>
          </p:cNvPr>
          <p:cNvSpPr txBox="1"/>
          <p:nvPr/>
        </p:nvSpPr>
        <p:spPr>
          <a:xfrm>
            <a:off x="3515187" y="2502677"/>
            <a:ext cx="1194558" cy="415498"/>
          </a:xfrm>
          <a:prstGeom prst="rect">
            <a:avLst/>
          </a:prstGeom>
          <a:noFill/>
        </p:spPr>
        <p:txBody>
          <a:bodyPr wrap="none" rtlCol="0">
            <a:spAutoFit/>
          </a:bodyPr>
          <a:lstStyle/>
          <a:p>
            <a:pPr algn="ctr" defTabSz="685800"/>
            <a:r>
              <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a:t>
            </a:r>
            <a:r>
              <a:rPr kumimoji="1" lang="en-US" altLang="ja-JP"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a:t>
            </a:r>
          </a:p>
          <a:p>
            <a:pPr algn="ctr" defTabSz="685800"/>
            <a:r>
              <a:rPr kumimoji="1" lang="ja-JP" altLang="en-US"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en-US" altLang="ja-JP"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H</a:t>
            </a:r>
            <a:r>
              <a:rPr kumimoji="1" lang="ja-JP" altLang="en-US"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社の資本傘下）</a:t>
            </a:r>
          </a:p>
        </p:txBody>
      </p:sp>
      <p:sp>
        <p:nvSpPr>
          <p:cNvPr id="65" name="テキスト ボックス 107">
            <a:extLst>
              <a:ext uri="{FF2B5EF4-FFF2-40B4-BE49-F238E27FC236}">
                <a16:creationId xmlns:a16="http://schemas.microsoft.com/office/drawing/2014/main" id="{8EE46B00-813B-80EB-0273-0170E7E4B48F}"/>
              </a:ext>
            </a:extLst>
          </p:cNvPr>
          <p:cNvSpPr txBox="1"/>
          <p:nvPr/>
        </p:nvSpPr>
        <p:spPr>
          <a:xfrm>
            <a:off x="5922949" y="2507162"/>
            <a:ext cx="1194558" cy="415498"/>
          </a:xfrm>
          <a:prstGeom prst="rect">
            <a:avLst/>
          </a:prstGeom>
          <a:noFill/>
        </p:spPr>
        <p:txBody>
          <a:bodyPr wrap="none" rtlCol="0">
            <a:spAutoFit/>
          </a:bodyPr>
          <a:lstStyle/>
          <a:p>
            <a:pPr algn="ctr" defTabSz="685800"/>
            <a:r>
              <a:rPr kumimoji="1" lang="ja-JP" altLang="en-US"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株式会社</a:t>
            </a:r>
            <a:r>
              <a:rPr kumimoji="1" lang="en-US" altLang="ja-JP" sz="12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B</a:t>
            </a:r>
          </a:p>
          <a:p>
            <a:pPr algn="ctr" defTabSz="685800"/>
            <a:r>
              <a:rPr kumimoji="1" lang="ja-JP" altLang="en-US" sz="9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t>
            </a:r>
            <a:r>
              <a:rPr kumimoji="1" lang="en-US" altLang="ja-JP"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H</a:t>
            </a:r>
            <a:r>
              <a:rPr kumimoji="1" lang="ja-JP" altLang="en-US"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社の資本傘下）</a:t>
            </a:r>
          </a:p>
        </p:txBody>
      </p:sp>
      <p:cxnSp>
        <p:nvCxnSpPr>
          <p:cNvPr id="66" name="直線コネクタ 108">
            <a:extLst>
              <a:ext uri="{FF2B5EF4-FFF2-40B4-BE49-F238E27FC236}">
                <a16:creationId xmlns:a16="http://schemas.microsoft.com/office/drawing/2014/main" id="{74A9C1F6-FA5D-8B89-176B-12BAC4E764A8}"/>
              </a:ext>
            </a:extLst>
          </p:cNvPr>
          <p:cNvCxnSpPr>
            <a:cxnSpLocks/>
          </p:cNvCxnSpPr>
          <p:nvPr/>
        </p:nvCxnSpPr>
        <p:spPr>
          <a:xfrm>
            <a:off x="5700746" y="2320382"/>
            <a:ext cx="550482" cy="777569"/>
          </a:xfrm>
          <a:prstGeom prst="line">
            <a:avLst/>
          </a:prstGeom>
          <a:noFill/>
          <a:ln w="6350" cap="flat" cmpd="sng" algn="ctr">
            <a:solidFill>
              <a:srgbClr val="016F96"/>
            </a:solidFill>
            <a:prstDash val="dash"/>
            <a:miter lim="800000"/>
          </a:ln>
          <a:effectLst/>
        </p:spPr>
      </p:cxnSp>
      <p:sp>
        <p:nvSpPr>
          <p:cNvPr id="67" name="正方形/長方形 110">
            <a:extLst>
              <a:ext uri="{FF2B5EF4-FFF2-40B4-BE49-F238E27FC236}">
                <a16:creationId xmlns:a16="http://schemas.microsoft.com/office/drawing/2014/main" id="{DC8A4DD2-F62F-C3CB-446C-BEE66AA3EF2E}"/>
              </a:ext>
            </a:extLst>
          </p:cNvPr>
          <p:cNvSpPr/>
          <p:nvPr/>
        </p:nvSpPr>
        <p:spPr bwMode="auto">
          <a:xfrm>
            <a:off x="1313002" y="2872898"/>
            <a:ext cx="1401950" cy="2119760"/>
          </a:xfrm>
          <a:prstGeom prst="rect">
            <a:avLst/>
          </a:prstGeom>
          <a:solidFill>
            <a:schemeClr val="accent3">
              <a:lumMod val="20000"/>
              <a:lumOff val="80000"/>
            </a:schemeClr>
          </a:solidFill>
          <a:ln w="9525">
            <a:solidFill>
              <a:srgbClr val="B2B2B2"/>
            </a:solidFill>
            <a:miter lim="800000"/>
            <a:headEnd/>
            <a:tailEnd/>
          </a:ln>
          <a:effectLst/>
        </p:spPr>
        <p:txBody>
          <a:bodyPr vert="eaVert" wrap="square"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altLang="ja-JP" sz="900" b="0" i="0" u="none" strike="noStrike" kern="0" cap="none" spc="0" normalizeH="0" baseline="0" noProof="0">
              <a:ln>
                <a:noFill/>
              </a:ln>
              <a:solidFill>
                <a:srgbClr val="000000"/>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8" name="テキスト ボックス 111">
            <a:extLst>
              <a:ext uri="{FF2B5EF4-FFF2-40B4-BE49-F238E27FC236}">
                <a16:creationId xmlns:a16="http://schemas.microsoft.com/office/drawing/2014/main" id="{E091251A-5FC4-7D79-CE87-75F957F563E9}"/>
              </a:ext>
            </a:extLst>
          </p:cNvPr>
          <p:cNvSpPr txBox="1"/>
          <p:nvPr/>
        </p:nvSpPr>
        <p:spPr>
          <a:xfrm>
            <a:off x="1544351" y="3139040"/>
            <a:ext cx="934871" cy="369332"/>
          </a:xfrm>
          <a:prstGeom prst="rect">
            <a:avLst/>
          </a:prstGeom>
          <a:noFill/>
        </p:spPr>
        <p:txBody>
          <a:bodyPr wrap="none" rtlCol="0">
            <a:spAutoFit/>
          </a:bodyPr>
          <a:lstStyle/>
          <a:p>
            <a:pPr algn="ctr" defTabSz="685800">
              <a:defRPr/>
            </a:pPr>
            <a:r>
              <a:rPr kumimoji="1" lang="ja-JP" altLang="en-US"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補助事業とは</a:t>
            </a:r>
            <a:endParaRPr kumimoji="1" lang="en-US" altLang="ja-JP"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685800">
              <a:defRPr/>
            </a:pPr>
            <a:r>
              <a:rPr kumimoji="1" lang="ja-JP" altLang="en-US"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関係のない事業</a:t>
            </a:r>
            <a:endParaRPr kumimoji="1" lang="en-US" altLang="ja-JP" sz="9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9" name="テキスト ボックス 112">
            <a:extLst>
              <a:ext uri="{FF2B5EF4-FFF2-40B4-BE49-F238E27FC236}">
                <a16:creationId xmlns:a16="http://schemas.microsoft.com/office/drawing/2014/main" id="{6A713A21-8A35-A830-FC3C-28F8E2A5AE27}"/>
              </a:ext>
            </a:extLst>
          </p:cNvPr>
          <p:cNvSpPr txBox="1"/>
          <p:nvPr/>
        </p:nvSpPr>
        <p:spPr>
          <a:xfrm>
            <a:off x="7218570" y="1429366"/>
            <a:ext cx="2323072" cy="1169551"/>
          </a:xfrm>
          <a:prstGeom prst="rect">
            <a:avLst/>
          </a:prstGeom>
          <a:noFill/>
        </p:spPr>
        <p:txBody>
          <a:bodyPr wrap="square">
            <a:spAutoFit/>
          </a:bodyPr>
          <a:lstStyle>
            <a:defPPr>
              <a:defRPr lang="ja-JP"/>
            </a:defPPr>
            <a:lvl1pPr marL="628650" indent="-628650" algn="just">
              <a:defRPr sz="1600"/>
            </a:lvl1pPr>
          </a:lstStyle>
          <a:p>
            <a:pPr marL="0" indent="0" defTabSz="685800"/>
            <a:r>
              <a:rPr kumimoji="1" lang="ja-JP" altLang="en-US"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例：</a:t>
            </a:r>
            <a:endParaRPr kumimoji="1" lang="en-US" altLang="ja-JP"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endParaRPr>
          </a:p>
          <a:p>
            <a:pPr marL="0" indent="0" defTabSz="685800"/>
            <a:r>
              <a:rPr kumimoji="1" lang="ja-JP" altLang="en-US"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企業グループ（４社）として経営多角化を進めているが、今回の成長投資に係る</a:t>
            </a:r>
            <a:br>
              <a:rPr kumimoji="1" lang="en-US" altLang="ja-JP"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事業を実施するのは、このうち本社機能を有するホールディング会社と、生産機能を有する事業会社及びその関連会社の３社</a:t>
            </a:r>
            <a:br>
              <a:rPr kumimoji="1" lang="en-US" altLang="ja-JP"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en-US" altLang="ja-JP"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C</a:t>
            </a:r>
            <a:r>
              <a:rPr kumimoji="1" lang="ja-JP" altLang="en-US"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社以外の</a:t>
            </a:r>
            <a:r>
              <a:rPr kumimoji="1" lang="en-US" altLang="ja-JP"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H</a:t>
            </a:r>
            <a:r>
              <a:rPr kumimoji="1" lang="ja-JP" altLang="en-US"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社</a:t>
            </a:r>
            <a:r>
              <a:rPr kumimoji="1" lang="en-US" altLang="ja-JP"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,A</a:t>
            </a:r>
            <a:r>
              <a:rPr kumimoji="1" lang="ja-JP" altLang="en-US"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社</a:t>
            </a:r>
            <a:r>
              <a:rPr kumimoji="1" lang="en-US" altLang="ja-JP"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,B</a:t>
            </a:r>
            <a:r>
              <a:rPr kumimoji="1" lang="ja-JP" altLang="en-US"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社）となる場合。</a:t>
            </a:r>
            <a:endParaRPr kumimoji="1" lang="ja-JP" altLang="ja-JP" sz="10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70" name="直線コネクタ 113">
            <a:extLst>
              <a:ext uri="{FF2B5EF4-FFF2-40B4-BE49-F238E27FC236}">
                <a16:creationId xmlns:a16="http://schemas.microsoft.com/office/drawing/2014/main" id="{C342D2EE-3CD7-C0E6-D300-FA5F5EA9B2E9}"/>
              </a:ext>
            </a:extLst>
          </p:cNvPr>
          <p:cNvCxnSpPr>
            <a:cxnSpLocks/>
          </p:cNvCxnSpPr>
          <p:nvPr/>
        </p:nvCxnSpPr>
        <p:spPr>
          <a:xfrm flipV="1">
            <a:off x="4278226" y="2298163"/>
            <a:ext cx="477359" cy="812606"/>
          </a:xfrm>
          <a:prstGeom prst="line">
            <a:avLst/>
          </a:prstGeom>
          <a:noFill/>
          <a:ln w="6350" cap="flat" cmpd="sng" algn="ctr">
            <a:solidFill>
              <a:srgbClr val="016F96"/>
            </a:solidFill>
            <a:prstDash val="dash"/>
            <a:miter lim="800000"/>
          </a:ln>
          <a:effectLst/>
        </p:spPr>
      </p:cxnSp>
      <p:sp>
        <p:nvSpPr>
          <p:cNvPr id="71" name="正方形/長方形 114">
            <a:extLst>
              <a:ext uri="{FF2B5EF4-FFF2-40B4-BE49-F238E27FC236}">
                <a16:creationId xmlns:a16="http://schemas.microsoft.com/office/drawing/2014/main" id="{16756F30-BC99-2D3F-8A73-89BD03A2E3FD}"/>
              </a:ext>
            </a:extLst>
          </p:cNvPr>
          <p:cNvSpPr/>
          <p:nvPr/>
        </p:nvSpPr>
        <p:spPr bwMode="auto">
          <a:xfrm>
            <a:off x="1438351" y="3597870"/>
            <a:ext cx="1067666"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50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72" name="正方形/長方形 115">
            <a:extLst>
              <a:ext uri="{FF2B5EF4-FFF2-40B4-BE49-F238E27FC236}">
                <a16:creationId xmlns:a16="http://schemas.microsoft.com/office/drawing/2014/main" id="{C084EA49-02A8-D0FE-3411-D1DB7CEBFAF7}"/>
              </a:ext>
            </a:extLst>
          </p:cNvPr>
          <p:cNvSpPr/>
          <p:nvPr/>
        </p:nvSpPr>
        <p:spPr bwMode="auto">
          <a:xfrm>
            <a:off x="1438351" y="4069024"/>
            <a:ext cx="1067666" cy="346249"/>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給与総額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30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73" name="正方形/長方形 116">
            <a:extLst>
              <a:ext uri="{FF2B5EF4-FFF2-40B4-BE49-F238E27FC236}">
                <a16:creationId xmlns:a16="http://schemas.microsoft.com/office/drawing/2014/main" id="{4F99C39F-D272-1D0D-0C31-1C5CC2AC1304}"/>
              </a:ext>
            </a:extLst>
          </p:cNvPr>
          <p:cNvSpPr/>
          <p:nvPr/>
        </p:nvSpPr>
        <p:spPr bwMode="auto">
          <a:xfrm>
            <a:off x="1446598" y="4540179"/>
            <a:ext cx="1067666" cy="338888"/>
          </a:xfrm>
          <a:prstGeom prst="rect">
            <a:avLst/>
          </a:prstGeom>
          <a:solidFill>
            <a:schemeClr val="accent1"/>
          </a:solidFill>
          <a:ln w="9525">
            <a:noFill/>
            <a:miter lim="800000"/>
            <a:headEnd/>
            <a:tailEnd/>
          </a:ln>
          <a:effectLst/>
        </p:spPr>
        <p:txBody>
          <a:bodyPr wrap="square"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投資額</a:t>
            </a:r>
            <a:r>
              <a:rPr kumimoji="0" lang="en-US" altLang="ja-JP"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0.0</a:t>
            </a:r>
            <a:r>
              <a:rPr kumimoji="0" lang="ja-JP" altLang="en-US" sz="900" b="1" i="0" u="none" strike="noStrike" kern="0" cap="none" spc="0" normalizeH="0" baseline="0" noProof="0">
                <a:ln>
                  <a:noFill/>
                </a:ln>
                <a:solidFill>
                  <a:schemeClr val="bg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億円</a:t>
            </a:r>
          </a:p>
        </p:txBody>
      </p:sp>
      <p:sp>
        <p:nvSpPr>
          <p:cNvPr id="8" name="四角形: メモ 1">
            <a:extLst>
              <a:ext uri="{FF2B5EF4-FFF2-40B4-BE49-F238E27FC236}">
                <a16:creationId xmlns:a16="http://schemas.microsoft.com/office/drawing/2014/main" id="{EC9E6EDB-5A95-5DE8-8376-3900FD0C92F8}"/>
              </a:ext>
            </a:extLst>
          </p:cNvPr>
          <p:cNvSpPr/>
          <p:nvPr/>
        </p:nvSpPr>
        <p:spPr>
          <a:xfrm>
            <a:off x="-1488524" y="259200"/>
            <a:ext cx="1412324" cy="711247"/>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当スライドは作成任意</a:t>
            </a:r>
            <a:endPar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（コンソーシアム形式の場合、前頁か本頁か</a:t>
            </a:r>
            <a:br>
              <a:rPr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いずれか必須）</a:t>
            </a:r>
            <a:endPar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770896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1080FA-041D-647C-BC36-184FAE34996D}"/>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C43823B0-2A59-EFC4-6918-322BC643B315}"/>
              </a:ext>
            </a:extLst>
          </p:cNvPr>
          <p:cNvGraphicFramePr>
            <a:graphicFrameLocks noChangeAspect="1"/>
          </p:cNvGraphicFramePr>
          <p:nvPr>
            <p:custDataLst>
              <p:tags r:id="rId1"/>
            </p:custDataLst>
            <p:extLst>
              <p:ext uri="{D42A27DB-BD31-4B8C-83A1-F6EECF244321}">
                <p14:modId xmlns:p14="http://schemas.microsoft.com/office/powerpoint/2010/main" val="12663796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C43823B0-2A59-EFC4-6918-322BC643B31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F83C95FB-FC7D-8B64-C4FD-8940C6834F36}"/>
              </a:ext>
            </a:extLst>
          </p:cNvPr>
          <p:cNvSpPr>
            <a:spLocks noGrp="1"/>
          </p:cNvSpPr>
          <p:nvPr>
            <p:ph type="title"/>
          </p:nvPr>
        </p:nvSpPr>
        <p:spPr/>
        <p:txBody>
          <a:bodyPr vert="horz"/>
          <a:lstStyle/>
          <a:p>
            <a:endParaRPr lang="ja-JP" altLang="en-US"/>
          </a:p>
        </p:txBody>
      </p:sp>
      <p:sp>
        <p:nvSpPr>
          <p:cNvPr id="47" name="Text Placeholder 46">
            <a:extLst>
              <a:ext uri="{FF2B5EF4-FFF2-40B4-BE49-F238E27FC236}">
                <a16:creationId xmlns:a16="http://schemas.microsoft.com/office/drawing/2014/main" id="{D8CFE6FA-D0A0-DB15-E97F-3C8AEF3AC4AB}"/>
              </a:ext>
            </a:extLst>
          </p:cNvPr>
          <p:cNvSpPr>
            <a:spLocks noGrp="1"/>
          </p:cNvSpPr>
          <p:nvPr>
            <p:ph type="body" sz="quarter" idx="12"/>
          </p:nvPr>
        </p:nvSpPr>
        <p:spPr/>
        <p:txBody>
          <a:bodyPr/>
          <a:lstStyle/>
          <a:p>
            <a:r>
              <a:rPr lang="ja-JP" altLang="en-US"/>
              <a:t>③地域への波及効果（イ）地域への波及効果</a:t>
            </a:r>
          </a:p>
        </p:txBody>
      </p:sp>
      <p:grpSp>
        <p:nvGrpSpPr>
          <p:cNvPr id="2" name="RectangleWithLineGroup">
            <a:extLst>
              <a:ext uri="{FF2B5EF4-FFF2-40B4-BE49-F238E27FC236}">
                <a16:creationId xmlns:a16="http://schemas.microsoft.com/office/drawing/2014/main" id="{E20D410E-BD96-F742-8599-49A60EC32462}"/>
              </a:ext>
            </a:extLst>
          </p:cNvPr>
          <p:cNvGrpSpPr/>
          <p:nvPr/>
        </p:nvGrpSpPr>
        <p:grpSpPr>
          <a:xfrm>
            <a:off x="381000" y="914400"/>
            <a:ext cx="9144000" cy="380480"/>
            <a:chOff x="2073603" y="1702803"/>
            <a:chExt cx="2160003" cy="360000"/>
          </a:xfrm>
          <a:noFill/>
        </p:grpSpPr>
        <p:sp>
          <p:nvSpPr>
            <p:cNvPr id="3" name="Rectangle 2">
              <a:extLst>
                <a:ext uri="{FF2B5EF4-FFF2-40B4-BE49-F238E27FC236}">
                  <a16:creationId xmlns:a16="http://schemas.microsoft.com/office/drawing/2014/main" id="{09B67D30-3FD3-69F7-E629-38905EDFC14A}"/>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事業化報告３年目におけるバリューチェーン・ビジネスモデル</a:t>
              </a:r>
            </a:p>
          </p:txBody>
        </p:sp>
        <p:cxnSp>
          <p:nvCxnSpPr>
            <p:cNvPr id="6" name="Straight Connector 5">
              <a:extLst>
                <a:ext uri="{FF2B5EF4-FFF2-40B4-BE49-F238E27FC236}">
                  <a16:creationId xmlns:a16="http://schemas.microsoft.com/office/drawing/2014/main" id="{A3AAAC5F-D361-843F-3DA1-6977A78C86B2}"/>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7" name="正方形/長方形 6">
            <a:extLst>
              <a:ext uri="{FF2B5EF4-FFF2-40B4-BE49-F238E27FC236}">
                <a16:creationId xmlns:a16="http://schemas.microsoft.com/office/drawing/2014/main" id="{223AEE2F-0F2E-10AB-05ED-DD007AA82287}"/>
              </a:ext>
            </a:extLst>
          </p:cNvPr>
          <p:cNvSpPr/>
          <p:nvPr/>
        </p:nvSpPr>
        <p:spPr>
          <a:xfrm>
            <a:off x="381000" y="4495803"/>
            <a:ext cx="9144000" cy="1957380"/>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設備投資が与える取引先等への波及効果などを記載ください。</a:t>
            </a:r>
          </a:p>
        </p:txBody>
      </p:sp>
      <p:sp>
        <p:nvSpPr>
          <p:cNvPr id="10" name="正方形/長方形 11">
            <a:extLst>
              <a:ext uri="{FF2B5EF4-FFF2-40B4-BE49-F238E27FC236}">
                <a16:creationId xmlns:a16="http://schemas.microsoft.com/office/drawing/2014/main" id="{724E9336-6B68-2CF3-0E85-9552B371EF62}"/>
              </a:ext>
            </a:extLst>
          </p:cNvPr>
          <p:cNvSpPr/>
          <p:nvPr/>
        </p:nvSpPr>
        <p:spPr>
          <a:xfrm>
            <a:off x="527759" y="2505436"/>
            <a:ext cx="1122079" cy="4500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kumimoji="1" lang="ja-JP" altLang="en-US"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1" name="正方形/長方形 12">
            <a:extLst>
              <a:ext uri="{FF2B5EF4-FFF2-40B4-BE49-F238E27FC236}">
                <a16:creationId xmlns:a16="http://schemas.microsoft.com/office/drawing/2014/main" id="{759C03FD-3B6A-E290-91DF-44B9084656E7}"/>
              </a:ext>
            </a:extLst>
          </p:cNvPr>
          <p:cNvSpPr/>
          <p:nvPr/>
        </p:nvSpPr>
        <p:spPr>
          <a:xfrm>
            <a:off x="527759" y="3088763"/>
            <a:ext cx="1122079" cy="4500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A</a:t>
            </a:r>
            <a:r>
              <a:rPr kumimoji="1" lang="ja-JP" altLang="en-US"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4" name="正方形/長方形 15">
            <a:extLst>
              <a:ext uri="{FF2B5EF4-FFF2-40B4-BE49-F238E27FC236}">
                <a16:creationId xmlns:a16="http://schemas.microsoft.com/office/drawing/2014/main" id="{84E61CEF-D361-EDED-00A5-8550C345AA14}"/>
              </a:ext>
            </a:extLst>
          </p:cNvPr>
          <p:cNvSpPr/>
          <p:nvPr/>
        </p:nvSpPr>
        <p:spPr>
          <a:xfrm>
            <a:off x="2462797" y="2505436"/>
            <a:ext cx="1122079" cy="4500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kumimoji="1" lang="ja-JP" altLang="en-US"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5" name="正方形/長方形 16">
            <a:extLst>
              <a:ext uri="{FF2B5EF4-FFF2-40B4-BE49-F238E27FC236}">
                <a16:creationId xmlns:a16="http://schemas.microsoft.com/office/drawing/2014/main" id="{CEC46DD3-131A-3373-5CB6-D3018618A2A5}"/>
              </a:ext>
            </a:extLst>
          </p:cNvPr>
          <p:cNvSpPr/>
          <p:nvPr/>
        </p:nvSpPr>
        <p:spPr>
          <a:xfrm>
            <a:off x="2462797" y="3088763"/>
            <a:ext cx="1122079" cy="4500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B</a:t>
            </a:r>
            <a:r>
              <a:rPr kumimoji="1" lang="ja-JP" altLang="en-US"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6" name="正方形/長方形 17">
            <a:extLst>
              <a:ext uri="{FF2B5EF4-FFF2-40B4-BE49-F238E27FC236}">
                <a16:creationId xmlns:a16="http://schemas.microsoft.com/office/drawing/2014/main" id="{D283132B-3DAD-E674-86F9-8C8311FF0F4E}"/>
              </a:ext>
            </a:extLst>
          </p:cNvPr>
          <p:cNvSpPr/>
          <p:nvPr/>
        </p:nvSpPr>
        <p:spPr>
          <a:xfrm>
            <a:off x="2462798" y="1956808"/>
            <a:ext cx="1122079" cy="269403"/>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３次メーカー</a:t>
            </a:r>
            <a:endParaRPr lang="ja-JP" altLang="ja-JP" sz="1200" b="1"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8" name="正方形/長方形 19">
            <a:extLst>
              <a:ext uri="{FF2B5EF4-FFF2-40B4-BE49-F238E27FC236}">
                <a16:creationId xmlns:a16="http://schemas.microsoft.com/office/drawing/2014/main" id="{053E4D41-EBD3-9EA0-4C22-AA22A7AE5826}"/>
              </a:ext>
            </a:extLst>
          </p:cNvPr>
          <p:cNvSpPr/>
          <p:nvPr/>
        </p:nvSpPr>
        <p:spPr>
          <a:xfrm>
            <a:off x="4397836" y="2505436"/>
            <a:ext cx="1122079" cy="4500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kumimoji="1" lang="ja-JP" altLang="en-US"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9" name="正方形/長方形 20">
            <a:extLst>
              <a:ext uri="{FF2B5EF4-FFF2-40B4-BE49-F238E27FC236}">
                <a16:creationId xmlns:a16="http://schemas.microsoft.com/office/drawing/2014/main" id="{EB3A05D5-9F15-7E75-F2FD-960447F4A755}"/>
              </a:ext>
            </a:extLst>
          </p:cNvPr>
          <p:cNvSpPr/>
          <p:nvPr/>
        </p:nvSpPr>
        <p:spPr>
          <a:xfrm>
            <a:off x="4397836" y="3088763"/>
            <a:ext cx="1122079" cy="4500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C</a:t>
            </a:r>
            <a:r>
              <a:rPr kumimoji="1" lang="ja-JP" altLang="en-US"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0" name="正方形/長方形 21">
            <a:extLst>
              <a:ext uri="{FF2B5EF4-FFF2-40B4-BE49-F238E27FC236}">
                <a16:creationId xmlns:a16="http://schemas.microsoft.com/office/drawing/2014/main" id="{9AB4F000-40EE-10B5-87CF-DC7FBDB77492}"/>
              </a:ext>
            </a:extLst>
          </p:cNvPr>
          <p:cNvSpPr/>
          <p:nvPr/>
        </p:nvSpPr>
        <p:spPr>
          <a:xfrm>
            <a:off x="4397836" y="1956808"/>
            <a:ext cx="1122079" cy="269403"/>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２次メーカー</a:t>
            </a:r>
            <a:endParaRPr lang="ja-JP" altLang="ja-JP" sz="1200" b="1"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2" name="正方形/長方形 23">
            <a:extLst>
              <a:ext uri="{FF2B5EF4-FFF2-40B4-BE49-F238E27FC236}">
                <a16:creationId xmlns:a16="http://schemas.microsoft.com/office/drawing/2014/main" id="{3A84A6EC-7697-30E4-1994-DF1AB2164C40}"/>
              </a:ext>
            </a:extLst>
          </p:cNvPr>
          <p:cNvSpPr/>
          <p:nvPr/>
        </p:nvSpPr>
        <p:spPr>
          <a:xfrm>
            <a:off x="6332874" y="2505435"/>
            <a:ext cx="1122079" cy="1033371"/>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xx</a:t>
            </a:r>
            <a:r>
              <a:rPr kumimoji="1" lang="ja-JP" altLang="en-US" sz="1200" b="0" i="0" u="none" strike="noStrike" kern="100">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3" name="正方形/長方形 24">
            <a:extLst>
              <a:ext uri="{FF2B5EF4-FFF2-40B4-BE49-F238E27FC236}">
                <a16:creationId xmlns:a16="http://schemas.microsoft.com/office/drawing/2014/main" id="{1890F5FB-ED28-BEFE-DE67-977F26BF0D78}"/>
              </a:ext>
            </a:extLst>
          </p:cNvPr>
          <p:cNvSpPr/>
          <p:nvPr/>
        </p:nvSpPr>
        <p:spPr>
          <a:xfrm>
            <a:off x="6332874" y="1956808"/>
            <a:ext cx="1122079" cy="269403"/>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１次メーカー</a:t>
            </a:r>
            <a:endParaRPr lang="ja-JP" altLang="ja-JP" sz="1200" b="1"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5" name="正方形/長方形 26">
            <a:extLst>
              <a:ext uri="{FF2B5EF4-FFF2-40B4-BE49-F238E27FC236}">
                <a16:creationId xmlns:a16="http://schemas.microsoft.com/office/drawing/2014/main" id="{3DA44F28-75A6-B520-32B4-81296853ED53}"/>
              </a:ext>
            </a:extLst>
          </p:cNvPr>
          <p:cNvSpPr/>
          <p:nvPr/>
        </p:nvSpPr>
        <p:spPr>
          <a:xfrm>
            <a:off x="8267915" y="2505436"/>
            <a:ext cx="1122079" cy="4500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D</a:t>
            </a:r>
            <a:r>
              <a:rPr kumimoji="1" lang="ja-JP" altLang="en-US"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6" name="正方形/長方形 27">
            <a:extLst>
              <a:ext uri="{FF2B5EF4-FFF2-40B4-BE49-F238E27FC236}">
                <a16:creationId xmlns:a16="http://schemas.microsoft.com/office/drawing/2014/main" id="{EBCDCE62-1A8B-150C-9F96-12A52B9674DE}"/>
              </a:ext>
            </a:extLst>
          </p:cNvPr>
          <p:cNvSpPr/>
          <p:nvPr/>
        </p:nvSpPr>
        <p:spPr>
          <a:xfrm>
            <a:off x="8267915" y="3088763"/>
            <a:ext cx="1122079" cy="4500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E</a:t>
            </a:r>
            <a:r>
              <a:rPr kumimoji="1" lang="ja-JP" altLang="en-US" sz="1200" kern="100">
                <a:solidFill>
                  <a:schemeClr val="accent1"/>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ja-JP" altLang="ja-JP" sz="1200" b="0" i="0" u="none" strike="noStrike">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29" name="直線矢印コネクタ 30">
            <a:extLst>
              <a:ext uri="{FF2B5EF4-FFF2-40B4-BE49-F238E27FC236}">
                <a16:creationId xmlns:a16="http://schemas.microsoft.com/office/drawing/2014/main" id="{DA46F646-8F12-D5E8-7F9F-A0FFF138B07C}"/>
              </a:ext>
            </a:extLst>
          </p:cNvPr>
          <p:cNvCxnSpPr>
            <a:cxnSpLocks/>
            <a:stCxn id="10" idx="3"/>
            <a:endCxn id="14" idx="1"/>
          </p:cNvCxnSpPr>
          <p:nvPr/>
        </p:nvCxnSpPr>
        <p:spPr>
          <a:xfrm>
            <a:off x="1649838" y="2730458"/>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31">
            <a:extLst>
              <a:ext uri="{FF2B5EF4-FFF2-40B4-BE49-F238E27FC236}">
                <a16:creationId xmlns:a16="http://schemas.microsoft.com/office/drawing/2014/main" id="{4FF06043-3488-1AB4-BFAB-48C74D5E1FF2}"/>
              </a:ext>
            </a:extLst>
          </p:cNvPr>
          <p:cNvCxnSpPr>
            <a:cxnSpLocks/>
            <a:stCxn id="11" idx="3"/>
            <a:endCxn id="15" idx="1"/>
          </p:cNvCxnSpPr>
          <p:nvPr/>
        </p:nvCxnSpPr>
        <p:spPr>
          <a:xfrm>
            <a:off x="1649838" y="3313785"/>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2">
            <a:extLst>
              <a:ext uri="{FF2B5EF4-FFF2-40B4-BE49-F238E27FC236}">
                <a16:creationId xmlns:a16="http://schemas.microsoft.com/office/drawing/2014/main" id="{692F13B5-A5BF-B0D6-7772-FA52EF41494E}"/>
              </a:ext>
            </a:extLst>
          </p:cNvPr>
          <p:cNvCxnSpPr>
            <a:cxnSpLocks/>
            <a:endCxn id="25" idx="1"/>
          </p:cNvCxnSpPr>
          <p:nvPr/>
        </p:nvCxnSpPr>
        <p:spPr>
          <a:xfrm>
            <a:off x="7454953" y="2730458"/>
            <a:ext cx="812962"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3">
            <a:extLst>
              <a:ext uri="{FF2B5EF4-FFF2-40B4-BE49-F238E27FC236}">
                <a16:creationId xmlns:a16="http://schemas.microsoft.com/office/drawing/2014/main" id="{4A986424-E8ED-7E3E-81D3-F76BA4B772D2}"/>
              </a:ext>
            </a:extLst>
          </p:cNvPr>
          <p:cNvCxnSpPr>
            <a:cxnSpLocks/>
            <a:endCxn id="26" idx="1"/>
          </p:cNvCxnSpPr>
          <p:nvPr/>
        </p:nvCxnSpPr>
        <p:spPr>
          <a:xfrm>
            <a:off x="7454953" y="3313785"/>
            <a:ext cx="812962"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4">
            <a:extLst>
              <a:ext uri="{FF2B5EF4-FFF2-40B4-BE49-F238E27FC236}">
                <a16:creationId xmlns:a16="http://schemas.microsoft.com/office/drawing/2014/main" id="{0D9B8046-418A-FE35-BC35-72B1989A2413}"/>
              </a:ext>
            </a:extLst>
          </p:cNvPr>
          <p:cNvCxnSpPr>
            <a:cxnSpLocks/>
            <a:stCxn id="14" idx="3"/>
          </p:cNvCxnSpPr>
          <p:nvPr/>
        </p:nvCxnSpPr>
        <p:spPr>
          <a:xfrm>
            <a:off x="3584876" y="2730458"/>
            <a:ext cx="812960"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5">
            <a:extLst>
              <a:ext uri="{FF2B5EF4-FFF2-40B4-BE49-F238E27FC236}">
                <a16:creationId xmlns:a16="http://schemas.microsoft.com/office/drawing/2014/main" id="{073A2C21-DD85-A8C7-DFB7-5D692F3DB7FA}"/>
              </a:ext>
            </a:extLst>
          </p:cNvPr>
          <p:cNvCxnSpPr>
            <a:cxnSpLocks/>
            <a:stCxn id="15" idx="3"/>
            <a:endCxn id="19" idx="1"/>
          </p:cNvCxnSpPr>
          <p:nvPr/>
        </p:nvCxnSpPr>
        <p:spPr>
          <a:xfrm>
            <a:off x="3584876" y="3313785"/>
            <a:ext cx="812960"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6">
            <a:extLst>
              <a:ext uri="{FF2B5EF4-FFF2-40B4-BE49-F238E27FC236}">
                <a16:creationId xmlns:a16="http://schemas.microsoft.com/office/drawing/2014/main" id="{3664644D-0F1F-0D77-6B36-30A2342974CF}"/>
              </a:ext>
            </a:extLst>
          </p:cNvPr>
          <p:cNvCxnSpPr>
            <a:cxnSpLocks/>
            <a:stCxn id="18" idx="3"/>
          </p:cNvCxnSpPr>
          <p:nvPr/>
        </p:nvCxnSpPr>
        <p:spPr>
          <a:xfrm>
            <a:off x="5519915" y="2730458"/>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7">
            <a:extLst>
              <a:ext uri="{FF2B5EF4-FFF2-40B4-BE49-F238E27FC236}">
                <a16:creationId xmlns:a16="http://schemas.microsoft.com/office/drawing/2014/main" id="{2A490C56-CDC7-ACAC-40C9-F0C155F8D8E0}"/>
              </a:ext>
            </a:extLst>
          </p:cNvPr>
          <p:cNvCxnSpPr>
            <a:cxnSpLocks/>
            <a:stCxn id="19" idx="3"/>
          </p:cNvCxnSpPr>
          <p:nvPr/>
        </p:nvCxnSpPr>
        <p:spPr>
          <a:xfrm>
            <a:off x="5519915" y="3313785"/>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8" name="四角形: 角を丸くする 39">
            <a:extLst>
              <a:ext uri="{FF2B5EF4-FFF2-40B4-BE49-F238E27FC236}">
                <a16:creationId xmlns:a16="http://schemas.microsoft.com/office/drawing/2014/main" id="{8C37982A-2D63-E964-9505-BCE9E0FDD25C}"/>
              </a:ext>
            </a:extLst>
          </p:cNvPr>
          <p:cNvSpPr/>
          <p:nvPr/>
        </p:nvSpPr>
        <p:spPr>
          <a:xfrm>
            <a:off x="4522079" y="2436471"/>
            <a:ext cx="852861" cy="185214"/>
          </a:xfrm>
          <a:prstGeom prst="roundRect">
            <a:avLst>
              <a:gd name="adj" fmla="val 40234"/>
            </a:avLst>
          </a:prstGeom>
          <a:solidFill>
            <a:schemeClr val="accent1"/>
          </a:solidFill>
          <a:ln>
            <a:noFill/>
          </a:ln>
        </p:spPr>
        <p:txBody>
          <a:bodyPr wrap="square" lIns="36000" rIns="36000" anchor="ctr">
            <a:noAutofit/>
          </a:bodyPr>
          <a:lstStyle/>
          <a:p>
            <a:pPr algn="ctr" defTabSz="914400">
              <a:lnSpc>
                <a:spcPct val="110000"/>
              </a:lnSpc>
            </a:pPr>
            <a:r>
              <a:rPr lang="ja-JP" altLang="en-US" sz="9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参加企業</a:t>
            </a:r>
            <a:endParaRPr kumimoji="1" lang="en-US" altLang="ja-JP" sz="7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9" name="四角形: 角を丸くする 40">
            <a:extLst>
              <a:ext uri="{FF2B5EF4-FFF2-40B4-BE49-F238E27FC236}">
                <a16:creationId xmlns:a16="http://schemas.microsoft.com/office/drawing/2014/main" id="{4DD784B9-86DC-611C-1E23-FB9E0A9080AC}"/>
              </a:ext>
            </a:extLst>
          </p:cNvPr>
          <p:cNvSpPr/>
          <p:nvPr/>
        </p:nvSpPr>
        <p:spPr>
          <a:xfrm>
            <a:off x="6467482" y="2436471"/>
            <a:ext cx="852861" cy="185214"/>
          </a:xfrm>
          <a:prstGeom prst="roundRect">
            <a:avLst>
              <a:gd name="adj" fmla="val 40234"/>
            </a:avLst>
          </a:prstGeom>
          <a:solidFill>
            <a:srgbClr val="002060"/>
          </a:solidFill>
          <a:ln>
            <a:noFill/>
          </a:ln>
        </p:spPr>
        <p:txBody>
          <a:bodyPr wrap="square" lIns="36000" rIns="36000" anchor="ctr">
            <a:noAutofit/>
          </a:bodyPr>
          <a:lstStyle/>
          <a:p>
            <a:pPr algn="ctr" defTabSz="914400">
              <a:lnSpc>
                <a:spcPct val="110000"/>
              </a:lnSpc>
            </a:pPr>
            <a:r>
              <a:rPr lang="ja-JP" altLang="en-US" sz="9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幹事企業</a:t>
            </a:r>
            <a:endParaRPr kumimoji="1" lang="en-US" altLang="ja-JP" sz="7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0" name="四角形: 角を丸くする 41">
            <a:extLst>
              <a:ext uri="{FF2B5EF4-FFF2-40B4-BE49-F238E27FC236}">
                <a16:creationId xmlns:a16="http://schemas.microsoft.com/office/drawing/2014/main" id="{9D07D0D1-68FF-7964-4EB6-0F47291A27E3}"/>
              </a:ext>
            </a:extLst>
          </p:cNvPr>
          <p:cNvSpPr/>
          <p:nvPr/>
        </p:nvSpPr>
        <p:spPr>
          <a:xfrm>
            <a:off x="2601040" y="2436471"/>
            <a:ext cx="852861" cy="185214"/>
          </a:xfrm>
          <a:prstGeom prst="roundRect">
            <a:avLst>
              <a:gd name="adj" fmla="val 40234"/>
            </a:avLst>
          </a:prstGeom>
          <a:solidFill>
            <a:schemeClr val="accent1"/>
          </a:solidFill>
          <a:ln>
            <a:noFill/>
          </a:ln>
        </p:spPr>
        <p:txBody>
          <a:bodyPr wrap="square" lIns="36000" rIns="36000" anchor="ctr">
            <a:noAutofit/>
          </a:bodyPr>
          <a:lstStyle/>
          <a:p>
            <a:pPr algn="ctr" defTabSz="914400">
              <a:lnSpc>
                <a:spcPct val="110000"/>
              </a:lnSpc>
            </a:pPr>
            <a:r>
              <a:rPr lang="ja-JP" altLang="en-US" sz="9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参加企業</a:t>
            </a:r>
            <a:endParaRPr kumimoji="1" lang="en-US" altLang="ja-JP" sz="7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1" name="四角形: 角を丸くする 42">
            <a:extLst>
              <a:ext uri="{FF2B5EF4-FFF2-40B4-BE49-F238E27FC236}">
                <a16:creationId xmlns:a16="http://schemas.microsoft.com/office/drawing/2014/main" id="{D2800167-07A2-0F26-4F6F-78B0448BC97E}"/>
              </a:ext>
            </a:extLst>
          </p:cNvPr>
          <p:cNvSpPr/>
          <p:nvPr/>
        </p:nvSpPr>
        <p:spPr>
          <a:xfrm>
            <a:off x="662368" y="2436471"/>
            <a:ext cx="852861" cy="185214"/>
          </a:xfrm>
          <a:prstGeom prst="roundRect">
            <a:avLst>
              <a:gd name="adj" fmla="val 40234"/>
            </a:avLst>
          </a:prstGeom>
          <a:solidFill>
            <a:schemeClr val="accent1"/>
          </a:solidFill>
          <a:ln>
            <a:noFill/>
          </a:ln>
        </p:spPr>
        <p:txBody>
          <a:bodyPr wrap="square" lIns="36000" rIns="36000" anchor="ctr">
            <a:noAutofit/>
          </a:bodyPr>
          <a:lstStyle/>
          <a:p>
            <a:pPr algn="ctr" defTabSz="914400">
              <a:lnSpc>
                <a:spcPct val="110000"/>
              </a:lnSpc>
            </a:pPr>
            <a:r>
              <a:rPr lang="ja-JP" altLang="en-US" sz="9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参加企業</a:t>
            </a:r>
            <a:endParaRPr kumimoji="1" lang="en-US" altLang="ja-JP" sz="7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2" name="Pentagon 132">
            <a:extLst>
              <a:ext uri="{FF2B5EF4-FFF2-40B4-BE49-F238E27FC236}">
                <a16:creationId xmlns:a16="http://schemas.microsoft.com/office/drawing/2014/main" id="{D08B9D5D-1756-F0E0-5BAD-5E2D887AFC53}"/>
              </a:ext>
            </a:extLst>
          </p:cNvPr>
          <p:cNvSpPr/>
          <p:nvPr/>
        </p:nvSpPr>
        <p:spPr>
          <a:xfrm>
            <a:off x="527759" y="1602018"/>
            <a:ext cx="1122079" cy="624193"/>
          </a:xfrm>
          <a:prstGeom prst="homePlate">
            <a:avLst>
              <a:gd name="adj" fmla="val 21582"/>
            </a:avLst>
          </a:prstGeom>
          <a:solidFill>
            <a:srgbClr val="FFFFFF"/>
          </a:solidFill>
          <a:ln w="12700">
            <a:solidFill>
              <a:srgbClr val="000F78"/>
            </a:solidFill>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材料メーカー</a:t>
            </a:r>
          </a:p>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工具メーカー</a:t>
            </a:r>
          </a:p>
        </p:txBody>
      </p:sp>
      <p:sp>
        <p:nvSpPr>
          <p:cNvPr id="43" name="Pentagon 132">
            <a:extLst>
              <a:ext uri="{FF2B5EF4-FFF2-40B4-BE49-F238E27FC236}">
                <a16:creationId xmlns:a16="http://schemas.microsoft.com/office/drawing/2014/main" id="{563CA86E-19AA-5C6C-0160-6C03AF6940BA}"/>
              </a:ext>
            </a:extLst>
          </p:cNvPr>
          <p:cNvSpPr/>
          <p:nvPr/>
        </p:nvSpPr>
        <p:spPr>
          <a:xfrm>
            <a:off x="8267912" y="1602018"/>
            <a:ext cx="1122079" cy="624193"/>
          </a:xfrm>
          <a:prstGeom prst="homePlate">
            <a:avLst>
              <a:gd name="adj" fmla="val 21582"/>
            </a:avLst>
          </a:prstGeom>
          <a:solidFill>
            <a:srgbClr val="FFFFFF"/>
          </a:solidFill>
          <a:ln w="12700">
            <a:solidFill>
              <a:srgbClr val="000F78"/>
            </a:solidFill>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完成車</a:t>
            </a:r>
          </a:p>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メーカー</a:t>
            </a:r>
          </a:p>
        </p:txBody>
      </p:sp>
      <p:sp>
        <p:nvSpPr>
          <p:cNvPr id="44" name="Pentagon 132">
            <a:extLst>
              <a:ext uri="{FF2B5EF4-FFF2-40B4-BE49-F238E27FC236}">
                <a16:creationId xmlns:a16="http://schemas.microsoft.com/office/drawing/2014/main" id="{9F689BC4-99CE-C1F0-E6A9-A2C16F412B2E}"/>
              </a:ext>
            </a:extLst>
          </p:cNvPr>
          <p:cNvSpPr/>
          <p:nvPr/>
        </p:nvSpPr>
        <p:spPr>
          <a:xfrm>
            <a:off x="2462798" y="1600200"/>
            <a:ext cx="4992155" cy="269403"/>
          </a:xfrm>
          <a:prstGeom prst="homePlate">
            <a:avLst>
              <a:gd name="adj" fmla="val 21582"/>
            </a:avLst>
          </a:prstGeom>
          <a:solidFill>
            <a:srgbClr val="FFFFFF"/>
          </a:solidFill>
          <a:ln w="12700">
            <a:solidFill>
              <a:srgbClr val="000F78"/>
            </a:solidFill>
          </a:ln>
        </p:spPr>
        <p:style>
          <a:lnRef idx="1">
            <a:schemeClr val="accent1"/>
          </a:lnRef>
          <a:fillRef idx="0">
            <a:schemeClr val="accent1"/>
          </a:fillRef>
          <a:effectRef idx="0">
            <a:schemeClr val="accent1"/>
          </a:effectRef>
          <a:fontRef idx="minor">
            <a:schemeClr val="tx1"/>
          </a:fontRef>
        </p:style>
        <p:txBody>
          <a:bodyPr wrap="none" rtlCol="0" anchor="ctr"/>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自動車部品メーカー</a:t>
            </a:r>
          </a:p>
        </p:txBody>
      </p:sp>
      <p:sp>
        <p:nvSpPr>
          <p:cNvPr id="9" name="四角形: メモ 1">
            <a:extLst>
              <a:ext uri="{FF2B5EF4-FFF2-40B4-BE49-F238E27FC236}">
                <a16:creationId xmlns:a16="http://schemas.microsoft.com/office/drawing/2014/main" id="{86F21250-80C4-62F9-40F6-1A6454AA820A}"/>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Tree>
    <p:extLst>
      <p:ext uri="{BB962C8B-B14F-4D97-AF65-F5344CB8AC3E}">
        <p14:creationId xmlns:p14="http://schemas.microsoft.com/office/powerpoint/2010/main" val="29881181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C605AA-15AF-E188-3FED-BC10F6D72B04}"/>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84F60EC4-6948-E99E-0541-8D7E8048DFC5}"/>
              </a:ext>
            </a:extLst>
          </p:cNvPr>
          <p:cNvGraphicFramePr>
            <a:graphicFrameLocks noChangeAspect="1"/>
          </p:cNvGraphicFramePr>
          <p:nvPr>
            <p:custDataLst>
              <p:tags r:id="rId1"/>
            </p:custDataLst>
            <p:extLst>
              <p:ext uri="{D42A27DB-BD31-4B8C-83A1-F6EECF244321}">
                <p14:modId xmlns:p14="http://schemas.microsoft.com/office/powerpoint/2010/main" val="2853774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84F60EC4-6948-E99E-0541-8D7E8048DFC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8130D6A0-B988-6165-C714-6ED396BC64AE}"/>
              </a:ext>
            </a:extLst>
          </p:cNvPr>
          <p:cNvSpPr>
            <a:spLocks noGrp="1"/>
          </p:cNvSpPr>
          <p:nvPr>
            <p:ph type="title"/>
          </p:nvPr>
        </p:nvSpPr>
        <p:spPr/>
        <p:txBody>
          <a:bodyPr vert="horz"/>
          <a:lstStyle/>
          <a:p>
            <a:endParaRPr lang="ja-JP" altLang="en-US"/>
          </a:p>
        </p:txBody>
      </p:sp>
      <p:sp>
        <p:nvSpPr>
          <p:cNvPr id="10" name="Text Placeholder 9">
            <a:extLst>
              <a:ext uri="{FF2B5EF4-FFF2-40B4-BE49-F238E27FC236}">
                <a16:creationId xmlns:a16="http://schemas.microsoft.com/office/drawing/2014/main" id="{4114FC14-6872-DFE9-DF13-A3EF59804E9D}"/>
              </a:ext>
            </a:extLst>
          </p:cNvPr>
          <p:cNvSpPr>
            <a:spLocks noGrp="1"/>
          </p:cNvSpPr>
          <p:nvPr>
            <p:ph type="body" sz="quarter" idx="12"/>
          </p:nvPr>
        </p:nvSpPr>
        <p:spPr/>
        <p:txBody>
          <a:bodyPr/>
          <a:lstStyle/>
          <a:p>
            <a:r>
              <a:rPr lang="ja-JP" altLang="en-US"/>
              <a:t>③地域への波及効果（イ）地域への波及効果</a:t>
            </a:r>
          </a:p>
        </p:txBody>
      </p:sp>
      <p:grpSp>
        <p:nvGrpSpPr>
          <p:cNvPr id="2" name="RectangleWithLineGroup">
            <a:extLst>
              <a:ext uri="{FF2B5EF4-FFF2-40B4-BE49-F238E27FC236}">
                <a16:creationId xmlns:a16="http://schemas.microsoft.com/office/drawing/2014/main" id="{10616927-E643-4631-EEA6-FB346FB33F9E}"/>
              </a:ext>
            </a:extLst>
          </p:cNvPr>
          <p:cNvGrpSpPr/>
          <p:nvPr/>
        </p:nvGrpSpPr>
        <p:grpSpPr>
          <a:xfrm>
            <a:off x="381000" y="914400"/>
            <a:ext cx="9144000" cy="380480"/>
            <a:chOff x="2073603" y="1702803"/>
            <a:chExt cx="2160003" cy="360000"/>
          </a:xfrm>
          <a:noFill/>
        </p:grpSpPr>
        <p:sp>
          <p:nvSpPr>
            <p:cNvPr id="3" name="Rectangle 2">
              <a:extLst>
                <a:ext uri="{FF2B5EF4-FFF2-40B4-BE49-F238E27FC236}">
                  <a16:creationId xmlns:a16="http://schemas.microsoft.com/office/drawing/2014/main" id="{5413756F-5283-0BF2-81B7-EB3A2DA2B99B}"/>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地域企業、大学、研究機関等との連携取組み内容</a:t>
              </a:r>
            </a:p>
          </p:txBody>
        </p:sp>
        <p:cxnSp>
          <p:nvCxnSpPr>
            <p:cNvPr id="6" name="Straight Connector 5">
              <a:extLst>
                <a:ext uri="{FF2B5EF4-FFF2-40B4-BE49-F238E27FC236}">
                  <a16:creationId xmlns:a16="http://schemas.microsoft.com/office/drawing/2014/main" id="{7A440210-BBF6-7944-21DE-AB4BEB9010CD}"/>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7" name="正方形/長方形 6">
            <a:extLst>
              <a:ext uri="{FF2B5EF4-FFF2-40B4-BE49-F238E27FC236}">
                <a16:creationId xmlns:a16="http://schemas.microsoft.com/office/drawing/2014/main" id="{B5B65AED-74D9-249C-AE4C-5D907EBFFDDE}"/>
              </a:ext>
            </a:extLst>
          </p:cNvPr>
          <p:cNvSpPr/>
          <p:nvPr/>
        </p:nvSpPr>
        <p:spPr>
          <a:xfrm>
            <a:off x="381000" y="1447804"/>
            <a:ext cx="9144000" cy="5005379"/>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地域の強みを活かした新産業・新事業を創出するような事業を目的として、どのように地域企業や大学、研究機関等と連携するかを記載ください。</a:t>
            </a:r>
            <a:endPar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実施事項（共同研究等） </a:t>
            </a:r>
            <a: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写真等を活用し、実施内容が伝わりやすいよう工夫ください</a:t>
            </a: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狙い（企業イメージ向上や製品への理解促進、地域への環境教育、人材確保等）</a:t>
            </a: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想定する役割分担</a:t>
            </a: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期待される連携の成果・効果</a:t>
            </a:r>
          </a:p>
        </p:txBody>
      </p:sp>
      <p:sp>
        <p:nvSpPr>
          <p:cNvPr id="9" name="四角形: メモ 1">
            <a:extLst>
              <a:ext uri="{FF2B5EF4-FFF2-40B4-BE49-F238E27FC236}">
                <a16:creationId xmlns:a16="http://schemas.microsoft.com/office/drawing/2014/main" id="{B832C1DE-E989-C35D-4F6C-CB5516BA5A8B}"/>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Tree>
    <p:extLst>
      <p:ext uri="{BB962C8B-B14F-4D97-AF65-F5344CB8AC3E}">
        <p14:creationId xmlns:p14="http://schemas.microsoft.com/office/powerpoint/2010/main" val="30880054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12806-B622-7848-580A-49C5D0AAADAF}"/>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DFF45131-B578-FC6E-6FCD-98C85033FF82}"/>
              </a:ext>
            </a:extLst>
          </p:cNvPr>
          <p:cNvGraphicFramePr>
            <a:graphicFrameLocks noChangeAspect="1"/>
          </p:cNvGraphicFramePr>
          <p:nvPr>
            <p:custDataLst>
              <p:tags r:id="rId1"/>
            </p:custDataLst>
            <p:extLst>
              <p:ext uri="{D42A27DB-BD31-4B8C-83A1-F6EECF244321}">
                <p14:modId xmlns:p14="http://schemas.microsoft.com/office/powerpoint/2010/main" val="31892294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DFF45131-B578-FC6E-6FCD-98C85033FF8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7DDEF832-9B23-79BE-9F54-5FC185E50C34}"/>
              </a:ext>
            </a:extLst>
          </p:cNvPr>
          <p:cNvSpPr>
            <a:spLocks noGrp="1"/>
          </p:cNvSpPr>
          <p:nvPr>
            <p:ph type="title"/>
          </p:nvPr>
        </p:nvSpPr>
        <p:spPr/>
        <p:txBody>
          <a:bodyPr vert="horz"/>
          <a:lstStyle/>
          <a:p>
            <a:endParaRPr lang="ja-JP" altLang="en-US"/>
          </a:p>
        </p:txBody>
      </p:sp>
      <p:sp>
        <p:nvSpPr>
          <p:cNvPr id="10" name="Text Placeholder 9">
            <a:extLst>
              <a:ext uri="{FF2B5EF4-FFF2-40B4-BE49-F238E27FC236}">
                <a16:creationId xmlns:a16="http://schemas.microsoft.com/office/drawing/2014/main" id="{48C97D7E-C430-ABDA-8147-629A782E4EFD}"/>
              </a:ext>
            </a:extLst>
          </p:cNvPr>
          <p:cNvSpPr>
            <a:spLocks noGrp="1"/>
          </p:cNvSpPr>
          <p:nvPr>
            <p:ph type="body" sz="quarter" idx="12"/>
          </p:nvPr>
        </p:nvSpPr>
        <p:spPr/>
        <p:txBody>
          <a:bodyPr/>
          <a:lstStyle/>
          <a:p>
            <a:r>
              <a:rPr lang="ja-JP" altLang="en-US"/>
              <a:t>③地域への波及効果（イ）地域への波及効果</a:t>
            </a:r>
          </a:p>
        </p:txBody>
      </p:sp>
      <p:grpSp>
        <p:nvGrpSpPr>
          <p:cNvPr id="2" name="RectangleWithLineGroup">
            <a:extLst>
              <a:ext uri="{FF2B5EF4-FFF2-40B4-BE49-F238E27FC236}">
                <a16:creationId xmlns:a16="http://schemas.microsoft.com/office/drawing/2014/main" id="{00C1C650-DED4-FC93-8DDA-377F81E76D9B}"/>
              </a:ext>
            </a:extLst>
          </p:cNvPr>
          <p:cNvGrpSpPr/>
          <p:nvPr/>
        </p:nvGrpSpPr>
        <p:grpSpPr>
          <a:xfrm>
            <a:off x="381000" y="914400"/>
            <a:ext cx="9144000" cy="380480"/>
            <a:chOff x="2073603" y="1702803"/>
            <a:chExt cx="2160003" cy="360000"/>
          </a:xfrm>
          <a:noFill/>
        </p:grpSpPr>
        <p:sp>
          <p:nvSpPr>
            <p:cNvPr id="3" name="Rectangle 2">
              <a:extLst>
                <a:ext uri="{FF2B5EF4-FFF2-40B4-BE49-F238E27FC236}">
                  <a16:creationId xmlns:a16="http://schemas.microsoft.com/office/drawing/2014/main" id="{542736ED-5A48-F2F6-86FA-CE55E3BE05F6}"/>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地域のモデル企業としての取組み内容</a:t>
              </a:r>
              <a:endPar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6" name="Straight Connector 5">
              <a:extLst>
                <a:ext uri="{FF2B5EF4-FFF2-40B4-BE49-F238E27FC236}">
                  <a16:creationId xmlns:a16="http://schemas.microsoft.com/office/drawing/2014/main" id="{3A4276F9-F3A9-5586-7785-DE286382ED62}"/>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7" name="正方形/長方形 6">
            <a:extLst>
              <a:ext uri="{FF2B5EF4-FFF2-40B4-BE49-F238E27FC236}">
                <a16:creationId xmlns:a16="http://schemas.microsoft.com/office/drawing/2014/main" id="{0CD8E372-9C34-1AC5-1902-FC8D65824B24}"/>
              </a:ext>
            </a:extLst>
          </p:cNvPr>
          <p:cNvSpPr/>
          <p:nvPr/>
        </p:nvSpPr>
        <p:spPr>
          <a:xfrm>
            <a:off x="381000" y="1447804"/>
            <a:ext cx="9144000" cy="5005379"/>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地域活性化や従業員のウェルビーイング増進、本社機能の地方移転を伴う大規模な投資を行う等、</a:t>
            </a:r>
            <a:br>
              <a:rPr kumimoji="1"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地域のモデル企業としての取組みを記載ください。</a:t>
            </a:r>
            <a:endParaRPr kumimoji="1"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事業実施場所における地域貢献活動 </a:t>
            </a:r>
            <a:r>
              <a:rPr lang="en-US" altLang="ja-JP"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実施内容が伝わりやすいよう工夫ください</a:t>
            </a:r>
          </a:p>
          <a:p>
            <a:pPr marL="171450" indent="-171450">
              <a:buFont typeface="Arial" panose="020B0604020202020204" pitchFamily="34" charset="0"/>
              <a:buChar char="•"/>
            </a:pP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本投資計画に伴う本社機能の一部移転・新設（企業の本社機能（事務所、研究所、研修所）を伴う大規模な投資を行う事業）</a:t>
            </a:r>
          </a:p>
          <a:p>
            <a:pPr marL="171450" indent="-171450">
              <a:buFont typeface="Arial" panose="020B0604020202020204" pitchFamily="34" charset="0"/>
              <a:buChar char="•"/>
            </a:pP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地元自治体との連携状況（地元自治体から本投資計画への支援も含む）</a:t>
            </a:r>
          </a:p>
          <a:p>
            <a:pPr marL="171450" indent="-171450">
              <a:buFont typeface="Arial" panose="020B0604020202020204" pitchFamily="34" charset="0"/>
              <a:buChar char="•"/>
            </a:pP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期待される成果・効果（従業員のウェルビーイング増進や企業の中長期的な成長に及ぼす影響を含む）</a:t>
            </a:r>
          </a:p>
          <a:p>
            <a:pPr marL="171450" indent="-171450">
              <a:buFont typeface="Arial" panose="020B0604020202020204" pitchFamily="34" charset="0"/>
              <a:buChar char="•"/>
            </a:pP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実現への課題</a:t>
            </a:r>
            <a:endPar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endParaRPr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また、事業を持続的なものとする観点から、補助事業において、川上の調達先、川下の販売先、協業企業などが、自然災害・感染症・紛争・外国の貿易的措置・人権問題等のサプライチェーン上のリスクに対応できるレジリエンスを有しているかについても記載ください。</a:t>
            </a:r>
            <a:endParaRPr kumimoji="1" lang="en-US" altLang="ja-JP"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lang="en-US" altLang="ja-JP"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 補助事業の実施に当たっては、公害や環境問題などの観点にも配慮するようお願いいたします。</a:t>
            </a:r>
            <a:endParaRPr lang="en-US" altLang="ja-JP"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（例：原料の仕入は近隣地域を中心とした国内取引である。これにより地域経済波及効果が見込まれるとともに、貿易取引のリスクが小さいため、</a:t>
            </a:r>
            <a:br>
              <a:rPr kumimoji="1"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市場環境の変化に対応可能であり、持続可能性は高い）</a:t>
            </a:r>
          </a:p>
        </p:txBody>
      </p:sp>
      <p:sp>
        <p:nvSpPr>
          <p:cNvPr id="11" name="四角形: メモ 1">
            <a:extLst>
              <a:ext uri="{FF2B5EF4-FFF2-40B4-BE49-F238E27FC236}">
                <a16:creationId xmlns:a16="http://schemas.microsoft.com/office/drawing/2014/main" id="{89845F94-AA7B-336B-EC3C-BC386989BFA2}"/>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Tree>
    <p:extLst>
      <p:ext uri="{BB962C8B-B14F-4D97-AF65-F5344CB8AC3E}">
        <p14:creationId xmlns:p14="http://schemas.microsoft.com/office/powerpoint/2010/main" val="36155648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1D43C-3BFF-7B4D-1C7B-DE297150BC28}"/>
              </a:ext>
            </a:extLst>
          </p:cNvPr>
          <p:cNvSpPr>
            <a:spLocks noGrp="1"/>
          </p:cNvSpPr>
          <p:nvPr>
            <p:ph type="title"/>
          </p:nvPr>
        </p:nvSpPr>
        <p:spPr/>
        <p:txBody>
          <a:bodyPr/>
          <a:lstStyle/>
          <a:p>
            <a:endParaRPr kumimoji="1" lang="ja-JP" altLang="en-US"/>
          </a:p>
        </p:txBody>
      </p:sp>
      <p:sp>
        <p:nvSpPr>
          <p:cNvPr id="3" name="Text Placeholder 2">
            <a:extLst>
              <a:ext uri="{FF2B5EF4-FFF2-40B4-BE49-F238E27FC236}">
                <a16:creationId xmlns:a16="http://schemas.microsoft.com/office/drawing/2014/main" id="{65FEA7A6-0532-05C7-A49C-E3BE3F73403E}"/>
              </a:ext>
            </a:extLst>
          </p:cNvPr>
          <p:cNvSpPr>
            <a:spLocks noGrp="1"/>
          </p:cNvSpPr>
          <p:nvPr>
            <p:ph type="body" sz="quarter" idx="12"/>
          </p:nvPr>
        </p:nvSpPr>
        <p:spPr/>
        <p:txBody>
          <a:bodyPr/>
          <a:lstStyle/>
          <a:p>
            <a:r>
              <a:rPr lang="ja-JP" altLang="en-US"/>
              <a:t>③地域への波及効果（イ）地域への波及効果</a:t>
            </a:r>
          </a:p>
        </p:txBody>
      </p:sp>
      <p:grpSp>
        <p:nvGrpSpPr>
          <p:cNvPr id="4" name="RectangleWithLineGroup">
            <a:extLst>
              <a:ext uri="{FF2B5EF4-FFF2-40B4-BE49-F238E27FC236}">
                <a16:creationId xmlns:a16="http://schemas.microsoft.com/office/drawing/2014/main" id="{C20C38E5-0747-4A73-F2DD-EE2512B9EED0}"/>
              </a:ext>
            </a:extLst>
          </p:cNvPr>
          <p:cNvGrpSpPr/>
          <p:nvPr/>
        </p:nvGrpSpPr>
        <p:grpSpPr>
          <a:xfrm>
            <a:off x="381000" y="914400"/>
            <a:ext cx="9144000" cy="380480"/>
            <a:chOff x="2073603" y="1702803"/>
            <a:chExt cx="2160003" cy="360000"/>
          </a:xfrm>
          <a:noFill/>
        </p:grpSpPr>
        <p:sp>
          <p:nvSpPr>
            <p:cNvPr id="5" name="Rectangle 4">
              <a:extLst>
                <a:ext uri="{FF2B5EF4-FFF2-40B4-BE49-F238E27FC236}">
                  <a16:creationId xmlns:a16="http://schemas.microsoft.com/office/drawing/2014/main" id="{FB0E3F82-D8C1-AEDC-F410-81655ED36398}"/>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ブラウンフィールド活用の取組み内容</a:t>
              </a:r>
            </a:p>
          </p:txBody>
        </p:sp>
        <p:cxnSp>
          <p:nvCxnSpPr>
            <p:cNvPr id="6" name="Straight Connector 5">
              <a:extLst>
                <a:ext uri="{FF2B5EF4-FFF2-40B4-BE49-F238E27FC236}">
                  <a16:creationId xmlns:a16="http://schemas.microsoft.com/office/drawing/2014/main" id="{F49FA6D4-F060-C673-27DA-F8F95E166E03}"/>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9" name="正方形/長方形 7">
            <a:extLst>
              <a:ext uri="{FF2B5EF4-FFF2-40B4-BE49-F238E27FC236}">
                <a16:creationId xmlns:a16="http://schemas.microsoft.com/office/drawing/2014/main" id="{92E4CBB8-A579-4104-6C77-0AD5755DD485}"/>
              </a:ext>
            </a:extLst>
          </p:cNvPr>
          <p:cNvSpPr/>
          <p:nvPr/>
        </p:nvSpPr>
        <p:spPr>
          <a:xfrm>
            <a:off x="1528693" y="1527496"/>
            <a:ext cx="5062881" cy="83305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長期間未利用（遊休期間：約</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年）</a:t>
            </a:r>
          </a:p>
          <a:p>
            <a:pPr marL="139303" indent="-139303">
              <a:buFont typeface="EYInterstate" panose="02000503020000020004" pitchFamily="2"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土壌汚染等の環境リスクが存在（または浄化済みだが利用されていない）</a:t>
            </a:r>
          </a:p>
          <a:p>
            <a:pPr marL="139303" indent="-139303">
              <a:buFont typeface="EYInterstate" panose="02000503020000020004" pitchFamily="2"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既存インフラ（電力・工業用水・港湾等）が老朽化・未稼働</a:t>
            </a:r>
          </a:p>
          <a:p>
            <a:pPr marL="139303" indent="-139303">
              <a:buFont typeface="EYInterstate" panose="02000503020000020004" pitchFamily="2"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地域の産業空洞化の象徴となっている</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等</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正方形/長方形 13">
            <a:extLst>
              <a:ext uri="{FF2B5EF4-FFF2-40B4-BE49-F238E27FC236}">
                <a16:creationId xmlns:a16="http://schemas.microsoft.com/office/drawing/2014/main" id="{F0156BD7-7F2A-71CB-72D2-7487879073AA}"/>
              </a:ext>
            </a:extLst>
          </p:cNvPr>
          <p:cNvSpPr/>
          <p:nvPr/>
        </p:nvSpPr>
        <p:spPr>
          <a:xfrm>
            <a:off x="510777" y="1525392"/>
            <a:ext cx="1020071" cy="836805"/>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用地の課題</a:t>
            </a:r>
          </a:p>
        </p:txBody>
      </p:sp>
      <p:sp>
        <p:nvSpPr>
          <p:cNvPr id="12" name="正方形/長方形 2051">
            <a:extLst>
              <a:ext uri="{FF2B5EF4-FFF2-40B4-BE49-F238E27FC236}">
                <a16:creationId xmlns:a16="http://schemas.microsoft.com/office/drawing/2014/main" id="{6FAEBB2D-85E3-D809-49E9-3B2C0F152740}"/>
              </a:ext>
            </a:extLst>
          </p:cNvPr>
          <p:cNvSpPr/>
          <p:nvPr/>
        </p:nvSpPr>
        <p:spPr>
          <a:xfrm>
            <a:off x="1528693" y="4986440"/>
            <a:ext cx="7875186" cy="1466747"/>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成長拠点への転換や新たな産業集積の形成等、どのようなインパクトがあるのかを記載ください。</a:t>
            </a: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遊休地活用による固定資産税等の税収増効果</a:t>
            </a: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周辺地域への経済波及効果（雇用創出数：〇〇人、建設需要等）</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撤退した素材産業の跡地に、次世代蓄電池のサプライチェーンを集積</a:t>
            </a: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自治体の「〇〇産業振興ビジョン」との整合性</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3" name="正方形/長方形 2052">
            <a:extLst>
              <a:ext uri="{FF2B5EF4-FFF2-40B4-BE49-F238E27FC236}">
                <a16:creationId xmlns:a16="http://schemas.microsoft.com/office/drawing/2014/main" id="{14A998E9-DA8B-CF75-2B8B-6D621C4652D4}"/>
              </a:ext>
            </a:extLst>
          </p:cNvPr>
          <p:cNvSpPr/>
          <p:nvPr/>
        </p:nvSpPr>
        <p:spPr>
          <a:xfrm>
            <a:off x="510777" y="4986440"/>
            <a:ext cx="1020071" cy="1466747"/>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インパクト</a:t>
            </a:r>
          </a:p>
        </p:txBody>
      </p:sp>
      <p:sp>
        <p:nvSpPr>
          <p:cNvPr id="14" name="正方形/長方形 2058">
            <a:extLst>
              <a:ext uri="{FF2B5EF4-FFF2-40B4-BE49-F238E27FC236}">
                <a16:creationId xmlns:a16="http://schemas.microsoft.com/office/drawing/2014/main" id="{222A59A7-1F0B-7FD7-2748-82493444A70C}"/>
              </a:ext>
            </a:extLst>
          </p:cNvPr>
          <p:cNvSpPr/>
          <p:nvPr/>
        </p:nvSpPr>
        <p:spPr>
          <a:xfrm>
            <a:off x="6589419" y="2434513"/>
            <a:ext cx="2814460" cy="2403545"/>
          </a:xfrm>
          <a:prstGeom prst="rect">
            <a:avLst/>
          </a:prstGeom>
          <a:solidFill>
            <a:schemeClr val="bg1">
              <a:lumMod val="9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写真等を活用し、</a:t>
            </a:r>
            <a:b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伝わりやすいよう工夫ください。</a:t>
            </a:r>
          </a:p>
        </p:txBody>
      </p:sp>
      <p:sp>
        <p:nvSpPr>
          <p:cNvPr id="15" name="正方形/長方形 7">
            <a:extLst>
              <a:ext uri="{FF2B5EF4-FFF2-40B4-BE49-F238E27FC236}">
                <a16:creationId xmlns:a16="http://schemas.microsoft.com/office/drawing/2014/main" id="{5B4253C8-610C-F750-26D5-472B1E223A64}"/>
              </a:ext>
            </a:extLst>
          </p:cNvPr>
          <p:cNvSpPr/>
          <p:nvPr/>
        </p:nvSpPr>
        <p:spPr>
          <a:xfrm>
            <a:off x="7607336" y="1527496"/>
            <a:ext cx="1787888" cy="83305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県</a:t>
            </a:r>
            <a: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市</a:t>
            </a:r>
            <a: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a:t>
            </a: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跡地</a:t>
            </a:r>
          </a:p>
          <a:p>
            <a:pPr marL="139303" indent="-139303">
              <a:buFont typeface="EYInterstate" panose="02000503020000020004" pitchFamily="2"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約</a:t>
            </a:r>
            <a: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a:t>
            </a:r>
            <a:endPar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6" name="正方形/長方形 13">
            <a:extLst>
              <a:ext uri="{FF2B5EF4-FFF2-40B4-BE49-F238E27FC236}">
                <a16:creationId xmlns:a16="http://schemas.microsoft.com/office/drawing/2014/main" id="{BCDDA237-C7D1-DA1F-1B89-D80428053D5E}"/>
              </a:ext>
            </a:extLst>
          </p:cNvPr>
          <p:cNvSpPr/>
          <p:nvPr/>
        </p:nvSpPr>
        <p:spPr>
          <a:xfrm>
            <a:off x="6589419" y="1525392"/>
            <a:ext cx="1020071" cy="836805"/>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用地の情報</a:t>
            </a:r>
          </a:p>
        </p:txBody>
      </p:sp>
      <p:cxnSp>
        <p:nvCxnSpPr>
          <p:cNvPr id="20" name="直線コネクタ 25">
            <a:extLst>
              <a:ext uri="{FF2B5EF4-FFF2-40B4-BE49-F238E27FC236}">
                <a16:creationId xmlns:a16="http://schemas.microsoft.com/office/drawing/2014/main" id="{B9176165-7378-076B-688E-D1A293F2D679}"/>
              </a:ext>
            </a:extLst>
          </p:cNvPr>
          <p:cNvCxnSpPr>
            <a:cxnSpLocks/>
          </p:cNvCxnSpPr>
          <p:nvPr/>
        </p:nvCxnSpPr>
        <p:spPr>
          <a:xfrm flipH="1">
            <a:off x="1530848" y="2492486"/>
            <a:ext cx="5049916" cy="0"/>
          </a:xfrm>
          <a:prstGeom prst="line">
            <a:avLst/>
          </a:prstGeom>
          <a:ln w="3175">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21" name="正方形/長方形 2051">
            <a:extLst>
              <a:ext uri="{FF2B5EF4-FFF2-40B4-BE49-F238E27FC236}">
                <a16:creationId xmlns:a16="http://schemas.microsoft.com/office/drawing/2014/main" id="{3878B26C-F9CD-4D1B-27FF-580A6AAD73A1}"/>
              </a:ext>
            </a:extLst>
          </p:cNvPr>
          <p:cNvSpPr/>
          <p:nvPr/>
        </p:nvSpPr>
        <p:spPr>
          <a:xfrm>
            <a:off x="1528694" y="2623004"/>
            <a:ext cx="5062881" cy="221528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既存ストックの活用方法を記載ください。</a:t>
            </a: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既存の受電設備・工業用水管を活用し、インフラ敷設コストと工期を圧縮</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港湾隣接の立地を活かし、輸入アンモニア等の次世代燃料受入拠点を整備</a:t>
            </a:r>
          </a:p>
          <a:p>
            <a:pPr marL="139303" indent="-139303">
              <a:buFont typeface="EYInterstate" panose="02000503020000020004" pitchFamily="2" charset="0"/>
              <a:buChar char="•"/>
            </a:pP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39303" indent="-139303">
              <a:buFont typeface="EYInterstate" panose="02000503020000020004" pitchFamily="2"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環境対策・土地造成のアプローチを記載ください。</a:t>
            </a: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a:t>
            </a:r>
            <a:endPar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独自の土壌封じ込め工法により、安全性を確保しつつ早期着工を実現</a:t>
            </a: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工場排熱や再エネを活用した「ゼロエミッション工業団地」へと再整備</a:t>
            </a:r>
          </a:p>
        </p:txBody>
      </p:sp>
      <p:sp>
        <p:nvSpPr>
          <p:cNvPr id="22" name="正方形/長方形 2052">
            <a:extLst>
              <a:ext uri="{FF2B5EF4-FFF2-40B4-BE49-F238E27FC236}">
                <a16:creationId xmlns:a16="http://schemas.microsoft.com/office/drawing/2014/main" id="{E6B14501-9C34-041C-E508-722640AF940D}"/>
              </a:ext>
            </a:extLst>
          </p:cNvPr>
          <p:cNvSpPr/>
          <p:nvPr/>
        </p:nvSpPr>
        <p:spPr>
          <a:xfrm>
            <a:off x="510777" y="2623004"/>
            <a:ext cx="1020071" cy="2215284"/>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有効活用に向けた</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取り組み内容</a:t>
            </a:r>
          </a:p>
        </p:txBody>
      </p:sp>
      <p:cxnSp>
        <p:nvCxnSpPr>
          <p:cNvPr id="23" name="直線コネクタ 25">
            <a:extLst>
              <a:ext uri="{FF2B5EF4-FFF2-40B4-BE49-F238E27FC236}">
                <a16:creationId xmlns:a16="http://schemas.microsoft.com/office/drawing/2014/main" id="{3E09DC20-C27E-757F-7971-BA852F63DE88}"/>
              </a:ext>
            </a:extLst>
          </p:cNvPr>
          <p:cNvCxnSpPr>
            <a:cxnSpLocks/>
          </p:cNvCxnSpPr>
          <p:nvPr/>
        </p:nvCxnSpPr>
        <p:spPr>
          <a:xfrm flipH="1" flipV="1">
            <a:off x="1530848" y="4912250"/>
            <a:ext cx="7864376" cy="229"/>
          </a:xfrm>
          <a:prstGeom prst="line">
            <a:avLst/>
          </a:prstGeom>
          <a:ln w="3175">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11" name="四角形: メモ 1">
            <a:extLst>
              <a:ext uri="{FF2B5EF4-FFF2-40B4-BE49-F238E27FC236}">
                <a16:creationId xmlns:a16="http://schemas.microsoft.com/office/drawing/2014/main" id="{9A66EDA8-3915-8EC9-1936-AD24679B821E}"/>
              </a:ext>
            </a:extLst>
          </p:cNvPr>
          <p:cNvSpPr/>
          <p:nvPr/>
        </p:nvSpPr>
        <p:spPr>
          <a:xfrm>
            <a:off x="-1488524" y="259200"/>
            <a:ext cx="1412324" cy="711247"/>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当スライドは作成任意</a:t>
            </a:r>
            <a:endPar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（ブラウンフィールドでの加点を希望の場合は</a:t>
            </a:r>
            <a:br>
              <a:rPr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必須）</a:t>
            </a:r>
            <a:endPar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9841833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160740670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277" imgH="277" progId="TCLayout.ActiveDocument.1">
                  <p:embed/>
                </p:oleObj>
              </mc:Choice>
              <mc:Fallback>
                <p:oleObj name="think-cell Slide" r:id="rId12"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0" name="Text Placeholder 2">
            <a:hlinkClick r:id="rId14" action="ppaction://hlinksldjump"/>
            <a:extLst>
              <a:ext uri="{FF2B5EF4-FFF2-40B4-BE49-F238E27FC236}">
                <a16:creationId xmlns:a16="http://schemas.microsoft.com/office/drawing/2014/main" id="{D75C82A3-6F64-1CAF-13FF-5588D7DAE5E6}"/>
              </a:ext>
            </a:extLst>
          </p:cNvPr>
          <p:cNvSpPr>
            <a:spLocks noGrp="1"/>
          </p:cNvSpPr>
          <p:nvPr>
            <p:custDataLst>
              <p:tags r:id="rId2"/>
            </p:custDataLst>
          </p:nvPr>
        </p:nvSpPr>
        <p:spPr bwMode="auto">
          <a:xfrm>
            <a:off x="1752600" y="2041525"/>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 name="Text Placeholder 2">
            <a:hlinkClick r:id="rId15" action="ppaction://hlinksldjump"/>
            <a:extLst>
              <a:ext uri="{FF2B5EF4-FFF2-40B4-BE49-F238E27FC236}">
                <a16:creationId xmlns:a16="http://schemas.microsoft.com/office/drawing/2014/main" id="{4CCBC606-835B-96CD-7F65-922A6E66B95C}"/>
              </a:ext>
            </a:extLst>
          </p:cNvPr>
          <p:cNvSpPr>
            <a:spLocks noGrp="1"/>
          </p:cNvSpPr>
          <p:nvPr>
            <p:custDataLst>
              <p:tags r:id="rId3"/>
            </p:custDataLst>
          </p:nvPr>
        </p:nvSpPr>
        <p:spPr bwMode="auto">
          <a:xfrm>
            <a:off x="1752600" y="2327275"/>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ext Placeholder 2">
            <a:hlinkClick r:id="rId16" action="ppaction://hlinksldjump"/>
            <a:extLst>
              <a:ext uri="{FF2B5EF4-FFF2-40B4-BE49-F238E27FC236}">
                <a16:creationId xmlns:a16="http://schemas.microsoft.com/office/drawing/2014/main" id="{A595B89B-9734-7CD2-C7C0-226B1B3FB6D8}"/>
              </a:ext>
            </a:extLst>
          </p:cNvPr>
          <p:cNvSpPr>
            <a:spLocks noGrp="1"/>
          </p:cNvSpPr>
          <p:nvPr>
            <p:custDataLst>
              <p:tags r:id="rId4"/>
            </p:custDataLst>
          </p:nvPr>
        </p:nvSpPr>
        <p:spPr bwMode="auto">
          <a:xfrm>
            <a:off x="1752600" y="2652714"/>
            <a:ext cx="6477000" cy="36671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3" name="Text Placeholder 2">
            <a:extLst>
              <a:ext uri="{FF2B5EF4-FFF2-40B4-BE49-F238E27FC236}">
                <a16:creationId xmlns:a16="http://schemas.microsoft.com/office/drawing/2014/main" id="{4ECAB8A4-4070-2116-6C51-E0AA1B2F404E}"/>
              </a:ext>
            </a:extLst>
          </p:cNvPr>
          <p:cNvSpPr>
            <a:spLocks noGrp="1"/>
          </p:cNvSpPr>
          <p:nvPr>
            <p:custDataLst>
              <p:tags r:id="rId5"/>
            </p:custDataLst>
          </p:nvPr>
        </p:nvSpPr>
        <p:spPr bwMode="auto">
          <a:xfrm>
            <a:off x="1752600" y="3019425"/>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9" name="Text Placeholder 2">
            <a:hlinkClick r:id="rId17" action="ppaction://hlinksldjump"/>
            <a:extLst>
              <a:ext uri="{FF2B5EF4-FFF2-40B4-BE49-F238E27FC236}">
                <a16:creationId xmlns:a16="http://schemas.microsoft.com/office/drawing/2014/main" id="{7A2F1C0D-AC46-468F-39CC-8462DB21D815}"/>
              </a:ext>
            </a:extLst>
          </p:cNvPr>
          <p:cNvSpPr>
            <a:spLocks noGrp="1"/>
          </p:cNvSpPr>
          <p:nvPr>
            <p:custDataLst>
              <p:tags r:id="rId6"/>
            </p:custDataLst>
          </p:nvPr>
        </p:nvSpPr>
        <p:spPr bwMode="auto">
          <a:xfrm>
            <a:off x="1752600" y="3425824"/>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（ア）リスクを取った投資規模</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8" name="Text Placeholder 2">
            <a:hlinkClick r:id="rId18" action="ppaction://hlinksldjump"/>
            <a:extLst>
              <a:ext uri="{FF2B5EF4-FFF2-40B4-BE49-F238E27FC236}">
                <a16:creationId xmlns:a16="http://schemas.microsoft.com/office/drawing/2014/main" id="{578A7759-996F-8A8E-A709-B914E8CD5319}"/>
              </a:ext>
            </a:extLst>
          </p:cNvPr>
          <p:cNvSpPr>
            <a:spLocks noGrp="1"/>
          </p:cNvSpPr>
          <p:nvPr>
            <p:custDataLst>
              <p:tags r:id="rId7"/>
            </p:custDataLst>
          </p:nvPr>
        </p:nvSpPr>
        <p:spPr bwMode="auto">
          <a:xfrm>
            <a:off x="1752600" y="3781425"/>
            <a:ext cx="6477000" cy="354013"/>
          </a:xfrm>
          <a:prstGeom prst="rect">
            <a:avLst/>
          </a:prstGeom>
          <a:solidFill>
            <a:schemeClr val="accent1"/>
          </a:solidFill>
          <a:ln w="381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（イ）費用対効果</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Text Placeholder 2">
            <a:hlinkClick r:id="rId19" action="ppaction://hlinksldjump"/>
            <a:extLst>
              <a:ext uri="{FF2B5EF4-FFF2-40B4-BE49-F238E27FC236}">
                <a16:creationId xmlns:a16="http://schemas.microsoft.com/office/drawing/2014/main" id="{6D9BA04A-E802-F641-D59E-A833337A1076}"/>
              </a:ext>
            </a:extLst>
          </p:cNvPr>
          <p:cNvSpPr>
            <a:spLocks noGrp="1"/>
          </p:cNvSpPr>
          <p:nvPr>
            <p:custDataLst>
              <p:tags r:id="rId8"/>
            </p:custDataLst>
          </p:nvPr>
        </p:nvSpPr>
        <p:spPr bwMode="auto">
          <a:xfrm>
            <a:off x="1752600" y="4135437"/>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（ウ）企業の行動変容</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Text Placeholder 2">
            <a:hlinkClick r:id="rId20" action="ppaction://hlinksldjump"/>
            <a:extLst>
              <a:ext uri="{FF2B5EF4-FFF2-40B4-BE49-F238E27FC236}">
                <a16:creationId xmlns:a16="http://schemas.microsoft.com/office/drawing/2014/main" id="{19B78F12-CC75-E155-43BC-31FF0C3B1D96}"/>
              </a:ext>
            </a:extLst>
          </p:cNvPr>
          <p:cNvSpPr>
            <a:spLocks noGrp="1"/>
          </p:cNvSpPr>
          <p:nvPr>
            <p:custDataLst>
              <p:tags r:id="rId9"/>
            </p:custDataLst>
          </p:nvPr>
        </p:nvSpPr>
        <p:spPr bwMode="auto">
          <a:xfrm>
            <a:off x="1752600" y="4491038"/>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80963"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295500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27007736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5" name="Text Placeholder 2">
            <a:extLst>
              <a:ext uri="{FF2B5EF4-FFF2-40B4-BE49-F238E27FC236}">
                <a16:creationId xmlns:a16="http://schemas.microsoft.com/office/drawing/2014/main" id="{9DF81EAA-3B09-AA52-03B8-662D84E856BC}"/>
              </a:ext>
            </a:extLst>
          </p:cNvPr>
          <p:cNvSpPr>
            <a:spLocks noGrp="1"/>
          </p:cNvSpPr>
          <p:nvPr>
            <p:custDataLst>
              <p:tags r:id="rId2"/>
            </p:custDataLst>
          </p:nvPr>
        </p:nvSpPr>
        <p:spPr bwMode="auto">
          <a:xfrm>
            <a:off x="1752600" y="1863725"/>
            <a:ext cx="6477000" cy="407988"/>
          </a:xfrm>
          <a:prstGeom prst="rect">
            <a:avLst/>
          </a:prstGeom>
          <a:noFill/>
          <a:ln w="12700" cmpd="sng" algn="ctr">
            <a:solidFill>
              <a:schemeClr val="accent1"/>
            </a:solidFill>
          </a:ln>
          <a:effectLst/>
          <a:extLst>
            <a:ext uri="{909E8E84-426E-40DD-AFC4-6F175D3DCCD1}">
              <a14:hiddenFill xmlns:a14="http://schemas.microsoft.com/office/drawing/2010/main">
                <a:solidFill>
                  <a:schemeClr val="accent1"/>
                </a:solidFill>
              </a14:hiddenFill>
            </a:ext>
          </a:extLst>
        </p:spPr>
        <p:txBody>
          <a:bodyPr vert="horz" wrap="none" lIns="80963" tIns="80963"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45" name="Text Placeholder 2">
            <a:hlinkClick r:id="rId15" action="ppaction://hlinksldjump"/>
            <a:extLst>
              <a:ext uri="{FF2B5EF4-FFF2-40B4-BE49-F238E27FC236}">
                <a16:creationId xmlns:a16="http://schemas.microsoft.com/office/drawing/2014/main" id="{9FABD4C0-F802-AC00-A236-00C6530F767B}"/>
              </a:ext>
            </a:extLst>
          </p:cNvPr>
          <p:cNvSpPr>
            <a:spLocks noGrp="1"/>
          </p:cNvSpPr>
          <p:nvPr>
            <p:custDataLst>
              <p:tags r:id="rId3"/>
            </p:custDataLst>
          </p:nvPr>
        </p:nvSpPr>
        <p:spPr bwMode="auto">
          <a:xfrm>
            <a:off x="1752600" y="2271714"/>
            <a:ext cx="6477000" cy="354013"/>
          </a:xfrm>
          <a:prstGeom prst="rect">
            <a:avLst/>
          </a:prstGeom>
          <a:solidFill>
            <a:schemeClr val="accent1"/>
          </a:solidFill>
          <a:ln w="381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（ア）長期成長ビジョン</a:t>
            </a:r>
          </a:p>
        </p:txBody>
      </p:sp>
      <p:sp>
        <p:nvSpPr>
          <p:cNvPr id="10" name="Text Placeholder 2">
            <a:hlinkClick r:id="rId16" action="ppaction://hlinksldjump"/>
            <a:extLst>
              <a:ext uri="{FF2B5EF4-FFF2-40B4-BE49-F238E27FC236}">
                <a16:creationId xmlns:a16="http://schemas.microsoft.com/office/drawing/2014/main" id="{E857062A-6739-85A9-EE8B-7CD6C7EE0B57}"/>
              </a:ext>
            </a:extLst>
          </p:cNvPr>
          <p:cNvSpPr>
            <a:spLocks noGrp="1"/>
          </p:cNvSpPr>
          <p:nvPr>
            <p:custDataLst>
              <p:tags r:id="rId4"/>
            </p:custDataLst>
          </p:nvPr>
        </p:nvSpPr>
        <p:spPr bwMode="auto">
          <a:xfrm>
            <a:off x="1752600" y="2625724"/>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（イ）事業戦略</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1" name="Text Placeholder 2">
            <a:hlinkClick r:id="rId17" action="ppaction://hlinksldjump"/>
            <a:extLst>
              <a:ext uri="{FF2B5EF4-FFF2-40B4-BE49-F238E27FC236}">
                <a16:creationId xmlns:a16="http://schemas.microsoft.com/office/drawing/2014/main" id="{8C76CCE9-9AD1-60B1-4E41-67DD1F7E8093}"/>
              </a:ext>
            </a:extLst>
          </p:cNvPr>
          <p:cNvSpPr>
            <a:spLocks noGrp="1"/>
          </p:cNvSpPr>
          <p:nvPr>
            <p:custDataLst>
              <p:tags r:id="rId5"/>
            </p:custDataLst>
          </p:nvPr>
        </p:nvSpPr>
        <p:spPr bwMode="auto">
          <a:xfrm>
            <a:off x="1752600" y="2981325"/>
            <a:ext cx="6477000" cy="354013"/>
          </a:xfrm>
          <a:prstGeom prst="rect">
            <a:avLst/>
          </a:prstGeom>
          <a:solidFill>
            <a:schemeClr val="accent1"/>
          </a:solidFill>
          <a:ln w="38100" cmpd="sng" algn="ctr">
            <a:solidFill>
              <a:schemeClr val="bg1"/>
            </a:solidFill>
          </a:ln>
          <a:effectLst/>
        </p:spPr>
        <p:txBody>
          <a:bodyPr vert="horz" wrap="none" lIns="80963" tIns="71438"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（ウ）管理体制の構築</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9" name="Text Placeholder 2">
            <a:hlinkClick r:id="rId18" action="ppaction://hlinksldjump"/>
            <a:extLst>
              <a:ext uri="{FF2B5EF4-FFF2-40B4-BE49-F238E27FC236}">
                <a16:creationId xmlns:a16="http://schemas.microsoft.com/office/drawing/2014/main" id="{30222265-EAC8-81C8-3194-BD5381A5563C}"/>
              </a:ext>
            </a:extLst>
          </p:cNvPr>
          <p:cNvSpPr>
            <a:spLocks noGrp="1"/>
          </p:cNvSpPr>
          <p:nvPr>
            <p:custDataLst>
              <p:tags r:id="rId6"/>
            </p:custDataLst>
          </p:nvPr>
        </p:nvSpPr>
        <p:spPr bwMode="auto">
          <a:xfrm>
            <a:off x="1752600" y="3335337"/>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（エ）資金計画</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9" action="ppaction://hlinksldjump"/>
            <a:extLst>
              <a:ext uri="{FF2B5EF4-FFF2-40B4-BE49-F238E27FC236}">
                <a16:creationId xmlns:a16="http://schemas.microsoft.com/office/drawing/2014/main" id="{5104B63C-96B3-DF99-8592-B9FDC6D05205}"/>
              </a:ext>
            </a:extLst>
          </p:cNvPr>
          <p:cNvSpPr>
            <a:spLocks noGrp="1"/>
          </p:cNvSpPr>
          <p:nvPr>
            <p:custDataLst>
              <p:tags r:id="rId7"/>
            </p:custDataLst>
          </p:nvPr>
        </p:nvSpPr>
        <p:spPr bwMode="auto">
          <a:xfrm>
            <a:off x="1752600" y="3690939"/>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80963"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Text Placeholder 2">
            <a:hlinkClick r:id="rId20" action="ppaction://hlinksldjump"/>
            <a:extLst>
              <a:ext uri="{FF2B5EF4-FFF2-40B4-BE49-F238E27FC236}">
                <a16:creationId xmlns:a16="http://schemas.microsoft.com/office/drawing/2014/main" id="{1E956510-DE46-6C1F-7815-E8198E360506}"/>
              </a:ext>
            </a:extLst>
          </p:cNvPr>
          <p:cNvSpPr>
            <a:spLocks noGrp="1"/>
          </p:cNvSpPr>
          <p:nvPr>
            <p:custDataLst>
              <p:tags r:id="rId8"/>
            </p:custDataLst>
          </p:nvPr>
        </p:nvSpPr>
        <p:spPr bwMode="auto">
          <a:xfrm>
            <a:off x="1752600" y="4057650"/>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Text Placeholder 2">
            <a:hlinkClick r:id="rId21" action="ppaction://hlinksldjump"/>
            <a:extLst>
              <a:ext uri="{FF2B5EF4-FFF2-40B4-BE49-F238E27FC236}">
                <a16:creationId xmlns:a16="http://schemas.microsoft.com/office/drawing/2014/main" id="{A5C44098-1D0E-5F78-05B9-60E1907ED9C1}"/>
              </a:ext>
            </a:extLst>
          </p:cNvPr>
          <p:cNvSpPr>
            <a:spLocks noGrp="1"/>
          </p:cNvSpPr>
          <p:nvPr>
            <p:custDataLst>
              <p:tags r:id="rId9"/>
            </p:custDataLst>
          </p:nvPr>
        </p:nvSpPr>
        <p:spPr bwMode="auto">
          <a:xfrm>
            <a:off x="1752600" y="4383088"/>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9" name="Text Placeholder 2">
            <a:hlinkClick r:id="rId22" action="ppaction://hlinksldjump"/>
            <a:extLst>
              <a:ext uri="{FF2B5EF4-FFF2-40B4-BE49-F238E27FC236}">
                <a16:creationId xmlns:a16="http://schemas.microsoft.com/office/drawing/2014/main" id="{62877529-9647-5758-E79A-48C7CE4F3EF2}"/>
              </a:ext>
            </a:extLst>
          </p:cNvPr>
          <p:cNvSpPr>
            <a:spLocks noGrp="1"/>
          </p:cNvSpPr>
          <p:nvPr>
            <p:custDataLst>
              <p:tags r:id="rId10"/>
            </p:custDataLst>
          </p:nvPr>
        </p:nvSpPr>
        <p:spPr bwMode="auto">
          <a:xfrm>
            <a:off x="1752600" y="4708525"/>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9615207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FDEE10-49C8-FFAE-2EBB-3EABA8CCF59A}"/>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7F794816-05AA-6649-7D7F-7D93BF932878}"/>
              </a:ext>
            </a:extLst>
          </p:cNvPr>
          <p:cNvGraphicFramePr>
            <a:graphicFrameLocks noChangeAspect="1"/>
          </p:cNvGraphicFramePr>
          <p:nvPr>
            <p:custDataLst>
              <p:tags r:id="rId1"/>
            </p:custDataLst>
            <p:extLst>
              <p:ext uri="{D42A27DB-BD31-4B8C-83A1-F6EECF244321}">
                <p14:modId xmlns:p14="http://schemas.microsoft.com/office/powerpoint/2010/main" val="36769473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277" imgH="277" progId="TCLayout.ActiveDocument.1">
                  <p:embed/>
                </p:oleObj>
              </mc:Choice>
              <mc:Fallback>
                <p:oleObj name="think-cell Slide" r:id="rId12" imgW="277" imgH="277" progId="TCLayout.ActiveDocument.1">
                  <p:embed/>
                  <p:pic>
                    <p:nvPicPr>
                      <p:cNvPr id="6" name="think-cell data - do not delete" hidden="1">
                        <a:extLst>
                          <a:ext uri="{FF2B5EF4-FFF2-40B4-BE49-F238E27FC236}">
                            <a16:creationId xmlns:a16="http://schemas.microsoft.com/office/drawing/2014/main" id="{7F794816-05AA-6649-7D7F-7D93BF932878}"/>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DCE7E46-805E-123B-0437-8B3604606730}"/>
              </a:ext>
            </a:extLst>
          </p:cNvPr>
          <p:cNvSpPr>
            <a:spLocks noGrp="1"/>
          </p:cNvSpPr>
          <p:nvPr>
            <p:ph type="title"/>
          </p:nvPr>
        </p:nvSpPr>
        <p:spPr/>
        <p:txBody>
          <a:bodyPr vert="horz"/>
          <a:lstStyle/>
          <a:p>
            <a:r>
              <a:rPr kumimoji="1" lang="ja-JP" altLang="en-US"/>
              <a:t>目次</a:t>
            </a:r>
          </a:p>
        </p:txBody>
      </p:sp>
      <p:sp>
        <p:nvSpPr>
          <p:cNvPr id="3" name="Text Placeholder 2">
            <a:hlinkClick r:id="rId14" action="ppaction://hlinksldjump"/>
            <a:extLst>
              <a:ext uri="{FF2B5EF4-FFF2-40B4-BE49-F238E27FC236}">
                <a16:creationId xmlns:a16="http://schemas.microsoft.com/office/drawing/2014/main" id="{4478BFFE-2BEE-CD90-42EF-C3F5D9E18162}"/>
              </a:ext>
            </a:extLst>
          </p:cNvPr>
          <p:cNvSpPr>
            <a:spLocks noGrp="1"/>
          </p:cNvSpPr>
          <p:nvPr>
            <p:custDataLst>
              <p:tags r:id="rId2"/>
            </p:custDataLst>
          </p:nvPr>
        </p:nvSpPr>
        <p:spPr bwMode="auto">
          <a:xfrm>
            <a:off x="1752600" y="2112964"/>
            <a:ext cx="6477000" cy="28416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4" name="Text Placeholder 2">
            <a:hlinkClick r:id="rId15" action="ppaction://hlinksldjump"/>
            <a:extLst>
              <a:ext uri="{FF2B5EF4-FFF2-40B4-BE49-F238E27FC236}">
                <a16:creationId xmlns:a16="http://schemas.microsoft.com/office/drawing/2014/main" id="{8D45AEC3-4FCE-45C7-1828-BDE48501D805}"/>
              </a:ext>
            </a:extLst>
          </p:cNvPr>
          <p:cNvSpPr>
            <a:spLocks noGrp="1"/>
          </p:cNvSpPr>
          <p:nvPr>
            <p:custDataLst>
              <p:tags r:id="rId3"/>
            </p:custDataLst>
          </p:nvPr>
        </p:nvSpPr>
        <p:spPr bwMode="auto">
          <a:xfrm>
            <a:off x="1752600" y="2397126"/>
            <a:ext cx="6477000" cy="327025"/>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6" action="ppaction://hlinksldjump"/>
            <a:extLst>
              <a:ext uri="{FF2B5EF4-FFF2-40B4-BE49-F238E27FC236}">
                <a16:creationId xmlns:a16="http://schemas.microsoft.com/office/drawing/2014/main" id="{0FFD3F9D-8004-2BA3-27CF-A5B20AD3DA71}"/>
              </a:ext>
            </a:extLst>
          </p:cNvPr>
          <p:cNvSpPr>
            <a:spLocks noGrp="1"/>
          </p:cNvSpPr>
          <p:nvPr>
            <p:custDataLst>
              <p:tags r:id="rId4"/>
            </p:custDataLst>
          </p:nvPr>
        </p:nvSpPr>
        <p:spPr bwMode="auto">
          <a:xfrm>
            <a:off x="1752600" y="2724151"/>
            <a:ext cx="6477000" cy="36512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Text Placeholder 2">
            <a:hlinkClick r:id="rId17" action="ppaction://hlinksldjump"/>
            <a:extLst>
              <a:ext uri="{FF2B5EF4-FFF2-40B4-BE49-F238E27FC236}">
                <a16:creationId xmlns:a16="http://schemas.microsoft.com/office/drawing/2014/main" id="{67A9C537-D944-3C70-0805-2FBABF47E787}"/>
              </a:ext>
            </a:extLst>
          </p:cNvPr>
          <p:cNvSpPr>
            <a:spLocks noGrp="1"/>
          </p:cNvSpPr>
          <p:nvPr>
            <p:custDataLst>
              <p:tags r:id="rId5"/>
            </p:custDataLst>
          </p:nvPr>
        </p:nvSpPr>
        <p:spPr bwMode="auto">
          <a:xfrm>
            <a:off x="1752600" y="3089275"/>
            <a:ext cx="6477000" cy="407988"/>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2550"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11" name="Text Placeholder 2">
            <a:extLst>
              <a:ext uri="{FF2B5EF4-FFF2-40B4-BE49-F238E27FC236}">
                <a16:creationId xmlns:a16="http://schemas.microsoft.com/office/drawing/2014/main" id="{982613AF-5F60-E027-9F35-D991293E57CA}"/>
              </a:ext>
            </a:extLst>
          </p:cNvPr>
          <p:cNvSpPr>
            <a:spLocks noGrp="1"/>
          </p:cNvSpPr>
          <p:nvPr>
            <p:custDataLst>
              <p:tags r:id="rId6"/>
            </p:custDataLst>
          </p:nvPr>
        </p:nvSpPr>
        <p:spPr bwMode="auto">
          <a:xfrm>
            <a:off x="1752600" y="3497263"/>
            <a:ext cx="6477000" cy="354013"/>
          </a:xfrm>
          <a:prstGeom prst="rect">
            <a:avLst/>
          </a:prstGeom>
          <a:solidFill>
            <a:schemeClr val="accent1"/>
          </a:solidFill>
          <a:ln w="12700" cmpd="sng" algn="ctr">
            <a:solidFill>
              <a:schemeClr val="bg1"/>
            </a:solidFill>
          </a:ln>
          <a:effectLst/>
        </p:spPr>
        <p:txBody>
          <a:bodyPr vert="horz" wrap="none" lIns="80963" tIns="71438"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（ア）リスクを取った投資規模</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Text Placeholder 2">
            <a:hlinkClick r:id="rId18" action="ppaction://hlinksldjump"/>
            <a:extLst>
              <a:ext uri="{FF2B5EF4-FFF2-40B4-BE49-F238E27FC236}">
                <a16:creationId xmlns:a16="http://schemas.microsoft.com/office/drawing/2014/main" id="{6D9821C6-44F5-0388-081A-2BCC5A1DE22A}"/>
              </a:ext>
            </a:extLst>
          </p:cNvPr>
          <p:cNvSpPr>
            <a:spLocks noGrp="1"/>
          </p:cNvSpPr>
          <p:nvPr>
            <p:custDataLst>
              <p:tags r:id="rId7"/>
            </p:custDataLst>
          </p:nvPr>
        </p:nvSpPr>
        <p:spPr bwMode="auto">
          <a:xfrm>
            <a:off x="1752600" y="3851275"/>
            <a:ext cx="6477000" cy="32067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3651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（イ）費用対効果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9" name="Text Placeholder 2">
            <a:hlinkClick r:id="rId19" action="ppaction://hlinksldjump"/>
            <a:extLst>
              <a:ext uri="{FF2B5EF4-FFF2-40B4-BE49-F238E27FC236}">
                <a16:creationId xmlns:a16="http://schemas.microsoft.com/office/drawing/2014/main" id="{90EE9CDD-2FAE-5D96-EA1F-258C6DE267AF}"/>
              </a:ext>
            </a:extLst>
          </p:cNvPr>
          <p:cNvSpPr>
            <a:spLocks noGrp="1"/>
          </p:cNvSpPr>
          <p:nvPr>
            <p:custDataLst>
              <p:tags r:id="rId8"/>
            </p:custDataLst>
          </p:nvPr>
        </p:nvSpPr>
        <p:spPr bwMode="auto">
          <a:xfrm>
            <a:off x="1752600" y="4171950"/>
            <a:ext cx="6477000" cy="28892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4925"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（ウ）企業の行動変容</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Text Placeholder 2">
            <a:hlinkClick r:id="rId20" action="ppaction://hlinksldjump"/>
            <a:extLst>
              <a:ext uri="{FF2B5EF4-FFF2-40B4-BE49-F238E27FC236}">
                <a16:creationId xmlns:a16="http://schemas.microsoft.com/office/drawing/2014/main" id="{5102DA79-42F8-D704-9CC4-F2CE482B4951}"/>
              </a:ext>
            </a:extLst>
          </p:cNvPr>
          <p:cNvSpPr>
            <a:spLocks noGrp="1"/>
          </p:cNvSpPr>
          <p:nvPr>
            <p:custDataLst>
              <p:tags r:id="rId9"/>
            </p:custDataLst>
          </p:nvPr>
        </p:nvSpPr>
        <p:spPr bwMode="auto">
          <a:xfrm>
            <a:off x="1752600" y="4460876"/>
            <a:ext cx="6477000" cy="28416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3350373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3426064-91BC-637C-E1BD-318D211EFCEA}"/>
              </a:ext>
            </a:extLst>
          </p:cNvPr>
          <p:cNvGraphicFramePr>
            <a:graphicFrameLocks noChangeAspect="1"/>
          </p:cNvGraphicFramePr>
          <p:nvPr>
            <p:custDataLst>
              <p:tags r:id="rId1"/>
            </p:custDataLst>
            <p:extLst>
              <p:ext uri="{D42A27DB-BD31-4B8C-83A1-F6EECF244321}">
                <p14:modId xmlns:p14="http://schemas.microsoft.com/office/powerpoint/2010/main" val="3041520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4" name="think-cell data - do not delete" hidden="1">
                        <a:extLst>
                          <a:ext uri="{FF2B5EF4-FFF2-40B4-BE49-F238E27FC236}">
                            <a16:creationId xmlns:a16="http://schemas.microsoft.com/office/drawing/2014/main" id="{53426064-91BC-637C-E1BD-318D211EFCE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3CDFB531-0108-FB4A-C577-B69A12F6D17A}"/>
              </a:ext>
            </a:extLst>
          </p:cNvPr>
          <p:cNvSpPr>
            <a:spLocks noGrp="1"/>
          </p:cNvSpPr>
          <p:nvPr>
            <p:ph type="title"/>
          </p:nvPr>
        </p:nvSpPr>
        <p:spPr/>
        <p:txBody>
          <a:bodyPr/>
          <a:lstStyle/>
          <a:p>
            <a:endParaRPr kumimoji="1" lang="ja-JP" altLang="en-US"/>
          </a:p>
        </p:txBody>
      </p:sp>
      <p:sp>
        <p:nvSpPr>
          <p:cNvPr id="3" name="Text Placeholder 2">
            <a:extLst>
              <a:ext uri="{FF2B5EF4-FFF2-40B4-BE49-F238E27FC236}">
                <a16:creationId xmlns:a16="http://schemas.microsoft.com/office/drawing/2014/main" id="{D3372936-6EF7-AD21-7E96-C97F148CB9BB}"/>
              </a:ext>
            </a:extLst>
          </p:cNvPr>
          <p:cNvSpPr>
            <a:spLocks noGrp="1"/>
          </p:cNvSpPr>
          <p:nvPr>
            <p:ph type="body" sz="quarter" idx="12"/>
          </p:nvPr>
        </p:nvSpPr>
        <p:spPr/>
        <p:txBody>
          <a:bodyPr/>
          <a:lstStyle/>
          <a:p>
            <a:r>
              <a:rPr lang="ja-JP" altLang="en-US"/>
              <a:t>④大規模投資・費用対効果（ア）リスクを取った投資規模</a:t>
            </a:r>
          </a:p>
        </p:txBody>
      </p:sp>
      <p:sp>
        <p:nvSpPr>
          <p:cNvPr id="9" name="Rectangle: Folded Corner 8">
            <a:extLst>
              <a:ext uri="{FF2B5EF4-FFF2-40B4-BE49-F238E27FC236}">
                <a16:creationId xmlns:a16="http://schemas.microsoft.com/office/drawing/2014/main" id="{10B23647-24F1-7A0B-4D55-0770A49D028D}"/>
              </a:ext>
            </a:extLst>
          </p:cNvPr>
          <p:cNvSpPr/>
          <p:nvPr/>
        </p:nvSpPr>
        <p:spPr>
          <a:xfrm>
            <a:off x="381000" y="3736541"/>
            <a:ext cx="9144000" cy="2741815"/>
          </a:xfrm>
          <a:prstGeom prst="foldedCorner">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rtlCol="0" anchor="t"/>
          <a:lstStyle/>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過去</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３年</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程度の貴社の売上高に対する設備投資の割合（</a:t>
            </a:r>
            <a:r>
              <a:rPr kumimoji="1" lang="zh-TW"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様式２</a:t>
            </a:r>
            <a:r>
              <a:rPr kumimoji="1" lang="en-US" altLang="zh-TW"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_②</a:t>
            </a:r>
            <a:r>
              <a:rPr kumimoji="1" lang="zh-TW"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補助事業情報</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の３■投資・人材育成に係る数値を貼り付けください）と収益規模に応じたリスクをとった投資であることの説明を記載ください。</a:t>
            </a:r>
          </a:p>
          <a:p>
            <a:pPr marL="285750" indent="-285750" algn="l">
              <a:buFont typeface="Arial" panose="020B0604020202020204" pitchFamily="34"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例）過去３年間の自社の売上高に占める設備投資の割合は</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10%</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前後で推移。今回、本補助事業を活用し、市況や競合他社の動向を</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踏まえながら検討していた生産拡張計画を一気に推し進めることとした。これにより今回の売上高投資比率は</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40</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％となる。</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なお、先行投資として、これまで</a:t>
            </a: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を実施。</a:t>
            </a:r>
          </a:p>
        </p:txBody>
      </p:sp>
      <p:grpSp>
        <p:nvGrpSpPr>
          <p:cNvPr id="21" name="RectangleWithLineGroup">
            <a:extLst>
              <a:ext uri="{FF2B5EF4-FFF2-40B4-BE49-F238E27FC236}">
                <a16:creationId xmlns:a16="http://schemas.microsoft.com/office/drawing/2014/main" id="{9B20397F-0EED-FE25-FE08-026DDF06E110}"/>
              </a:ext>
            </a:extLst>
          </p:cNvPr>
          <p:cNvGrpSpPr/>
          <p:nvPr/>
        </p:nvGrpSpPr>
        <p:grpSpPr>
          <a:xfrm>
            <a:off x="381000" y="914400"/>
            <a:ext cx="9144000" cy="380480"/>
            <a:chOff x="2073603" y="1702803"/>
            <a:chExt cx="2160003" cy="360000"/>
          </a:xfrm>
          <a:noFill/>
        </p:grpSpPr>
        <p:sp>
          <p:nvSpPr>
            <p:cNvPr id="22" name="Rectangle 21">
              <a:extLst>
                <a:ext uri="{FF2B5EF4-FFF2-40B4-BE49-F238E27FC236}">
                  <a16:creationId xmlns:a16="http://schemas.microsoft.com/office/drawing/2014/main" id="{728FBD6D-5BB0-8F36-E85E-100CF15DF6E7}"/>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全社売上高に占める設備投資額の割合</a:t>
              </a:r>
            </a:p>
          </p:txBody>
        </p:sp>
        <p:cxnSp>
          <p:nvCxnSpPr>
            <p:cNvPr id="23" name="Straight Connector 22">
              <a:extLst>
                <a:ext uri="{FF2B5EF4-FFF2-40B4-BE49-F238E27FC236}">
                  <a16:creationId xmlns:a16="http://schemas.microsoft.com/office/drawing/2014/main" id="{FCC4C91A-B30D-4221-81BE-F74D23E52ED5}"/>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7" name="四角形: メモ 1">
            <a:extLst>
              <a:ext uri="{FF2B5EF4-FFF2-40B4-BE49-F238E27FC236}">
                <a16:creationId xmlns:a16="http://schemas.microsoft.com/office/drawing/2014/main" id="{57C7C20A-A5FE-4CA0-0555-DFDF7ABAEFB7}"/>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10" name="四角形: メモ 1">
            <a:extLst>
              <a:ext uri="{FF2B5EF4-FFF2-40B4-BE49-F238E27FC236}">
                <a16:creationId xmlns:a16="http://schemas.microsoft.com/office/drawing/2014/main" id="{209137C1-A9E7-E0C5-DB5A-FF9BD4EBEBAC}"/>
              </a:ext>
            </a:extLst>
          </p:cNvPr>
          <p:cNvSpPr/>
          <p:nvPr/>
        </p:nvSpPr>
        <p:spPr>
          <a:xfrm>
            <a:off x="8292676" y="259200"/>
            <a:ext cx="1412324" cy="1034438"/>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各社合計のスライド</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（コンソーシアム全体）</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と</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pic>
        <p:nvPicPr>
          <p:cNvPr id="5" name="Picture 4">
            <a:extLst>
              <a:ext uri="{FF2B5EF4-FFF2-40B4-BE49-F238E27FC236}">
                <a16:creationId xmlns:a16="http://schemas.microsoft.com/office/drawing/2014/main" id="{9EEA7398-5FA5-2F94-E719-F57191630B34}"/>
              </a:ext>
            </a:extLst>
          </p:cNvPr>
          <p:cNvPicPr>
            <a:picLocks noChangeAspect="1"/>
          </p:cNvPicPr>
          <p:nvPr/>
        </p:nvPicPr>
        <p:blipFill>
          <a:blip r:embed="rId6"/>
          <a:stretch>
            <a:fillRect/>
          </a:stretch>
        </p:blipFill>
        <p:spPr>
          <a:xfrm>
            <a:off x="449580" y="1593840"/>
            <a:ext cx="9006840" cy="1859280"/>
          </a:xfrm>
          <a:prstGeom prst="rect">
            <a:avLst/>
          </a:prstGeom>
        </p:spPr>
      </p:pic>
    </p:spTree>
    <p:extLst>
      <p:ext uri="{BB962C8B-B14F-4D97-AF65-F5344CB8AC3E}">
        <p14:creationId xmlns:p14="http://schemas.microsoft.com/office/powerpoint/2010/main" val="31670106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41055030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277" imgH="277" progId="TCLayout.ActiveDocument.1">
                  <p:embed/>
                </p:oleObj>
              </mc:Choice>
              <mc:Fallback>
                <p:oleObj name="think-cell Slide" r:id="rId12"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25" name="Text Placeholder 2">
            <a:hlinkClick r:id="rId14" action="ppaction://hlinksldjump"/>
            <a:extLst>
              <a:ext uri="{FF2B5EF4-FFF2-40B4-BE49-F238E27FC236}">
                <a16:creationId xmlns:a16="http://schemas.microsoft.com/office/drawing/2014/main" id="{3F2CA901-12D5-DE9D-E68E-225AFB02D32B}"/>
              </a:ext>
            </a:extLst>
          </p:cNvPr>
          <p:cNvSpPr>
            <a:spLocks noGrp="1"/>
          </p:cNvSpPr>
          <p:nvPr>
            <p:custDataLst>
              <p:tags r:id="rId2"/>
            </p:custDataLst>
          </p:nvPr>
        </p:nvSpPr>
        <p:spPr bwMode="auto">
          <a:xfrm>
            <a:off x="1752600" y="2076450"/>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 name="Text Placeholder 2">
            <a:hlinkClick r:id="rId15" action="ppaction://hlinksldjump"/>
            <a:extLst>
              <a:ext uri="{FF2B5EF4-FFF2-40B4-BE49-F238E27FC236}">
                <a16:creationId xmlns:a16="http://schemas.microsoft.com/office/drawing/2014/main" id="{64DAA70C-91B3-0B1F-B791-301C2E1068C0}"/>
              </a:ext>
            </a:extLst>
          </p:cNvPr>
          <p:cNvSpPr>
            <a:spLocks noGrp="1"/>
          </p:cNvSpPr>
          <p:nvPr>
            <p:custDataLst>
              <p:tags r:id="rId3"/>
            </p:custDataLst>
          </p:nvPr>
        </p:nvSpPr>
        <p:spPr bwMode="auto">
          <a:xfrm>
            <a:off x="1752600" y="2362200"/>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ext Placeholder 2">
            <a:hlinkClick r:id="rId16" action="ppaction://hlinksldjump"/>
            <a:extLst>
              <a:ext uri="{FF2B5EF4-FFF2-40B4-BE49-F238E27FC236}">
                <a16:creationId xmlns:a16="http://schemas.microsoft.com/office/drawing/2014/main" id="{C5BBEEE4-0017-688E-39AE-FAA7720E0AE3}"/>
              </a:ext>
            </a:extLst>
          </p:cNvPr>
          <p:cNvSpPr>
            <a:spLocks noGrp="1"/>
          </p:cNvSpPr>
          <p:nvPr>
            <p:custDataLst>
              <p:tags r:id="rId4"/>
            </p:custDataLst>
          </p:nvPr>
        </p:nvSpPr>
        <p:spPr bwMode="auto">
          <a:xfrm>
            <a:off x="1752600" y="2687639"/>
            <a:ext cx="6477000" cy="36671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7" action="ppaction://hlinksldjump"/>
            <a:extLst>
              <a:ext uri="{FF2B5EF4-FFF2-40B4-BE49-F238E27FC236}">
                <a16:creationId xmlns:a16="http://schemas.microsoft.com/office/drawing/2014/main" id="{76A9CD04-B2F3-47F5-2B91-03497EE1295D}"/>
              </a:ext>
            </a:extLst>
          </p:cNvPr>
          <p:cNvSpPr>
            <a:spLocks noGrp="1"/>
          </p:cNvSpPr>
          <p:nvPr>
            <p:custDataLst>
              <p:tags r:id="rId5"/>
            </p:custDataLst>
          </p:nvPr>
        </p:nvSpPr>
        <p:spPr bwMode="auto">
          <a:xfrm>
            <a:off x="1752600" y="3054350"/>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10" name="Text Placeholder 2">
            <a:hlinkClick r:id="rId18" action="ppaction://hlinksldjump"/>
            <a:extLst>
              <a:ext uri="{FF2B5EF4-FFF2-40B4-BE49-F238E27FC236}">
                <a16:creationId xmlns:a16="http://schemas.microsoft.com/office/drawing/2014/main" id="{20FCFF10-7C59-EE73-9122-D48369EC0890}"/>
              </a:ext>
            </a:extLst>
          </p:cNvPr>
          <p:cNvSpPr>
            <a:spLocks noGrp="1"/>
          </p:cNvSpPr>
          <p:nvPr>
            <p:custDataLst>
              <p:tags r:id="rId6"/>
            </p:custDataLst>
          </p:nvPr>
        </p:nvSpPr>
        <p:spPr bwMode="auto">
          <a:xfrm>
            <a:off x="1752600" y="3460749"/>
            <a:ext cx="6477000" cy="35560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（ア）リスクを取った投資規模</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2" name="Text Placeholder 2">
            <a:extLst>
              <a:ext uri="{FF2B5EF4-FFF2-40B4-BE49-F238E27FC236}">
                <a16:creationId xmlns:a16="http://schemas.microsoft.com/office/drawing/2014/main" id="{42E06710-D79E-CD49-24F5-6EC65A6F9BB3}"/>
              </a:ext>
            </a:extLst>
          </p:cNvPr>
          <p:cNvSpPr>
            <a:spLocks noGrp="1"/>
          </p:cNvSpPr>
          <p:nvPr>
            <p:custDataLst>
              <p:tags r:id="rId7"/>
            </p:custDataLst>
          </p:nvPr>
        </p:nvSpPr>
        <p:spPr bwMode="auto">
          <a:xfrm>
            <a:off x="1752600" y="3816350"/>
            <a:ext cx="6477000" cy="355600"/>
          </a:xfrm>
          <a:prstGeom prst="rect">
            <a:avLst/>
          </a:prstGeom>
          <a:solidFill>
            <a:schemeClr val="accent1"/>
          </a:solidFill>
          <a:ln w="127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（イ）費用対効果</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9" name="Text Placeholder 2">
            <a:hlinkClick r:id="rId19" action="ppaction://hlinksldjump"/>
            <a:extLst>
              <a:ext uri="{FF2B5EF4-FFF2-40B4-BE49-F238E27FC236}">
                <a16:creationId xmlns:a16="http://schemas.microsoft.com/office/drawing/2014/main" id="{4FF51DA1-60B5-C2E6-EF75-E0F9103922A5}"/>
              </a:ext>
            </a:extLst>
          </p:cNvPr>
          <p:cNvSpPr>
            <a:spLocks noGrp="1"/>
          </p:cNvSpPr>
          <p:nvPr>
            <p:custDataLst>
              <p:tags r:id="rId8"/>
            </p:custDataLst>
          </p:nvPr>
        </p:nvSpPr>
        <p:spPr bwMode="auto">
          <a:xfrm>
            <a:off x="1752600" y="4171949"/>
            <a:ext cx="6477000" cy="3238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6985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（ウ）企業の行動変容</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Text Placeholder 2">
            <a:hlinkClick r:id="rId20" action="ppaction://hlinksldjump"/>
            <a:extLst>
              <a:ext uri="{FF2B5EF4-FFF2-40B4-BE49-F238E27FC236}">
                <a16:creationId xmlns:a16="http://schemas.microsoft.com/office/drawing/2014/main" id="{65C35F31-01F1-7FB4-3C74-14D0820A5AE3}"/>
              </a:ext>
            </a:extLst>
          </p:cNvPr>
          <p:cNvSpPr>
            <a:spLocks noGrp="1"/>
          </p:cNvSpPr>
          <p:nvPr>
            <p:custDataLst>
              <p:tags r:id="rId9"/>
            </p:custDataLst>
          </p:nvPr>
        </p:nvSpPr>
        <p:spPr bwMode="auto">
          <a:xfrm>
            <a:off x="1752600" y="4495800"/>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4738073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1CCDA2-F899-5EF9-17A2-99F4BB2547BF}"/>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A95EC3AC-F1BD-72F7-71D6-5D9908CCC9A1}"/>
              </a:ext>
            </a:extLst>
          </p:cNvPr>
          <p:cNvGraphicFramePr>
            <a:graphicFrameLocks noChangeAspect="1"/>
          </p:cNvGraphicFramePr>
          <p:nvPr>
            <p:custDataLst>
              <p:tags r:id="rId1"/>
            </p:custDataLst>
            <p:extLst>
              <p:ext uri="{D42A27DB-BD31-4B8C-83A1-F6EECF244321}">
                <p14:modId xmlns:p14="http://schemas.microsoft.com/office/powerpoint/2010/main" val="8260432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A95EC3AC-F1BD-72F7-71D6-5D9908CCC9A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DE2671AD-7134-F98C-1DD0-CA760F382A9A}"/>
              </a:ext>
            </a:extLst>
          </p:cNvPr>
          <p:cNvSpPr>
            <a:spLocks noGrp="1"/>
          </p:cNvSpPr>
          <p:nvPr>
            <p:ph type="title"/>
          </p:nvPr>
        </p:nvSpPr>
        <p:spPr/>
        <p:txBody>
          <a:bodyPr vert="horz"/>
          <a:lstStyle/>
          <a:p>
            <a:endParaRPr lang="ja-JP" altLang="en-US"/>
          </a:p>
        </p:txBody>
      </p:sp>
      <p:sp>
        <p:nvSpPr>
          <p:cNvPr id="44" name="Text Placeholder 43">
            <a:extLst>
              <a:ext uri="{FF2B5EF4-FFF2-40B4-BE49-F238E27FC236}">
                <a16:creationId xmlns:a16="http://schemas.microsoft.com/office/drawing/2014/main" id="{828C53D5-97C0-4976-95EC-5E09C5AC3CEC}"/>
              </a:ext>
            </a:extLst>
          </p:cNvPr>
          <p:cNvSpPr>
            <a:spLocks noGrp="1"/>
          </p:cNvSpPr>
          <p:nvPr>
            <p:ph type="body" sz="quarter" idx="12"/>
          </p:nvPr>
        </p:nvSpPr>
        <p:spPr/>
        <p:txBody>
          <a:bodyPr/>
          <a:lstStyle/>
          <a:p>
            <a:r>
              <a:rPr lang="ja-JP" altLang="en-US"/>
              <a:t>④大規模投資・費用対効果（イ）費用対効果</a:t>
            </a:r>
          </a:p>
        </p:txBody>
      </p:sp>
      <p:grpSp>
        <p:nvGrpSpPr>
          <p:cNvPr id="2" name="RectangleWithLineGroup">
            <a:extLst>
              <a:ext uri="{FF2B5EF4-FFF2-40B4-BE49-F238E27FC236}">
                <a16:creationId xmlns:a16="http://schemas.microsoft.com/office/drawing/2014/main" id="{D44F0A25-22EF-6FC6-FB06-51D0D72C6C2F}"/>
              </a:ext>
            </a:extLst>
          </p:cNvPr>
          <p:cNvGrpSpPr/>
          <p:nvPr/>
        </p:nvGrpSpPr>
        <p:grpSpPr>
          <a:xfrm>
            <a:off x="381000" y="914400"/>
            <a:ext cx="9144000" cy="380480"/>
            <a:chOff x="2073603" y="1702803"/>
            <a:chExt cx="2160003" cy="360000"/>
          </a:xfrm>
          <a:noFill/>
        </p:grpSpPr>
        <p:sp>
          <p:nvSpPr>
            <p:cNvPr id="3" name="Rectangle 2">
              <a:extLst>
                <a:ext uri="{FF2B5EF4-FFF2-40B4-BE49-F238E27FC236}">
                  <a16:creationId xmlns:a16="http://schemas.microsoft.com/office/drawing/2014/main" id="{B276E4E9-A9BA-8C05-26AB-8DF87F6B43C4}"/>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補助金の費用対効果</a:t>
              </a:r>
            </a:p>
          </p:txBody>
        </p:sp>
        <p:cxnSp>
          <p:nvCxnSpPr>
            <p:cNvPr id="6" name="Straight Connector 5">
              <a:extLst>
                <a:ext uri="{FF2B5EF4-FFF2-40B4-BE49-F238E27FC236}">
                  <a16:creationId xmlns:a16="http://schemas.microsoft.com/office/drawing/2014/main" id="{53C22555-4260-702A-28A3-A7BB8F1C25AE}"/>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45" name="Rectangle: Folded Corner 44">
            <a:extLst>
              <a:ext uri="{FF2B5EF4-FFF2-40B4-BE49-F238E27FC236}">
                <a16:creationId xmlns:a16="http://schemas.microsoft.com/office/drawing/2014/main" id="{293F749E-D10E-9041-027C-9547BD9D89A8}"/>
              </a:ext>
            </a:extLst>
          </p:cNvPr>
          <p:cNvSpPr/>
          <p:nvPr/>
        </p:nvSpPr>
        <p:spPr>
          <a:xfrm>
            <a:off x="381000" y="4278807"/>
            <a:ext cx="9144000" cy="2199549"/>
          </a:xfrm>
          <a:prstGeom prst="foldedCorner">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rtlCol="0" anchor="t"/>
          <a:lstStyle/>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補助金申請内容において、過度な経費がないこと、価格の妥当性について十分な根拠があること、</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補助事業の目的や成長投資計画に対して適当であることを記載ください。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9" name="四角形: メモ 1">
            <a:extLst>
              <a:ext uri="{FF2B5EF4-FFF2-40B4-BE49-F238E27FC236}">
                <a16:creationId xmlns:a16="http://schemas.microsoft.com/office/drawing/2014/main" id="{B6F2E76A-B191-FD5A-F6DD-68202A1ACEC7}"/>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8" name="四角形: メモ 1">
            <a:extLst>
              <a:ext uri="{FF2B5EF4-FFF2-40B4-BE49-F238E27FC236}">
                <a16:creationId xmlns:a16="http://schemas.microsoft.com/office/drawing/2014/main" id="{FEA16357-AB7E-602D-CBCC-87EEC8143018}"/>
              </a:ext>
            </a:extLst>
          </p:cNvPr>
          <p:cNvSpPr/>
          <p:nvPr/>
        </p:nvSpPr>
        <p:spPr>
          <a:xfrm>
            <a:off x="8292676" y="259200"/>
            <a:ext cx="1412324" cy="1034438"/>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各社合計のスライド</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（コンソーシアム全体）</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と</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pic>
        <p:nvPicPr>
          <p:cNvPr id="7" name="Picture 6">
            <a:extLst>
              <a:ext uri="{FF2B5EF4-FFF2-40B4-BE49-F238E27FC236}">
                <a16:creationId xmlns:a16="http://schemas.microsoft.com/office/drawing/2014/main" id="{6D244F61-190C-CA11-B9E1-7F7AF68D2447}"/>
              </a:ext>
            </a:extLst>
          </p:cNvPr>
          <p:cNvPicPr>
            <a:picLocks noChangeAspect="1"/>
          </p:cNvPicPr>
          <p:nvPr/>
        </p:nvPicPr>
        <p:blipFill>
          <a:blip r:embed="rId6"/>
          <a:stretch>
            <a:fillRect/>
          </a:stretch>
        </p:blipFill>
        <p:spPr>
          <a:xfrm>
            <a:off x="594360" y="1605228"/>
            <a:ext cx="8717280" cy="1889760"/>
          </a:xfrm>
          <a:prstGeom prst="rect">
            <a:avLst/>
          </a:prstGeom>
        </p:spPr>
      </p:pic>
    </p:spTree>
    <p:extLst>
      <p:ext uri="{BB962C8B-B14F-4D97-AF65-F5344CB8AC3E}">
        <p14:creationId xmlns:p14="http://schemas.microsoft.com/office/powerpoint/2010/main" val="581455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3300466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277" imgH="277" progId="TCLayout.ActiveDocument.1">
                  <p:embed/>
                </p:oleObj>
              </mc:Choice>
              <mc:Fallback>
                <p:oleObj name="think-cell Slide" r:id="rId12"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28" name="Text Placeholder 2">
            <a:hlinkClick r:id="rId14" action="ppaction://hlinksldjump"/>
            <a:extLst>
              <a:ext uri="{FF2B5EF4-FFF2-40B4-BE49-F238E27FC236}">
                <a16:creationId xmlns:a16="http://schemas.microsoft.com/office/drawing/2014/main" id="{A00F9F47-9FB4-4E6D-641F-CB96F5DB6566}"/>
              </a:ext>
            </a:extLst>
          </p:cNvPr>
          <p:cNvSpPr>
            <a:spLocks noGrp="1"/>
          </p:cNvSpPr>
          <p:nvPr>
            <p:custDataLst>
              <p:tags r:id="rId2"/>
            </p:custDataLst>
          </p:nvPr>
        </p:nvSpPr>
        <p:spPr bwMode="auto">
          <a:xfrm>
            <a:off x="1752600" y="2076450"/>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 name="Text Placeholder 2">
            <a:hlinkClick r:id="rId15" action="ppaction://hlinksldjump"/>
            <a:extLst>
              <a:ext uri="{FF2B5EF4-FFF2-40B4-BE49-F238E27FC236}">
                <a16:creationId xmlns:a16="http://schemas.microsoft.com/office/drawing/2014/main" id="{ECB88229-9166-042A-D94F-8700F0DE7FBC}"/>
              </a:ext>
            </a:extLst>
          </p:cNvPr>
          <p:cNvSpPr>
            <a:spLocks noGrp="1"/>
          </p:cNvSpPr>
          <p:nvPr>
            <p:custDataLst>
              <p:tags r:id="rId3"/>
            </p:custDataLst>
          </p:nvPr>
        </p:nvSpPr>
        <p:spPr bwMode="auto">
          <a:xfrm>
            <a:off x="1752600" y="2362200"/>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ext Placeholder 2">
            <a:hlinkClick r:id="rId16" action="ppaction://hlinksldjump"/>
            <a:extLst>
              <a:ext uri="{FF2B5EF4-FFF2-40B4-BE49-F238E27FC236}">
                <a16:creationId xmlns:a16="http://schemas.microsoft.com/office/drawing/2014/main" id="{A3FE64DA-AEB8-061F-E191-4F4ECDE1B321}"/>
              </a:ext>
            </a:extLst>
          </p:cNvPr>
          <p:cNvSpPr>
            <a:spLocks noGrp="1"/>
          </p:cNvSpPr>
          <p:nvPr>
            <p:custDataLst>
              <p:tags r:id="rId4"/>
            </p:custDataLst>
          </p:nvPr>
        </p:nvSpPr>
        <p:spPr bwMode="auto">
          <a:xfrm>
            <a:off x="1752600" y="2687639"/>
            <a:ext cx="6477000" cy="366713"/>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7" action="ppaction://hlinksldjump"/>
            <a:extLst>
              <a:ext uri="{FF2B5EF4-FFF2-40B4-BE49-F238E27FC236}">
                <a16:creationId xmlns:a16="http://schemas.microsoft.com/office/drawing/2014/main" id="{0C107A23-04F7-5DE5-3C2B-1F90A11056F0}"/>
              </a:ext>
            </a:extLst>
          </p:cNvPr>
          <p:cNvSpPr>
            <a:spLocks noGrp="1"/>
          </p:cNvSpPr>
          <p:nvPr>
            <p:custDataLst>
              <p:tags r:id="rId5"/>
            </p:custDataLst>
          </p:nvPr>
        </p:nvSpPr>
        <p:spPr bwMode="auto">
          <a:xfrm>
            <a:off x="1752600" y="3054350"/>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7" name="Text Placeholder 2">
            <a:hlinkClick r:id="rId18" action="ppaction://hlinksldjump"/>
            <a:extLst>
              <a:ext uri="{FF2B5EF4-FFF2-40B4-BE49-F238E27FC236}">
                <a16:creationId xmlns:a16="http://schemas.microsoft.com/office/drawing/2014/main" id="{F5A8BBDC-5D1B-39AC-E37D-6C5C61793015}"/>
              </a:ext>
            </a:extLst>
          </p:cNvPr>
          <p:cNvSpPr>
            <a:spLocks noGrp="1"/>
          </p:cNvSpPr>
          <p:nvPr>
            <p:custDataLst>
              <p:tags r:id="rId6"/>
            </p:custDataLst>
          </p:nvPr>
        </p:nvSpPr>
        <p:spPr bwMode="auto">
          <a:xfrm>
            <a:off x="1752600" y="3460750"/>
            <a:ext cx="6477000" cy="32067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3651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（ア）リスクを取った投資規模</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3" name="Text Placeholder 2">
            <a:hlinkClick r:id="rId19" action="ppaction://hlinksldjump"/>
            <a:extLst>
              <a:ext uri="{FF2B5EF4-FFF2-40B4-BE49-F238E27FC236}">
                <a16:creationId xmlns:a16="http://schemas.microsoft.com/office/drawing/2014/main" id="{999DC925-6995-5A26-CE2A-EEEB5D1ECB39}"/>
              </a:ext>
            </a:extLst>
          </p:cNvPr>
          <p:cNvSpPr>
            <a:spLocks noGrp="1"/>
          </p:cNvSpPr>
          <p:nvPr>
            <p:custDataLst>
              <p:tags r:id="rId7"/>
            </p:custDataLst>
          </p:nvPr>
        </p:nvSpPr>
        <p:spPr bwMode="auto">
          <a:xfrm>
            <a:off x="1752600" y="3781425"/>
            <a:ext cx="6477000" cy="31908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4925"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（イ）費用対効果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9" name="Text Placeholder 2">
            <a:extLst>
              <a:ext uri="{FF2B5EF4-FFF2-40B4-BE49-F238E27FC236}">
                <a16:creationId xmlns:a16="http://schemas.microsoft.com/office/drawing/2014/main" id="{7BD70A16-F7EC-92C3-33FE-6DB9980836C2}"/>
              </a:ext>
            </a:extLst>
          </p:cNvPr>
          <p:cNvSpPr>
            <a:spLocks noGrp="1"/>
          </p:cNvSpPr>
          <p:nvPr>
            <p:custDataLst>
              <p:tags r:id="rId8"/>
            </p:custDataLst>
          </p:nvPr>
        </p:nvSpPr>
        <p:spPr bwMode="auto">
          <a:xfrm>
            <a:off x="1752600" y="4100513"/>
            <a:ext cx="6477000" cy="354013"/>
          </a:xfrm>
          <a:prstGeom prst="rect">
            <a:avLst/>
          </a:prstGeom>
          <a:solidFill>
            <a:schemeClr val="accent1"/>
          </a:solidFill>
          <a:ln w="12700" cmpd="sng" algn="ctr">
            <a:solidFill>
              <a:schemeClr val="bg1"/>
            </a:solidFill>
          </a:ln>
          <a:effectLst/>
        </p:spPr>
        <p:txBody>
          <a:bodyPr vert="horz" wrap="none" lIns="80963" tIns="71438"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（ウ）企業の行動変容</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Text Placeholder 2">
            <a:hlinkClick r:id="rId20" action="ppaction://hlinksldjump"/>
            <a:extLst>
              <a:ext uri="{FF2B5EF4-FFF2-40B4-BE49-F238E27FC236}">
                <a16:creationId xmlns:a16="http://schemas.microsoft.com/office/drawing/2014/main" id="{2774B274-0A0B-F5CE-3D96-016B62BD13DD}"/>
              </a:ext>
            </a:extLst>
          </p:cNvPr>
          <p:cNvSpPr>
            <a:spLocks noGrp="1"/>
          </p:cNvSpPr>
          <p:nvPr>
            <p:custDataLst>
              <p:tags r:id="rId9"/>
            </p:custDataLst>
          </p:nvPr>
        </p:nvSpPr>
        <p:spPr bwMode="auto">
          <a:xfrm>
            <a:off x="1752600" y="4454526"/>
            <a:ext cx="6477000" cy="327025"/>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82550"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7829200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CABFF8-5695-1BD5-C0C0-B29BA48B75D4}"/>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3F146000-79DD-80E4-176E-FDCD26C643F6}"/>
              </a:ext>
            </a:extLst>
          </p:cNvPr>
          <p:cNvGraphicFramePr>
            <a:graphicFrameLocks noChangeAspect="1"/>
          </p:cNvGraphicFramePr>
          <p:nvPr>
            <p:custDataLst>
              <p:tags r:id="rId1"/>
            </p:custDataLst>
            <p:extLst>
              <p:ext uri="{D42A27DB-BD31-4B8C-83A1-F6EECF244321}">
                <p14:modId xmlns:p14="http://schemas.microsoft.com/office/powerpoint/2010/main" val="19642927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3F146000-79DD-80E4-176E-FDCD26C643F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BE0FEE76-ACA6-23BA-0650-1FFA14626179}"/>
              </a:ext>
            </a:extLst>
          </p:cNvPr>
          <p:cNvSpPr>
            <a:spLocks noGrp="1"/>
          </p:cNvSpPr>
          <p:nvPr>
            <p:ph type="title"/>
          </p:nvPr>
        </p:nvSpPr>
        <p:spPr/>
        <p:txBody>
          <a:bodyPr vert="horz"/>
          <a:lstStyle/>
          <a:p>
            <a:endParaRPr lang="ja-JP" altLang="en-US"/>
          </a:p>
        </p:txBody>
      </p:sp>
      <p:sp>
        <p:nvSpPr>
          <p:cNvPr id="24" name="Text Placeholder 23">
            <a:extLst>
              <a:ext uri="{FF2B5EF4-FFF2-40B4-BE49-F238E27FC236}">
                <a16:creationId xmlns:a16="http://schemas.microsoft.com/office/drawing/2014/main" id="{6BA92D6E-1B5E-4C29-C238-2AF3BE4FD394}"/>
              </a:ext>
            </a:extLst>
          </p:cNvPr>
          <p:cNvSpPr>
            <a:spLocks noGrp="1"/>
          </p:cNvSpPr>
          <p:nvPr>
            <p:ph type="body" sz="quarter" idx="12"/>
          </p:nvPr>
        </p:nvSpPr>
        <p:spPr/>
        <p:txBody>
          <a:bodyPr/>
          <a:lstStyle/>
          <a:p>
            <a:r>
              <a:rPr lang="ja-JP" altLang="en-US"/>
              <a:t>④大規模投資・費用対効果（ウ）企業の行動変容</a:t>
            </a:r>
          </a:p>
        </p:txBody>
      </p:sp>
      <p:grpSp>
        <p:nvGrpSpPr>
          <p:cNvPr id="8" name="RectangleWithLineGroup">
            <a:extLst>
              <a:ext uri="{FF2B5EF4-FFF2-40B4-BE49-F238E27FC236}">
                <a16:creationId xmlns:a16="http://schemas.microsoft.com/office/drawing/2014/main" id="{8403CB1E-28D4-454D-971C-07EE9B988045}"/>
              </a:ext>
            </a:extLst>
          </p:cNvPr>
          <p:cNvGrpSpPr/>
          <p:nvPr/>
        </p:nvGrpSpPr>
        <p:grpSpPr>
          <a:xfrm>
            <a:off x="381000" y="3810001"/>
            <a:ext cx="4114800" cy="380480"/>
            <a:chOff x="2073603" y="1702803"/>
            <a:chExt cx="2160003" cy="360000"/>
          </a:xfrm>
        </p:grpSpPr>
        <p:sp>
          <p:nvSpPr>
            <p:cNvPr id="9" name="Rectangle 8">
              <a:extLst>
                <a:ext uri="{FF2B5EF4-FFF2-40B4-BE49-F238E27FC236}">
                  <a16:creationId xmlns:a16="http://schemas.microsoft.com/office/drawing/2014/main" id="{B5C085DC-4C5D-87ED-4D22-DE0C8A655862}"/>
                </a:ext>
              </a:extLst>
            </p:cNvPr>
            <p:cNvSpPr/>
            <p:nvPr/>
          </p:nvSpPr>
          <p:spPr>
            <a:xfrm>
              <a:off x="2073603" y="1702803"/>
              <a:ext cx="2160003" cy="360000"/>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投資・成長に向けた</a:t>
              </a: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取組み内容</a:t>
              </a:r>
            </a:p>
          </p:txBody>
        </p:sp>
        <p:cxnSp>
          <p:nvCxnSpPr>
            <p:cNvPr id="10" name="Straight Connector 9">
              <a:extLst>
                <a:ext uri="{FF2B5EF4-FFF2-40B4-BE49-F238E27FC236}">
                  <a16:creationId xmlns:a16="http://schemas.microsoft.com/office/drawing/2014/main" id="{D27B2F38-E5BD-38C1-04A3-17E402897DBA}"/>
                </a:ext>
              </a:extLst>
            </p:cNvPr>
            <p:cNvCxnSpPr/>
            <p:nvPr/>
          </p:nvCxnSpPr>
          <p:spPr>
            <a:xfrm>
              <a:off x="2073603" y="2062803"/>
              <a:ext cx="2160003" cy="0"/>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11" name="正方形/長方形 6">
            <a:extLst>
              <a:ext uri="{FF2B5EF4-FFF2-40B4-BE49-F238E27FC236}">
                <a16:creationId xmlns:a16="http://schemas.microsoft.com/office/drawing/2014/main" id="{6931F48F-441B-6B45-0E02-A761C3BDD6BF}"/>
              </a:ext>
            </a:extLst>
          </p:cNvPr>
          <p:cNvSpPr/>
          <p:nvPr/>
        </p:nvSpPr>
        <p:spPr>
          <a:xfrm>
            <a:off x="381000" y="4267200"/>
            <a:ext cx="4114800" cy="2185986"/>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補助事業をきっかけとして、これまでよりも積極的な投資計画や</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成長計画の策定等に繋げるアプローチを記載ください。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a:t>
            </a:r>
            <a:endPar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4" name="正方形/長方形 6">
            <a:extLst>
              <a:ext uri="{FF2B5EF4-FFF2-40B4-BE49-F238E27FC236}">
                <a16:creationId xmlns:a16="http://schemas.microsoft.com/office/drawing/2014/main" id="{ABCB777F-05B3-C00B-0246-D9A9CA66D620}"/>
              </a:ext>
            </a:extLst>
          </p:cNvPr>
          <p:cNvSpPr/>
          <p:nvPr/>
        </p:nvSpPr>
        <p:spPr>
          <a:xfrm>
            <a:off x="5410200" y="4267200"/>
            <a:ext cx="4114800" cy="2185986"/>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補助事業をきっかけとして、これまでよりも高い賃上げ率を継続的に実現するために実施する具体的な内容を記載ください。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a:t>
            </a:r>
            <a:endPar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15" name="RectangleWithLineGroup">
            <a:extLst>
              <a:ext uri="{FF2B5EF4-FFF2-40B4-BE49-F238E27FC236}">
                <a16:creationId xmlns:a16="http://schemas.microsoft.com/office/drawing/2014/main" id="{3FD01F66-D277-0442-4F60-C888C6C56E05}"/>
              </a:ext>
            </a:extLst>
          </p:cNvPr>
          <p:cNvGrpSpPr/>
          <p:nvPr/>
        </p:nvGrpSpPr>
        <p:grpSpPr>
          <a:xfrm>
            <a:off x="5410200" y="3810001"/>
            <a:ext cx="4114800" cy="380480"/>
            <a:chOff x="2073603" y="1702803"/>
            <a:chExt cx="2160003" cy="360000"/>
          </a:xfrm>
        </p:grpSpPr>
        <p:sp>
          <p:nvSpPr>
            <p:cNvPr id="16" name="Rectangle 15">
              <a:extLst>
                <a:ext uri="{FF2B5EF4-FFF2-40B4-BE49-F238E27FC236}">
                  <a16:creationId xmlns:a16="http://schemas.microsoft.com/office/drawing/2014/main" id="{D4759177-1330-5B25-21FC-4EE93DDEFD72}"/>
                </a:ext>
              </a:extLst>
            </p:cNvPr>
            <p:cNvSpPr/>
            <p:nvPr/>
          </p:nvSpPr>
          <p:spPr>
            <a:xfrm>
              <a:off x="2073603" y="1702803"/>
              <a:ext cx="2160003" cy="360000"/>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継続的な賃上げに向けた</a:t>
              </a: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取組み内容</a:t>
              </a:r>
            </a:p>
          </p:txBody>
        </p:sp>
        <p:cxnSp>
          <p:nvCxnSpPr>
            <p:cNvPr id="17" name="Straight Connector 16">
              <a:extLst>
                <a:ext uri="{FF2B5EF4-FFF2-40B4-BE49-F238E27FC236}">
                  <a16:creationId xmlns:a16="http://schemas.microsoft.com/office/drawing/2014/main" id="{BD01ABCF-62FB-4685-1130-B72FBB4A8A8D}"/>
                </a:ext>
              </a:extLst>
            </p:cNvPr>
            <p:cNvCxnSpPr/>
            <p:nvPr/>
          </p:nvCxnSpPr>
          <p:spPr>
            <a:xfrm>
              <a:off x="2073603" y="2062803"/>
              <a:ext cx="2160003" cy="0"/>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18" name="RectangleWithLineGroup">
            <a:extLst>
              <a:ext uri="{FF2B5EF4-FFF2-40B4-BE49-F238E27FC236}">
                <a16:creationId xmlns:a16="http://schemas.microsoft.com/office/drawing/2014/main" id="{ECD96495-1E38-9EB8-C575-08ACF48BED17}"/>
              </a:ext>
            </a:extLst>
          </p:cNvPr>
          <p:cNvGrpSpPr/>
          <p:nvPr/>
        </p:nvGrpSpPr>
        <p:grpSpPr>
          <a:xfrm>
            <a:off x="381000" y="914400"/>
            <a:ext cx="9144000" cy="380480"/>
            <a:chOff x="2073603" y="1702803"/>
            <a:chExt cx="2160003" cy="360000"/>
          </a:xfrm>
          <a:noFill/>
        </p:grpSpPr>
        <p:sp>
          <p:nvSpPr>
            <p:cNvPr id="19" name="Rectangle 18">
              <a:extLst>
                <a:ext uri="{FF2B5EF4-FFF2-40B4-BE49-F238E27FC236}">
                  <a16:creationId xmlns:a16="http://schemas.microsoft.com/office/drawing/2014/main" id="{ABE265E7-1CC2-CD60-644E-F0D50ACC4C13}"/>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行動変容に係る数値</a:t>
              </a:r>
            </a:p>
          </p:txBody>
        </p:sp>
        <p:cxnSp>
          <p:nvCxnSpPr>
            <p:cNvPr id="20" name="Straight Connector 19">
              <a:extLst>
                <a:ext uri="{FF2B5EF4-FFF2-40B4-BE49-F238E27FC236}">
                  <a16:creationId xmlns:a16="http://schemas.microsoft.com/office/drawing/2014/main" id="{2F3C6B37-E2CC-E513-4128-A28146429285}"/>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21" name="Isosceles Triangle 20">
            <a:extLst>
              <a:ext uri="{FF2B5EF4-FFF2-40B4-BE49-F238E27FC236}">
                <a16:creationId xmlns:a16="http://schemas.microsoft.com/office/drawing/2014/main" id="{CC07FCB0-2F07-1664-9A69-B4A97EEC2BB5}"/>
              </a:ext>
            </a:extLst>
          </p:cNvPr>
          <p:cNvSpPr/>
          <p:nvPr/>
        </p:nvSpPr>
        <p:spPr>
          <a:xfrm>
            <a:off x="4012420" y="3552891"/>
            <a:ext cx="1879101" cy="180909"/>
          </a:xfrm>
          <a:prstGeom prst="triangle">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四角形: メモ 1">
            <a:extLst>
              <a:ext uri="{FF2B5EF4-FFF2-40B4-BE49-F238E27FC236}">
                <a16:creationId xmlns:a16="http://schemas.microsoft.com/office/drawing/2014/main" id="{F0B83917-CE67-B0A7-DE6B-2FC60BE2E498}"/>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2" name="四角形: メモ 1">
            <a:extLst>
              <a:ext uri="{FF2B5EF4-FFF2-40B4-BE49-F238E27FC236}">
                <a16:creationId xmlns:a16="http://schemas.microsoft.com/office/drawing/2014/main" id="{E11A917E-93A3-9371-A574-65875F1527C1}"/>
              </a:ext>
            </a:extLst>
          </p:cNvPr>
          <p:cNvSpPr/>
          <p:nvPr/>
        </p:nvSpPr>
        <p:spPr>
          <a:xfrm>
            <a:off x="8292676" y="259200"/>
            <a:ext cx="1412324" cy="1034438"/>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各社合計のスライド</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（コンソーシアム全体）</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と</a:t>
            </a:r>
            <a:br>
              <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pic>
        <p:nvPicPr>
          <p:cNvPr id="6" name="Picture 5">
            <a:extLst>
              <a:ext uri="{FF2B5EF4-FFF2-40B4-BE49-F238E27FC236}">
                <a16:creationId xmlns:a16="http://schemas.microsoft.com/office/drawing/2014/main" id="{36C557CF-39BD-066C-E5DE-8E284A460F58}"/>
              </a:ext>
            </a:extLst>
          </p:cNvPr>
          <p:cNvPicPr>
            <a:picLocks noChangeAspect="1"/>
          </p:cNvPicPr>
          <p:nvPr/>
        </p:nvPicPr>
        <p:blipFill>
          <a:blip r:embed="rId6"/>
          <a:stretch>
            <a:fillRect/>
          </a:stretch>
        </p:blipFill>
        <p:spPr>
          <a:xfrm>
            <a:off x="381000" y="1600385"/>
            <a:ext cx="9144000" cy="1562100"/>
          </a:xfrm>
          <a:prstGeom prst="rect">
            <a:avLst/>
          </a:prstGeom>
        </p:spPr>
      </p:pic>
    </p:spTree>
    <p:extLst>
      <p:ext uri="{BB962C8B-B14F-4D97-AF65-F5344CB8AC3E}">
        <p14:creationId xmlns:p14="http://schemas.microsoft.com/office/powerpoint/2010/main" val="15140485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24627858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3" name="Text Placeholder 2">
            <a:hlinkClick r:id="rId15" action="ppaction://hlinksldjump"/>
            <a:extLst>
              <a:ext uri="{FF2B5EF4-FFF2-40B4-BE49-F238E27FC236}">
                <a16:creationId xmlns:a16="http://schemas.microsoft.com/office/drawing/2014/main" id="{CFF971E8-8564-B8B4-2135-25EDB4E22BF2}"/>
              </a:ext>
            </a:extLst>
          </p:cNvPr>
          <p:cNvSpPr>
            <a:spLocks noGrp="1"/>
          </p:cNvSpPr>
          <p:nvPr>
            <p:custDataLst>
              <p:tags r:id="rId2"/>
            </p:custDataLst>
          </p:nvPr>
        </p:nvSpPr>
        <p:spPr bwMode="auto">
          <a:xfrm>
            <a:off x="1752600" y="1863725"/>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 name="Text Placeholder 2">
            <a:hlinkClick r:id="rId16" action="ppaction://hlinksldjump"/>
            <a:extLst>
              <a:ext uri="{FF2B5EF4-FFF2-40B4-BE49-F238E27FC236}">
                <a16:creationId xmlns:a16="http://schemas.microsoft.com/office/drawing/2014/main" id="{7816D74F-971C-A6C5-CFAF-16D1D7CC7255}"/>
              </a:ext>
            </a:extLst>
          </p:cNvPr>
          <p:cNvSpPr>
            <a:spLocks noGrp="1"/>
          </p:cNvSpPr>
          <p:nvPr>
            <p:custDataLst>
              <p:tags r:id="rId3"/>
            </p:custDataLst>
          </p:nvPr>
        </p:nvSpPr>
        <p:spPr bwMode="auto">
          <a:xfrm>
            <a:off x="1752600" y="2149475"/>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ext Placeholder 2">
            <a:hlinkClick r:id="rId17" action="ppaction://hlinksldjump"/>
            <a:extLst>
              <a:ext uri="{FF2B5EF4-FFF2-40B4-BE49-F238E27FC236}">
                <a16:creationId xmlns:a16="http://schemas.microsoft.com/office/drawing/2014/main" id="{C25E974A-73EF-27D7-230B-14D13440AD44}"/>
              </a:ext>
            </a:extLst>
          </p:cNvPr>
          <p:cNvSpPr>
            <a:spLocks noGrp="1"/>
          </p:cNvSpPr>
          <p:nvPr>
            <p:custDataLst>
              <p:tags r:id="rId4"/>
            </p:custDataLst>
          </p:nvPr>
        </p:nvSpPr>
        <p:spPr bwMode="auto">
          <a:xfrm>
            <a:off x="1752600" y="2474913"/>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8" action="ppaction://hlinksldjump"/>
            <a:extLst>
              <a:ext uri="{FF2B5EF4-FFF2-40B4-BE49-F238E27FC236}">
                <a16:creationId xmlns:a16="http://schemas.microsoft.com/office/drawing/2014/main" id="{A717AF85-CE30-A6F3-2AE1-ADBCD9AC2685}"/>
              </a:ext>
            </a:extLst>
          </p:cNvPr>
          <p:cNvSpPr>
            <a:spLocks noGrp="1"/>
          </p:cNvSpPr>
          <p:nvPr>
            <p:custDataLst>
              <p:tags r:id="rId5"/>
            </p:custDataLst>
          </p:nvPr>
        </p:nvSpPr>
        <p:spPr bwMode="auto">
          <a:xfrm>
            <a:off x="1752600" y="2800351"/>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37" name="Text Placeholder 2">
            <a:extLst>
              <a:ext uri="{FF2B5EF4-FFF2-40B4-BE49-F238E27FC236}">
                <a16:creationId xmlns:a16="http://schemas.microsoft.com/office/drawing/2014/main" id="{84679438-71FA-2867-FE8A-5E150BEE92ED}"/>
              </a:ext>
            </a:extLst>
          </p:cNvPr>
          <p:cNvSpPr>
            <a:spLocks noGrp="1"/>
          </p:cNvSpPr>
          <p:nvPr>
            <p:custDataLst>
              <p:tags r:id="rId6"/>
            </p:custDataLst>
          </p:nvPr>
        </p:nvSpPr>
        <p:spPr bwMode="auto">
          <a:xfrm>
            <a:off x="1752600" y="3167063"/>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b="1">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Text Placeholder 2">
            <a:hlinkClick r:id="rId19" action="ppaction://hlinksldjump"/>
            <a:extLst>
              <a:ext uri="{FF2B5EF4-FFF2-40B4-BE49-F238E27FC236}">
                <a16:creationId xmlns:a16="http://schemas.microsoft.com/office/drawing/2014/main" id="{FF8A21D2-9FB2-BA1A-D84D-F6086D7349A7}"/>
              </a:ext>
            </a:extLst>
          </p:cNvPr>
          <p:cNvSpPr>
            <a:spLocks noGrp="1"/>
          </p:cNvSpPr>
          <p:nvPr>
            <p:custDataLst>
              <p:tags r:id="rId7"/>
            </p:custDataLst>
          </p:nvPr>
        </p:nvSpPr>
        <p:spPr bwMode="auto">
          <a:xfrm>
            <a:off x="1752600" y="3573463"/>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（ア）実施体制</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Text Placeholder 2">
            <a:hlinkClick r:id="rId20" action="ppaction://hlinksldjump"/>
            <a:extLst>
              <a:ext uri="{FF2B5EF4-FFF2-40B4-BE49-F238E27FC236}">
                <a16:creationId xmlns:a16="http://schemas.microsoft.com/office/drawing/2014/main" id="{C226FC08-E95D-0BD8-4679-A6CDB699D817}"/>
              </a:ext>
            </a:extLst>
          </p:cNvPr>
          <p:cNvSpPr>
            <a:spLocks noGrp="1"/>
          </p:cNvSpPr>
          <p:nvPr>
            <p:custDataLst>
              <p:tags r:id="rId8"/>
            </p:custDataLst>
          </p:nvPr>
        </p:nvSpPr>
        <p:spPr bwMode="auto">
          <a:xfrm>
            <a:off x="1752600" y="3929062"/>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（イ）財務状況</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9" name="Text Placeholder 2">
            <a:hlinkClick r:id="rId21" action="ppaction://hlinksldjump"/>
            <a:extLst>
              <a:ext uri="{FF2B5EF4-FFF2-40B4-BE49-F238E27FC236}">
                <a16:creationId xmlns:a16="http://schemas.microsoft.com/office/drawing/2014/main" id="{2DC8FF0C-C2DB-3FAA-CB4D-034288DEED31}"/>
              </a:ext>
            </a:extLst>
          </p:cNvPr>
          <p:cNvSpPr>
            <a:spLocks noGrp="1"/>
          </p:cNvSpPr>
          <p:nvPr>
            <p:custDataLst>
              <p:tags r:id="rId9"/>
            </p:custDataLst>
          </p:nvPr>
        </p:nvSpPr>
        <p:spPr bwMode="auto">
          <a:xfrm>
            <a:off x="1752600" y="4284663"/>
            <a:ext cx="6477000" cy="354013"/>
          </a:xfrm>
          <a:prstGeom prst="rect">
            <a:avLst/>
          </a:prstGeom>
          <a:solidFill>
            <a:schemeClr val="accent1"/>
          </a:solidFill>
          <a:ln w="381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（ウ）スケジュール</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2" name="Text Placeholder 2">
            <a:hlinkClick r:id="rId22" action="ppaction://hlinksldjump"/>
            <a:extLst>
              <a:ext uri="{FF2B5EF4-FFF2-40B4-BE49-F238E27FC236}">
                <a16:creationId xmlns:a16="http://schemas.microsoft.com/office/drawing/2014/main" id="{A8CD0235-A444-0BFC-8837-DA447C6E4761}"/>
              </a:ext>
            </a:extLst>
          </p:cNvPr>
          <p:cNvSpPr>
            <a:spLocks noGrp="1"/>
          </p:cNvSpPr>
          <p:nvPr>
            <p:custDataLst>
              <p:tags r:id="rId10"/>
            </p:custDataLst>
          </p:nvPr>
        </p:nvSpPr>
        <p:spPr bwMode="auto">
          <a:xfrm>
            <a:off x="1752600" y="4638674"/>
            <a:ext cx="6477000" cy="355600"/>
          </a:xfrm>
          <a:prstGeom prst="rect">
            <a:avLst/>
          </a:prstGeom>
          <a:solidFill>
            <a:schemeClr val="accent1"/>
          </a:solidFill>
          <a:ln w="381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（エ）金融機関のコミットメント</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5595169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4443627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0" name="Text Placeholder 2">
            <a:hlinkClick r:id="rId15" action="ppaction://hlinksldjump"/>
            <a:extLst>
              <a:ext uri="{FF2B5EF4-FFF2-40B4-BE49-F238E27FC236}">
                <a16:creationId xmlns:a16="http://schemas.microsoft.com/office/drawing/2014/main" id="{1C87F4DB-5945-23DC-2238-30D1EA6DD025}"/>
              </a:ext>
            </a:extLst>
          </p:cNvPr>
          <p:cNvSpPr>
            <a:spLocks noGrp="1"/>
          </p:cNvSpPr>
          <p:nvPr>
            <p:custDataLst>
              <p:tags r:id="rId2"/>
            </p:custDataLst>
          </p:nvPr>
        </p:nvSpPr>
        <p:spPr bwMode="auto">
          <a:xfrm>
            <a:off x="1752600" y="1970088"/>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 name="Text Placeholder 2">
            <a:hlinkClick r:id="rId16" action="ppaction://hlinksldjump"/>
            <a:extLst>
              <a:ext uri="{FF2B5EF4-FFF2-40B4-BE49-F238E27FC236}">
                <a16:creationId xmlns:a16="http://schemas.microsoft.com/office/drawing/2014/main" id="{CD961349-0C81-68BF-9717-3028024E8928}"/>
              </a:ext>
            </a:extLst>
          </p:cNvPr>
          <p:cNvSpPr>
            <a:spLocks noGrp="1"/>
          </p:cNvSpPr>
          <p:nvPr>
            <p:custDataLst>
              <p:tags r:id="rId3"/>
            </p:custDataLst>
          </p:nvPr>
        </p:nvSpPr>
        <p:spPr bwMode="auto">
          <a:xfrm>
            <a:off x="1752600" y="2255838"/>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ext Placeholder 2">
            <a:hlinkClick r:id="rId17" action="ppaction://hlinksldjump"/>
            <a:extLst>
              <a:ext uri="{FF2B5EF4-FFF2-40B4-BE49-F238E27FC236}">
                <a16:creationId xmlns:a16="http://schemas.microsoft.com/office/drawing/2014/main" id="{CD9C6BEC-186D-9D75-C1C9-A7B25A397FE3}"/>
              </a:ext>
            </a:extLst>
          </p:cNvPr>
          <p:cNvSpPr>
            <a:spLocks noGrp="1"/>
          </p:cNvSpPr>
          <p:nvPr>
            <p:custDataLst>
              <p:tags r:id="rId4"/>
            </p:custDataLst>
          </p:nvPr>
        </p:nvSpPr>
        <p:spPr bwMode="auto">
          <a:xfrm>
            <a:off x="1752600" y="2581275"/>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8" action="ppaction://hlinksldjump"/>
            <a:extLst>
              <a:ext uri="{FF2B5EF4-FFF2-40B4-BE49-F238E27FC236}">
                <a16:creationId xmlns:a16="http://schemas.microsoft.com/office/drawing/2014/main" id="{F9B4FC24-CA06-D9EC-E9E1-B9D4BE07E585}"/>
              </a:ext>
            </a:extLst>
          </p:cNvPr>
          <p:cNvSpPr>
            <a:spLocks noGrp="1"/>
          </p:cNvSpPr>
          <p:nvPr>
            <p:custDataLst>
              <p:tags r:id="rId5"/>
            </p:custDataLst>
          </p:nvPr>
        </p:nvSpPr>
        <p:spPr bwMode="auto">
          <a:xfrm>
            <a:off x="1752600" y="2906714"/>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7" name="Text Placeholder 2">
            <a:hlinkClick r:id="rId19" action="ppaction://hlinksldjump"/>
            <a:extLst>
              <a:ext uri="{FF2B5EF4-FFF2-40B4-BE49-F238E27FC236}">
                <a16:creationId xmlns:a16="http://schemas.microsoft.com/office/drawing/2014/main" id="{15562763-1B74-1458-0BEE-E9BC0EE15333}"/>
              </a:ext>
            </a:extLst>
          </p:cNvPr>
          <p:cNvSpPr>
            <a:spLocks noGrp="1"/>
          </p:cNvSpPr>
          <p:nvPr>
            <p:custDataLst>
              <p:tags r:id="rId6"/>
            </p:custDataLst>
          </p:nvPr>
        </p:nvSpPr>
        <p:spPr bwMode="auto">
          <a:xfrm>
            <a:off x="1752600" y="3273425"/>
            <a:ext cx="6477000" cy="407988"/>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25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b="1">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Text Placeholder 2">
            <a:extLst>
              <a:ext uri="{FF2B5EF4-FFF2-40B4-BE49-F238E27FC236}">
                <a16:creationId xmlns:a16="http://schemas.microsoft.com/office/drawing/2014/main" id="{FACDD804-1B35-BECA-8DA9-1A93CBBF8D0C}"/>
              </a:ext>
            </a:extLst>
          </p:cNvPr>
          <p:cNvSpPr>
            <a:spLocks noGrp="1"/>
          </p:cNvSpPr>
          <p:nvPr>
            <p:custDataLst>
              <p:tags r:id="rId7"/>
            </p:custDataLst>
          </p:nvPr>
        </p:nvSpPr>
        <p:spPr bwMode="auto">
          <a:xfrm>
            <a:off x="1752600" y="3681413"/>
            <a:ext cx="6477000" cy="354013"/>
          </a:xfrm>
          <a:prstGeom prst="rect">
            <a:avLst/>
          </a:prstGeom>
          <a:solidFill>
            <a:schemeClr val="accent1"/>
          </a:solidFill>
          <a:ln w="127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（ア）実施体制</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9" name="Text Placeholder 2">
            <a:hlinkClick r:id="rId20" action="ppaction://hlinksldjump"/>
            <a:extLst>
              <a:ext uri="{FF2B5EF4-FFF2-40B4-BE49-F238E27FC236}">
                <a16:creationId xmlns:a16="http://schemas.microsoft.com/office/drawing/2014/main" id="{0DD2D2BD-7B4C-CDDF-E3E8-3D08643163C5}"/>
              </a:ext>
            </a:extLst>
          </p:cNvPr>
          <p:cNvSpPr>
            <a:spLocks noGrp="1"/>
          </p:cNvSpPr>
          <p:nvPr>
            <p:custDataLst>
              <p:tags r:id="rId8"/>
            </p:custDataLst>
          </p:nvPr>
        </p:nvSpPr>
        <p:spPr bwMode="auto">
          <a:xfrm>
            <a:off x="1752600" y="4035425"/>
            <a:ext cx="6477000" cy="319088"/>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71438"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（イ）財務状況</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Text Placeholder 2">
            <a:hlinkClick r:id="rId21" action="ppaction://hlinksldjump"/>
            <a:extLst>
              <a:ext uri="{FF2B5EF4-FFF2-40B4-BE49-F238E27FC236}">
                <a16:creationId xmlns:a16="http://schemas.microsoft.com/office/drawing/2014/main" id="{5565C465-1AD6-3550-95B3-AE24270ABAB9}"/>
              </a:ext>
            </a:extLst>
          </p:cNvPr>
          <p:cNvSpPr>
            <a:spLocks noGrp="1"/>
          </p:cNvSpPr>
          <p:nvPr>
            <p:custDataLst>
              <p:tags r:id="rId9"/>
            </p:custDataLst>
          </p:nvPr>
        </p:nvSpPr>
        <p:spPr bwMode="auto">
          <a:xfrm>
            <a:off x="1752600" y="4354514"/>
            <a:ext cx="6477000" cy="284163"/>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36513"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（ウ）スケジュール</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1" name="Text Placeholder 2">
            <a:hlinkClick r:id="rId22" action="ppaction://hlinksldjump"/>
            <a:extLst>
              <a:ext uri="{FF2B5EF4-FFF2-40B4-BE49-F238E27FC236}">
                <a16:creationId xmlns:a16="http://schemas.microsoft.com/office/drawing/2014/main" id="{B714B1F5-2D1F-EB4B-95A3-787D901BB95A}"/>
              </a:ext>
            </a:extLst>
          </p:cNvPr>
          <p:cNvSpPr>
            <a:spLocks noGrp="1"/>
          </p:cNvSpPr>
          <p:nvPr>
            <p:custDataLst>
              <p:tags r:id="rId10"/>
            </p:custDataLst>
          </p:nvPr>
        </p:nvSpPr>
        <p:spPr bwMode="auto">
          <a:xfrm>
            <a:off x="1752600" y="4638675"/>
            <a:ext cx="6477000" cy="249238"/>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36513"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（エ）金融機関のコミットメント</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9945207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D99D9068-5F47-B302-9352-D9369347264D}"/>
              </a:ext>
            </a:extLst>
          </p:cNvPr>
          <p:cNvGraphicFramePr>
            <a:graphicFrameLocks noChangeAspect="1"/>
          </p:cNvGraphicFramePr>
          <p:nvPr>
            <p:custDataLst>
              <p:tags r:id="rId1"/>
            </p:custDataLst>
            <p:extLst>
              <p:ext uri="{D42A27DB-BD31-4B8C-83A1-F6EECF244321}">
                <p14:modId xmlns:p14="http://schemas.microsoft.com/office/powerpoint/2010/main" val="18545418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D99D9068-5F47-B302-9352-D9369347264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AE0BF193-A5E8-45CA-64D4-65F389A58E74}"/>
              </a:ext>
            </a:extLst>
          </p:cNvPr>
          <p:cNvSpPr>
            <a:spLocks noGrp="1"/>
          </p:cNvSpPr>
          <p:nvPr>
            <p:ph type="title"/>
          </p:nvPr>
        </p:nvSpPr>
        <p:spPr/>
        <p:txBody>
          <a:bodyPr vert="horz"/>
          <a:lstStyle/>
          <a:p>
            <a:endParaRPr lang="ja-JP" altLang="en-US"/>
          </a:p>
        </p:txBody>
      </p:sp>
      <p:sp>
        <p:nvSpPr>
          <p:cNvPr id="111" name="Text Placeholder 110">
            <a:extLst>
              <a:ext uri="{FF2B5EF4-FFF2-40B4-BE49-F238E27FC236}">
                <a16:creationId xmlns:a16="http://schemas.microsoft.com/office/drawing/2014/main" id="{A811E90E-9027-B475-1C2F-B7CEFEE8109C}"/>
              </a:ext>
            </a:extLst>
          </p:cNvPr>
          <p:cNvSpPr>
            <a:spLocks noGrp="1"/>
          </p:cNvSpPr>
          <p:nvPr>
            <p:ph type="body" sz="quarter" idx="12"/>
          </p:nvPr>
        </p:nvSpPr>
        <p:spPr/>
        <p:txBody>
          <a:bodyPr/>
          <a:lstStyle/>
          <a:p>
            <a:r>
              <a:rPr lang="ja-JP" altLang="en-US"/>
              <a:t>⑤実現可能性（ア）実施体制</a:t>
            </a:r>
          </a:p>
        </p:txBody>
      </p:sp>
      <p:sp>
        <p:nvSpPr>
          <p:cNvPr id="12" name="フリーフォーム: 図形 44">
            <a:extLst>
              <a:ext uri="{FF2B5EF4-FFF2-40B4-BE49-F238E27FC236}">
                <a16:creationId xmlns:a16="http://schemas.microsoft.com/office/drawing/2014/main" id="{180DC742-A021-2F11-34F1-196CC4D905C1}"/>
              </a:ext>
            </a:extLst>
          </p:cNvPr>
          <p:cNvSpPr/>
          <p:nvPr/>
        </p:nvSpPr>
        <p:spPr>
          <a:xfrm>
            <a:off x="381784" y="1570823"/>
            <a:ext cx="908561" cy="416722"/>
          </a:xfrm>
          <a:prstGeom prst="rect">
            <a:avLst/>
          </a:prstGeom>
          <a:noFill/>
          <a:ln w="6350">
            <a:solidFill>
              <a:schemeClr val="accent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none" lIns="5715" tIns="5715" rIns="5715" bIns="5715" numCol="1" spcCol="1270" anchor="ctr" anchorCtr="0">
            <a:noAutofit/>
          </a:bodyPr>
          <a:lstStyle/>
          <a:p>
            <a:pPr marL="0" lvl="0" indent="0" algn="ctr" defTabSz="400050">
              <a:lnSpc>
                <a:spcPts val="600"/>
              </a:lnSpc>
              <a:spcBef>
                <a:spcPct val="0"/>
              </a:spcBef>
              <a:spcAft>
                <a:spcPct val="35000"/>
              </a:spcAft>
              <a:buNone/>
            </a:pPr>
            <a:r>
              <a:rPr kumimoji="1" lang="ja-JP" altLang="en-US"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代表取締役</a:t>
            </a:r>
            <a:endPar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0" lvl="0" indent="0" algn="ctr" defTabSz="400050">
              <a:lnSpc>
                <a:spcPts val="600"/>
              </a:lnSpc>
              <a:spcBef>
                <a:spcPct val="0"/>
              </a:spcBef>
              <a:spcAft>
                <a:spcPct val="35000"/>
              </a:spcAft>
              <a:buNone/>
            </a:pPr>
            <a:r>
              <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3" name="フリーフォーム: 図形 45">
            <a:extLst>
              <a:ext uri="{FF2B5EF4-FFF2-40B4-BE49-F238E27FC236}">
                <a16:creationId xmlns:a16="http://schemas.microsoft.com/office/drawing/2014/main" id="{6ACCF729-2592-65E0-3BF4-70293FAB2636}"/>
              </a:ext>
            </a:extLst>
          </p:cNvPr>
          <p:cNvSpPr/>
          <p:nvPr/>
        </p:nvSpPr>
        <p:spPr>
          <a:xfrm>
            <a:off x="1592365" y="1570823"/>
            <a:ext cx="908561" cy="416722"/>
          </a:xfrm>
          <a:prstGeom prst="rect">
            <a:avLst/>
          </a:prstGeom>
          <a:noFill/>
          <a:ln w="6350">
            <a:solidFill>
              <a:schemeClr val="accent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none" lIns="5715" tIns="5715" rIns="5715" bIns="5715" numCol="1" spcCol="1270" anchor="ctr" anchorCtr="0">
            <a:noAutofit/>
          </a:bodyPr>
          <a:lstStyle/>
          <a:p>
            <a:pPr marL="0" lvl="0" indent="0" algn="ctr" defTabSz="400050">
              <a:lnSpc>
                <a:spcPts val="600"/>
              </a:lnSpc>
              <a:spcBef>
                <a:spcPct val="0"/>
              </a:spcBef>
              <a:spcAft>
                <a:spcPct val="35000"/>
              </a:spcAft>
              <a:buNone/>
            </a:pPr>
            <a:r>
              <a:rPr kumimoji="1" lang="ja-JP" altLang="en-US"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取締役</a:t>
            </a:r>
            <a:endPar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0" lvl="0" indent="0" algn="ctr" defTabSz="400050">
              <a:lnSpc>
                <a:spcPts val="600"/>
              </a:lnSpc>
              <a:spcBef>
                <a:spcPct val="0"/>
              </a:spcBef>
              <a:spcAft>
                <a:spcPct val="35000"/>
              </a:spcAft>
              <a:buNone/>
            </a:pPr>
            <a:r>
              <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4" name="フリーフォーム: 図形 46">
            <a:extLst>
              <a:ext uri="{FF2B5EF4-FFF2-40B4-BE49-F238E27FC236}">
                <a16:creationId xmlns:a16="http://schemas.microsoft.com/office/drawing/2014/main" id="{3ECDCDC3-5521-7B50-B199-3406ABEB0CFE}"/>
              </a:ext>
            </a:extLst>
          </p:cNvPr>
          <p:cNvSpPr/>
          <p:nvPr/>
        </p:nvSpPr>
        <p:spPr>
          <a:xfrm>
            <a:off x="2825747" y="1571288"/>
            <a:ext cx="908054" cy="415793"/>
          </a:xfrm>
          <a:prstGeom prst="rect">
            <a:avLst/>
          </a:prstGeom>
          <a:noFill/>
          <a:ln w="6350">
            <a:solidFill>
              <a:schemeClr val="accent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none" lIns="14605" tIns="14605" rIns="14605" bIns="14605" numCol="1" spcCol="1270" anchor="ctr" anchorCtr="0">
            <a:noAutofit/>
          </a:bodyPr>
          <a:lstStyle/>
          <a:p>
            <a:pPr marL="0" lvl="0" indent="0" algn="ctr" defTabSz="1022350">
              <a:lnSpc>
                <a:spcPts val="600"/>
              </a:lnSpc>
              <a:spcBef>
                <a:spcPct val="0"/>
              </a:spcBef>
              <a:spcAft>
                <a:spcPct val="35000"/>
              </a:spcAft>
              <a:buNone/>
            </a:pPr>
            <a:r>
              <a:rPr kumimoji="1" lang="ja-JP" altLang="en-US"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主任</a:t>
            </a:r>
            <a:endParaRPr kumimoji="1" lang="en-US" altLang="ja-JP"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0" lvl="0" indent="0" algn="ctr" defTabSz="1022350">
              <a:lnSpc>
                <a:spcPts val="600"/>
              </a:lnSpc>
              <a:spcBef>
                <a:spcPct val="0"/>
              </a:spcBef>
              <a:spcAft>
                <a:spcPct val="35000"/>
              </a:spcAft>
              <a:buNone/>
            </a:pPr>
            <a:r>
              <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15" name="フリーフォーム: 図形 47">
            <a:extLst>
              <a:ext uri="{FF2B5EF4-FFF2-40B4-BE49-F238E27FC236}">
                <a16:creationId xmlns:a16="http://schemas.microsoft.com/office/drawing/2014/main" id="{B1877A38-DBB9-9B18-6CC4-1DEB5A15A093}"/>
              </a:ext>
            </a:extLst>
          </p:cNvPr>
          <p:cNvSpPr/>
          <p:nvPr/>
        </p:nvSpPr>
        <p:spPr>
          <a:xfrm>
            <a:off x="1592365" y="2332375"/>
            <a:ext cx="908561" cy="416722"/>
          </a:xfrm>
          <a:prstGeom prst="rect">
            <a:avLst/>
          </a:prstGeom>
          <a:noFill/>
          <a:ln w="6350">
            <a:solidFill>
              <a:schemeClr val="accent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none" lIns="5715" tIns="5715" rIns="5715" bIns="5715" numCol="1" spcCol="1270" anchor="ctr" anchorCtr="0">
            <a:noAutofit/>
          </a:bodyPr>
          <a:lstStyle/>
          <a:p>
            <a:pPr marL="0" lvl="0" indent="0" algn="ctr" defTabSz="400050">
              <a:lnSpc>
                <a:spcPts val="600"/>
              </a:lnSpc>
              <a:spcBef>
                <a:spcPct val="0"/>
              </a:spcBef>
              <a:spcAft>
                <a:spcPct val="35000"/>
              </a:spcAft>
              <a:buNone/>
            </a:pPr>
            <a:r>
              <a:rPr kumimoji="1" lang="ja-JP" altLang="en-US"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取締役</a:t>
            </a:r>
            <a:endPar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0" lvl="0" indent="0" algn="ctr" defTabSz="400050">
              <a:lnSpc>
                <a:spcPts val="600"/>
              </a:lnSpc>
              <a:spcBef>
                <a:spcPct val="0"/>
              </a:spcBef>
              <a:spcAft>
                <a:spcPct val="35000"/>
              </a:spcAft>
              <a:buNone/>
            </a:pPr>
            <a:r>
              <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6" name="フリーフォーム: 図形 48">
            <a:extLst>
              <a:ext uri="{FF2B5EF4-FFF2-40B4-BE49-F238E27FC236}">
                <a16:creationId xmlns:a16="http://schemas.microsoft.com/office/drawing/2014/main" id="{364B3551-0735-6BEC-DA88-58464AC08597}"/>
              </a:ext>
            </a:extLst>
          </p:cNvPr>
          <p:cNvSpPr/>
          <p:nvPr/>
        </p:nvSpPr>
        <p:spPr>
          <a:xfrm>
            <a:off x="2825747" y="2332645"/>
            <a:ext cx="908054" cy="415793"/>
          </a:xfrm>
          <a:prstGeom prst="rect">
            <a:avLst/>
          </a:prstGeom>
          <a:noFill/>
          <a:ln w="6350"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none" lIns="12065" tIns="12065" rIns="12065" bIns="12065" numCol="1" spcCol="1270" anchor="ctr" anchorCtr="0">
            <a:noAutofit/>
          </a:bodyPr>
          <a:lstStyle/>
          <a:p>
            <a:pPr marL="0" lvl="0" indent="0" algn="ctr" defTabSz="1022350">
              <a:lnSpc>
                <a:spcPts val="600"/>
              </a:lnSpc>
              <a:spcBef>
                <a:spcPct val="0"/>
              </a:spcBef>
              <a:spcAft>
                <a:spcPct val="35000"/>
              </a:spcAft>
              <a:buNone/>
            </a:pPr>
            <a:r>
              <a:rPr kumimoji="1" lang="ja-JP" altLang="en-US"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リーダー</a:t>
            </a:r>
            <a:endParaRPr kumimoji="1" lang="en-US" altLang="ja-JP"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0" lvl="0" indent="0" algn="ctr" defTabSz="1022350">
              <a:lnSpc>
                <a:spcPts val="600"/>
              </a:lnSpc>
              <a:spcBef>
                <a:spcPct val="0"/>
              </a:spcBef>
              <a:spcAft>
                <a:spcPct val="35000"/>
              </a:spcAft>
              <a:buNone/>
            </a:pPr>
            <a:r>
              <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17" name="フリーフォーム: 図形 49">
            <a:extLst>
              <a:ext uri="{FF2B5EF4-FFF2-40B4-BE49-F238E27FC236}">
                <a16:creationId xmlns:a16="http://schemas.microsoft.com/office/drawing/2014/main" id="{081460A5-140F-3357-4858-66873DA10041}"/>
              </a:ext>
            </a:extLst>
          </p:cNvPr>
          <p:cNvSpPr/>
          <p:nvPr/>
        </p:nvSpPr>
        <p:spPr>
          <a:xfrm>
            <a:off x="1592365" y="3086342"/>
            <a:ext cx="908561" cy="416722"/>
          </a:xfrm>
          <a:prstGeom prst="rect">
            <a:avLst/>
          </a:prstGeom>
          <a:noFill/>
          <a:ln w="6350">
            <a:solidFill>
              <a:schemeClr val="accent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none" lIns="5715" tIns="5715" rIns="5715" bIns="5715" numCol="1" spcCol="1270" anchor="ctr" anchorCtr="0">
            <a:noAutofit/>
          </a:bodyPr>
          <a:lstStyle/>
          <a:p>
            <a:pPr marL="0" lvl="0" indent="0" algn="ctr" defTabSz="400050">
              <a:lnSpc>
                <a:spcPts val="600"/>
              </a:lnSpc>
              <a:spcBef>
                <a:spcPct val="0"/>
              </a:spcBef>
              <a:spcAft>
                <a:spcPct val="35000"/>
              </a:spcAft>
              <a:buNone/>
            </a:pPr>
            <a:r>
              <a:rPr kumimoji="1" lang="ja-JP" altLang="en-US"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取締役</a:t>
            </a:r>
            <a:endPar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0" lvl="0" indent="0" algn="ctr" defTabSz="400050">
              <a:lnSpc>
                <a:spcPts val="600"/>
              </a:lnSpc>
              <a:spcBef>
                <a:spcPct val="0"/>
              </a:spcBef>
              <a:spcAft>
                <a:spcPct val="35000"/>
              </a:spcAft>
              <a:buNone/>
            </a:pPr>
            <a:r>
              <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8" name="フリーフォーム: 図形 50">
            <a:extLst>
              <a:ext uri="{FF2B5EF4-FFF2-40B4-BE49-F238E27FC236}">
                <a16:creationId xmlns:a16="http://schemas.microsoft.com/office/drawing/2014/main" id="{63C30E24-3383-94F2-BE13-00F3FE162156}"/>
              </a:ext>
            </a:extLst>
          </p:cNvPr>
          <p:cNvSpPr/>
          <p:nvPr/>
        </p:nvSpPr>
        <p:spPr>
          <a:xfrm>
            <a:off x="2825747" y="3088471"/>
            <a:ext cx="908054" cy="415793"/>
          </a:xfrm>
          <a:prstGeom prst="rect">
            <a:avLst/>
          </a:prstGeom>
          <a:noFill/>
          <a:ln w="6350"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none" lIns="12065" tIns="12065" rIns="12065" bIns="12065" numCol="1" spcCol="1270" anchor="ctr" anchorCtr="0">
            <a:noAutofit/>
          </a:bodyPr>
          <a:lstStyle/>
          <a:p>
            <a:pPr marL="0" lvl="0" indent="0" algn="ctr" defTabSz="1022350">
              <a:lnSpc>
                <a:spcPts val="600"/>
              </a:lnSpc>
              <a:spcBef>
                <a:spcPct val="0"/>
              </a:spcBef>
              <a:spcAft>
                <a:spcPct val="35000"/>
              </a:spcAft>
              <a:buNone/>
            </a:pPr>
            <a:r>
              <a:rPr kumimoji="1" lang="ja-JP" altLang="en-US"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主任</a:t>
            </a:r>
            <a:endParaRPr kumimoji="1" lang="en-US" altLang="ja-JP"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0" lvl="0" indent="0" algn="ctr" defTabSz="1022350">
              <a:lnSpc>
                <a:spcPts val="600"/>
              </a:lnSpc>
              <a:spcBef>
                <a:spcPct val="0"/>
              </a:spcBef>
              <a:spcAft>
                <a:spcPct val="35000"/>
              </a:spcAft>
              <a:buNone/>
            </a:pPr>
            <a:r>
              <a:rPr kumimoji="1" lang="en-US" altLang="ja-JP" sz="900" kern="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19" name="正方形/長方形 58">
            <a:extLst>
              <a:ext uri="{FF2B5EF4-FFF2-40B4-BE49-F238E27FC236}">
                <a16:creationId xmlns:a16="http://schemas.microsoft.com/office/drawing/2014/main" id="{D42B5535-1773-29F4-83A9-C5486D841DE7}"/>
              </a:ext>
            </a:extLst>
          </p:cNvPr>
          <p:cNvSpPr/>
          <p:nvPr/>
        </p:nvSpPr>
        <p:spPr>
          <a:xfrm>
            <a:off x="1591510" y="1374060"/>
            <a:ext cx="909266" cy="191014"/>
          </a:xfrm>
          <a:prstGeom prst="rect">
            <a:avLst/>
          </a:prstGeom>
          <a:solidFill>
            <a:schemeClr val="accent2"/>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1000">
                <a:latin typeface="Yu Gothic UI" panose="020B0500000000000000" pitchFamily="50" charset="-128"/>
                <a:ea typeface="Yu Gothic UI" panose="020B0500000000000000" pitchFamily="50" charset="-128"/>
                <a:sym typeface="Yu Gothic UI" panose="020B0500000000000000" pitchFamily="50" charset="-128"/>
              </a:rPr>
              <a:t>事業責任者</a:t>
            </a:r>
          </a:p>
        </p:txBody>
      </p:sp>
      <p:sp>
        <p:nvSpPr>
          <p:cNvPr id="20" name="正方形/長方形 61">
            <a:extLst>
              <a:ext uri="{FF2B5EF4-FFF2-40B4-BE49-F238E27FC236}">
                <a16:creationId xmlns:a16="http://schemas.microsoft.com/office/drawing/2014/main" id="{F08D5C71-9CCC-63CC-6124-55754E4761E3}"/>
              </a:ext>
            </a:extLst>
          </p:cNvPr>
          <p:cNvSpPr/>
          <p:nvPr/>
        </p:nvSpPr>
        <p:spPr>
          <a:xfrm>
            <a:off x="2824185" y="1374060"/>
            <a:ext cx="909266" cy="191014"/>
          </a:xfrm>
          <a:prstGeom prst="rect">
            <a:avLst/>
          </a:prstGeom>
          <a:solidFill>
            <a:schemeClr val="accent2"/>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lang="ja-JP" altLang="en-US"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営業部門</a:t>
            </a:r>
            <a:endParaRPr lang="ja-JP" alt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21" name="正方形/長方形 62">
            <a:extLst>
              <a:ext uri="{FF2B5EF4-FFF2-40B4-BE49-F238E27FC236}">
                <a16:creationId xmlns:a16="http://schemas.microsoft.com/office/drawing/2014/main" id="{B3DA4207-1784-61ED-0D7E-539FB064DDB7}"/>
              </a:ext>
            </a:extLst>
          </p:cNvPr>
          <p:cNvSpPr/>
          <p:nvPr/>
        </p:nvSpPr>
        <p:spPr>
          <a:xfrm>
            <a:off x="2824184" y="2139184"/>
            <a:ext cx="909266" cy="191014"/>
          </a:xfrm>
          <a:prstGeom prst="rect">
            <a:avLst/>
          </a:prstGeom>
          <a:solidFill>
            <a:schemeClr val="accent2"/>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lang="ja-JP" altLang="en-US" sz="1000" kern="100">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製造・管理部門</a:t>
            </a:r>
            <a:endParaRPr lang="ja-JP" alt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22" name="正方形/長方形 63">
            <a:extLst>
              <a:ext uri="{FF2B5EF4-FFF2-40B4-BE49-F238E27FC236}">
                <a16:creationId xmlns:a16="http://schemas.microsoft.com/office/drawing/2014/main" id="{0236FE7C-A914-DC16-78FE-1228FFE47A1C}"/>
              </a:ext>
            </a:extLst>
          </p:cNvPr>
          <p:cNvSpPr/>
          <p:nvPr/>
        </p:nvSpPr>
        <p:spPr>
          <a:xfrm>
            <a:off x="2824185" y="2904911"/>
            <a:ext cx="909266" cy="191014"/>
          </a:xfrm>
          <a:prstGeom prst="rect">
            <a:avLst/>
          </a:prstGeom>
          <a:solidFill>
            <a:schemeClr val="accent2"/>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lang="ja-JP" altLang="en-US" sz="1000" kern="100">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経理・総務部門</a:t>
            </a:r>
            <a:endParaRPr lang="ja-JP" alt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23" name="正方形/長方形 66">
            <a:extLst>
              <a:ext uri="{FF2B5EF4-FFF2-40B4-BE49-F238E27FC236}">
                <a16:creationId xmlns:a16="http://schemas.microsoft.com/office/drawing/2014/main" id="{12D09E98-168B-974A-C0B3-1A99368A7268}"/>
              </a:ext>
            </a:extLst>
          </p:cNvPr>
          <p:cNvSpPr/>
          <p:nvPr/>
        </p:nvSpPr>
        <p:spPr>
          <a:xfrm>
            <a:off x="1592013" y="2151060"/>
            <a:ext cx="909266" cy="191014"/>
          </a:xfrm>
          <a:prstGeom prst="rect">
            <a:avLst/>
          </a:prstGeom>
          <a:solidFill>
            <a:schemeClr val="accent2"/>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1000">
                <a:latin typeface="Yu Gothic UI" panose="020B0500000000000000" pitchFamily="50" charset="-128"/>
                <a:ea typeface="Yu Gothic UI" panose="020B0500000000000000" pitchFamily="50" charset="-128"/>
                <a:sym typeface="Yu Gothic UI" panose="020B0500000000000000" pitchFamily="50" charset="-128"/>
              </a:rPr>
              <a:t>製造責任者</a:t>
            </a:r>
          </a:p>
        </p:txBody>
      </p:sp>
      <p:sp>
        <p:nvSpPr>
          <p:cNvPr id="24" name="正方形/長方形 67">
            <a:extLst>
              <a:ext uri="{FF2B5EF4-FFF2-40B4-BE49-F238E27FC236}">
                <a16:creationId xmlns:a16="http://schemas.microsoft.com/office/drawing/2014/main" id="{156E7B70-A1FA-97FA-3BB4-230E916B3F59}"/>
              </a:ext>
            </a:extLst>
          </p:cNvPr>
          <p:cNvSpPr/>
          <p:nvPr/>
        </p:nvSpPr>
        <p:spPr>
          <a:xfrm>
            <a:off x="381001" y="1378999"/>
            <a:ext cx="909266" cy="191014"/>
          </a:xfrm>
          <a:prstGeom prst="rect">
            <a:avLst/>
          </a:prstGeom>
          <a:solidFill>
            <a:schemeClr val="accent2"/>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1000">
                <a:latin typeface="Yu Gothic UI" panose="020B0500000000000000" pitchFamily="50" charset="-128"/>
                <a:ea typeface="Yu Gothic UI" panose="020B0500000000000000" pitchFamily="50" charset="-128"/>
                <a:sym typeface="Yu Gothic UI" panose="020B0500000000000000" pitchFamily="50" charset="-128"/>
              </a:rPr>
              <a:t>経営者</a:t>
            </a:r>
          </a:p>
        </p:txBody>
      </p:sp>
      <p:sp>
        <p:nvSpPr>
          <p:cNvPr id="25" name="正方形/長方形 7">
            <a:extLst>
              <a:ext uri="{FF2B5EF4-FFF2-40B4-BE49-F238E27FC236}">
                <a16:creationId xmlns:a16="http://schemas.microsoft.com/office/drawing/2014/main" id="{005AA3C6-DAB4-1B5A-32BE-20F1CD3A3A76}"/>
              </a:ext>
            </a:extLst>
          </p:cNvPr>
          <p:cNvSpPr/>
          <p:nvPr/>
        </p:nvSpPr>
        <p:spPr>
          <a:xfrm>
            <a:off x="1592013" y="2904911"/>
            <a:ext cx="909266" cy="191014"/>
          </a:xfrm>
          <a:prstGeom prst="rect">
            <a:avLst/>
          </a:prstGeom>
          <a:solidFill>
            <a:schemeClr val="accent2"/>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1000">
                <a:latin typeface="Yu Gothic UI" panose="020B0500000000000000" pitchFamily="50" charset="-128"/>
                <a:ea typeface="Yu Gothic UI" panose="020B0500000000000000" pitchFamily="50" charset="-128"/>
                <a:sym typeface="Yu Gothic UI" panose="020B0500000000000000" pitchFamily="50" charset="-128"/>
              </a:rPr>
              <a:t>管理責任者</a:t>
            </a:r>
          </a:p>
        </p:txBody>
      </p:sp>
      <p:graphicFrame>
        <p:nvGraphicFramePr>
          <p:cNvPr id="27" name="表 1">
            <a:extLst>
              <a:ext uri="{FF2B5EF4-FFF2-40B4-BE49-F238E27FC236}">
                <a16:creationId xmlns:a16="http://schemas.microsoft.com/office/drawing/2014/main" id="{DCAB6121-9CF7-A539-6775-55BE5969FC34}"/>
              </a:ext>
            </a:extLst>
          </p:cNvPr>
          <p:cNvGraphicFramePr>
            <a:graphicFrameLocks noGrp="1"/>
          </p:cNvGraphicFramePr>
          <p:nvPr>
            <p:extLst>
              <p:ext uri="{D42A27DB-BD31-4B8C-83A1-F6EECF244321}">
                <p14:modId xmlns:p14="http://schemas.microsoft.com/office/powerpoint/2010/main" val="3832800563"/>
              </p:ext>
            </p:extLst>
          </p:nvPr>
        </p:nvGraphicFramePr>
        <p:xfrm>
          <a:off x="4018567" y="1372117"/>
          <a:ext cx="5486400" cy="2132149"/>
        </p:xfrm>
        <a:graphic>
          <a:graphicData uri="http://schemas.openxmlformats.org/drawingml/2006/table">
            <a:tbl>
              <a:tblPr/>
              <a:tblGrid>
                <a:gridCol w="1097280">
                  <a:extLst>
                    <a:ext uri="{9D8B030D-6E8A-4147-A177-3AD203B41FA5}">
                      <a16:colId xmlns:a16="http://schemas.microsoft.com/office/drawing/2014/main" val="20001"/>
                    </a:ext>
                  </a:extLst>
                </a:gridCol>
                <a:gridCol w="822960">
                  <a:extLst>
                    <a:ext uri="{9D8B030D-6E8A-4147-A177-3AD203B41FA5}">
                      <a16:colId xmlns:a16="http://schemas.microsoft.com/office/drawing/2014/main" val="20002"/>
                    </a:ext>
                  </a:extLst>
                </a:gridCol>
                <a:gridCol w="1188720">
                  <a:extLst>
                    <a:ext uri="{9D8B030D-6E8A-4147-A177-3AD203B41FA5}">
                      <a16:colId xmlns:a16="http://schemas.microsoft.com/office/drawing/2014/main" val="2159797835"/>
                    </a:ext>
                  </a:extLst>
                </a:gridCol>
                <a:gridCol w="2377440">
                  <a:extLst>
                    <a:ext uri="{9D8B030D-6E8A-4147-A177-3AD203B41FA5}">
                      <a16:colId xmlns:a16="http://schemas.microsoft.com/office/drawing/2014/main" val="93772259"/>
                    </a:ext>
                  </a:extLst>
                </a:gridCol>
              </a:tblGrid>
              <a:tr h="211909">
                <a:tc gridSpan="2">
                  <a:txBody>
                    <a:bodyPr/>
                    <a:lstStyle/>
                    <a:p>
                      <a:pPr marR="44450" indent="127000" algn="ctr">
                        <a:spcAft>
                          <a:spcPts val="0"/>
                        </a:spcAft>
                        <a:tabLst>
                          <a:tab pos="2700020" algn="ctr"/>
                          <a:tab pos="5400040" algn="r"/>
                        </a:tabLst>
                      </a:pPr>
                      <a:r>
                        <a:rPr lang="ja-JP" altLang="en-US" sz="1000" b="1" kern="100">
                          <a:effectLst/>
                          <a:latin typeface="Yu Gothic UI" panose="020B0500000000000000" pitchFamily="50" charset="-128"/>
                          <a:ea typeface="Yu Gothic UI" panose="020B0500000000000000" pitchFamily="50" charset="-128"/>
                          <a:sym typeface="Yu Gothic UI" panose="020B0500000000000000" pitchFamily="50" charset="-128"/>
                        </a:rPr>
                        <a:t>担当者</a:t>
                      </a:r>
                      <a:endParaRPr lang="en-US" altLang="ja-JP" sz="1000" b="1" kern="100">
                        <a:effectLst/>
                        <a:latin typeface="Yu Gothic UI" panose="020B0500000000000000" pitchFamily="50" charset="-128"/>
                        <a:ea typeface="Yu Gothic UI" panose="020B0500000000000000" pitchFamily="50" charset="-128"/>
                        <a:sym typeface="Yu Gothic UI" panose="020B0500000000000000" pitchFamily="50" charset="-128"/>
                      </a:endParaRPr>
                    </a:p>
                  </a:txBody>
                  <a:tcPr marL="15931" marR="15931"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hMerge="1">
                  <a:txBody>
                    <a:bodyPr/>
                    <a:lstStyle/>
                    <a:p>
                      <a:pPr marR="44450" indent="127000" algn="ctr">
                        <a:spcAft>
                          <a:spcPts val="0"/>
                        </a:spcAft>
                        <a:tabLst>
                          <a:tab pos="2700020" algn="ctr"/>
                          <a:tab pos="5400040" algn="r"/>
                        </a:tabLst>
                      </a:pPr>
                      <a:r>
                        <a:rPr lang="ja-JP" altLang="en-US" sz="10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altLang="en-US" sz="1000" b="1"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役職</a:t>
                      </a:r>
                      <a:endParaRPr lang="en-US" altLang="ja-JP" sz="1000" b="1"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L="0" marR="44450" indent="0" algn="ctr">
                        <a:spcAft>
                          <a:spcPts val="0"/>
                        </a:spcAft>
                        <a:tabLst>
                          <a:tab pos="2700020" algn="ctr"/>
                          <a:tab pos="5400040" algn="r"/>
                        </a:tabLst>
                      </a:pPr>
                      <a:r>
                        <a:rPr lang="ja-JP" altLang="en-US" sz="1000" b="1"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本事業における役割</a:t>
                      </a:r>
                      <a:endParaRPr lang="en-US" altLang="ja-JP" sz="1000" b="1"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274320">
                <a:tc>
                  <a:txBody>
                    <a:bodyPr/>
                    <a:lstStyle/>
                    <a:p>
                      <a:pPr marL="0" marR="44450" indent="0">
                        <a:spcAft>
                          <a:spcPts val="0"/>
                        </a:spcAft>
                        <a:tabLst>
                          <a:tab pos="2700020" algn="ctr"/>
                          <a:tab pos="5400040" algn="r"/>
                        </a:tabLst>
                      </a:pPr>
                      <a:r>
                        <a:rPr lang="ja-JP" altLang="en-US"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経営者</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000" kern="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xxx</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74320">
                <a:tc>
                  <a:txBody>
                    <a:bodyPr/>
                    <a:lstStyle/>
                    <a:p>
                      <a:pPr marL="0" marR="44450" indent="0">
                        <a:spcAft>
                          <a:spcPts val="0"/>
                        </a:spcAft>
                        <a:tabLst>
                          <a:tab pos="2700020" algn="ctr"/>
                          <a:tab pos="5400040" algn="r"/>
                        </a:tabLst>
                      </a:pPr>
                      <a:r>
                        <a:rPr lang="ja-JP" altLang="en-US"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事業責任者</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000" kern="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xxx</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74320">
                <a:tc>
                  <a:txBody>
                    <a:bodyPr/>
                    <a:lstStyle/>
                    <a:p>
                      <a:pPr marL="0" marR="44450" indent="0">
                        <a:spcAft>
                          <a:spcPts val="0"/>
                        </a:spcAft>
                        <a:tabLst>
                          <a:tab pos="2700020" algn="ctr"/>
                          <a:tab pos="5400040" algn="r"/>
                        </a:tabLst>
                      </a:pPr>
                      <a:r>
                        <a:rPr lang="ja-JP" altLang="en-US"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製造責任者</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000" kern="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xxx</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74320">
                <a:tc>
                  <a:txBody>
                    <a:bodyPr/>
                    <a:lstStyle/>
                    <a:p>
                      <a:pPr marL="0" marR="44450" indent="0">
                        <a:spcAft>
                          <a:spcPts val="0"/>
                        </a:spcAft>
                        <a:tabLst>
                          <a:tab pos="2700020" algn="ctr"/>
                          <a:tab pos="5400040" algn="r"/>
                        </a:tabLst>
                      </a:pPr>
                      <a:r>
                        <a:rPr lang="ja-JP" altLang="en-US"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管理責任者</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000" kern="0">
                          <a:effectLst/>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xxx</a:t>
                      </a: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74320">
                <a:tc>
                  <a:txBody>
                    <a:bodyPr/>
                    <a:lstStyle/>
                    <a:p>
                      <a:pPr marL="0" marR="44450" indent="0">
                        <a:spcAft>
                          <a:spcPts val="0"/>
                        </a:spcAft>
                        <a:tabLst>
                          <a:tab pos="2700020" algn="ctr"/>
                          <a:tab pos="5400040" algn="r"/>
                        </a:tabLst>
                      </a:pPr>
                      <a:r>
                        <a:rPr lang="ja-JP" altLang="en-US"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営業部門</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000" b="0" i="0" u="none" strike="noStrike" kern="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xxx</a:t>
                      </a: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74320">
                <a:tc>
                  <a:txBody>
                    <a:bodyPr/>
                    <a:lstStyle/>
                    <a:p>
                      <a:pPr marL="0" marR="44450" lvl="0" indent="0" algn="l" defTabSz="914400" rtl="0" eaLnBrk="1" fontAlgn="auto" latinLnBrk="0" hangingPunct="1">
                        <a:lnSpc>
                          <a:spcPct val="100000"/>
                        </a:lnSpc>
                        <a:spcBef>
                          <a:spcPts val="0"/>
                        </a:spcBef>
                        <a:spcAft>
                          <a:spcPts val="0"/>
                        </a:spcAft>
                        <a:buClrTx/>
                        <a:buSzTx/>
                        <a:buFontTx/>
                        <a:buNone/>
                        <a:tabLst>
                          <a:tab pos="2700020" algn="ctr"/>
                          <a:tab pos="5400040" algn="r"/>
                        </a:tabLst>
                        <a:defRPr/>
                      </a:pPr>
                      <a:r>
                        <a:rPr lang="ja-JP" altLang="en-US"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製造・管理部門</a:t>
                      </a:r>
                      <a:endParaRPr lang="ja-JP" alt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000" b="0" i="0" u="none" strike="noStrike" kern="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xxx</a:t>
                      </a: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801101466"/>
                  </a:ext>
                </a:extLst>
              </a:tr>
              <a:tr h="274320">
                <a:tc>
                  <a:txBody>
                    <a:bodyPr/>
                    <a:lstStyle/>
                    <a:p>
                      <a:pPr marL="0" marR="44450" indent="0">
                        <a:spcAft>
                          <a:spcPts val="0"/>
                        </a:spcAft>
                        <a:tabLst>
                          <a:tab pos="2700020" algn="ctr"/>
                          <a:tab pos="5400040" algn="r"/>
                        </a:tabLst>
                      </a:pPr>
                      <a:r>
                        <a:rPr lang="ja-JP" altLang="en-US"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経理・総務部門</a:t>
                      </a: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000" b="0" i="0" u="none" strike="noStrike" kern="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ＭＳ明朝-WinCharSetFFFF-H"/>
                          <a:sym typeface="Yu Gothic UI" panose="020B0500000000000000" pitchFamily="50" charset="-128"/>
                        </a:rPr>
                        <a:t>xxx</a:t>
                      </a: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000" kern="100">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txBody>
                  <a:tcPr marL="59037" marR="59037"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811215643"/>
                  </a:ext>
                </a:extLst>
              </a:tr>
            </a:tbl>
          </a:graphicData>
        </a:graphic>
      </p:graphicFrame>
      <p:grpSp>
        <p:nvGrpSpPr>
          <p:cNvPr id="28" name="RectangleWithLineGroup">
            <a:extLst>
              <a:ext uri="{FF2B5EF4-FFF2-40B4-BE49-F238E27FC236}">
                <a16:creationId xmlns:a16="http://schemas.microsoft.com/office/drawing/2014/main" id="{CD13FD0C-BF63-2034-46D0-F13AA6962C7C}"/>
              </a:ext>
            </a:extLst>
          </p:cNvPr>
          <p:cNvGrpSpPr/>
          <p:nvPr/>
        </p:nvGrpSpPr>
        <p:grpSpPr>
          <a:xfrm>
            <a:off x="381000" y="914400"/>
            <a:ext cx="9144000" cy="380480"/>
            <a:chOff x="2073603" y="1702803"/>
            <a:chExt cx="2160003" cy="360000"/>
          </a:xfrm>
          <a:noFill/>
        </p:grpSpPr>
        <p:sp>
          <p:nvSpPr>
            <p:cNvPr id="29" name="Rectangle 28">
              <a:extLst>
                <a:ext uri="{FF2B5EF4-FFF2-40B4-BE49-F238E27FC236}">
                  <a16:creationId xmlns:a16="http://schemas.microsoft.com/office/drawing/2014/main" id="{C3293C30-0762-403C-2E21-383BA7BCAB68}"/>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当社内の体制</a:t>
              </a:r>
              <a:endPar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30" name="Straight Connector 29">
              <a:extLst>
                <a:ext uri="{FF2B5EF4-FFF2-40B4-BE49-F238E27FC236}">
                  <a16:creationId xmlns:a16="http://schemas.microsoft.com/office/drawing/2014/main" id="{AE5BB4E0-C48F-E2BD-AD16-E3FAF4B2F766}"/>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31" name="RectangleWithLineGroup">
            <a:extLst>
              <a:ext uri="{FF2B5EF4-FFF2-40B4-BE49-F238E27FC236}">
                <a16:creationId xmlns:a16="http://schemas.microsoft.com/office/drawing/2014/main" id="{CB9CA2DD-9C3A-CD91-46B4-53E1AD11E01B}"/>
              </a:ext>
            </a:extLst>
          </p:cNvPr>
          <p:cNvGrpSpPr/>
          <p:nvPr/>
        </p:nvGrpSpPr>
        <p:grpSpPr>
          <a:xfrm>
            <a:off x="381000" y="3505720"/>
            <a:ext cx="9144000" cy="380480"/>
            <a:chOff x="2073603" y="1702803"/>
            <a:chExt cx="2160003" cy="360000"/>
          </a:xfrm>
          <a:noFill/>
        </p:grpSpPr>
        <p:sp>
          <p:nvSpPr>
            <p:cNvPr id="32" name="Rectangle 31">
              <a:extLst>
                <a:ext uri="{FF2B5EF4-FFF2-40B4-BE49-F238E27FC236}">
                  <a16:creationId xmlns:a16="http://schemas.microsoft.com/office/drawing/2014/main" id="{A060F1C5-BCF8-A3C6-A950-F9838DA55CAF}"/>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関連事業者の体制</a:t>
              </a:r>
            </a:p>
          </p:txBody>
        </p:sp>
        <p:cxnSp>
          <p:nvCxnSpPr>
            <p:cNvPr id="33" name="Straight Connector 32">
              <a:extLst>
                <a:ext uri="{FF2B5EF4-FFF2-40B4-BE49-F238E27FC236}">
                  <a16:creationId xmlns:a16="http://schemas.microsoft.com/office/drawing/2014/main" id="{95872A0B-B533-E735-39D0-47DC6FA391CC}"/>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37" name="正方形/長方形 6">
            <a:extLst>
              <a:ext uri="{FF2B5EF4-FFF2-40B4-BE49-F238E27FC236}">
                <a16:creationId xmlns:a16="http://schemas.microsoft.com/office/drawing/2014/main" id="{C9163140-3279-C5D2-5F7D-EC293B52CE76}"/>
              </a:ext>
            </a:extLst>
          </p:cNvPr>
          <p:cNvSpPr/>
          <p:nvPr/>
        </p:nvSpPr>
        <p:spPr>
          <a:xfrm>
            <a:off x="2084548" y="3553933"/>
            <a:ext cx="2320035" cy="283275"/>
          </a:xfrm>
          <a:prstGeom prst="rect">
            <a:avLst/>
          </a:prstGeom>
          <a:solidFill>
            <a:schemeClr val="bg1"/>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7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事業者との</a:t>
            </a:r>
            <a:br>
              <a:rPr lang="en-US" altLang="ja-JP" sz="700">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7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調整ステータス</a:t>
            </a:r>
            <a:endParaRPr lang="ja-JP" altLang="en-US" sz="7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8" name="四角形: 角を丸くする 7">
            <a:extLst>
              <a:ext uri="{FF2B5EF4-FFF2-40B4-BE49-F238E27FC236}">
                <a16:creationId xmlns:a16="http://schemas.microsoft.com/office/drawing/2014/main" id="{AC1C6091-8EF3-7EEA-EC6F-BF15ED263E0F}"/>
              </a:ext>
            </a:extLst>
          </p:cNvPr>
          <p:cNvSpPr/>
          <p:nvPr/>
        </p:nvSpPr>
        <p:spPr>
          <a:xfrm>
            <a:off x="2764837" y="3601645"/>
            <a:ext cx="479728" cy="187853"/>
          </a:xfrm>
          <a:prstGeom prst="roundRect">
            <a:avLst>
              <a:gd name="adj" fmla="val 40234"/>
            </a:avLst>
          </a:prstGeom>
          <a:solidFill>
            <a:schemeClr val="accent1"/>
          </a:solidFill>
          <a:ln>
            <a:noFill/>
          </a:ln>
        </p:spPr>
        <p:txBody>
          <a:bodyPr wrap="none" lIns="36000" rIns="36000" anchor="ctr">
            <a:spAutoFit/>
          </a:bodyPr>
          <a:lstStyle/>
          <a:p>
            <a:pPr algn="ctr" defTabSz="914400">
              <a:lnSpc>
                <a:spcPct val="110000"/>
              </a:lnSpc>
            </a:pPr>
            <a:r>
              <a:rPr lang="ja-JP" altLang="en-US" sz="900">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参画済</a:t>
            </a:r>
            <a:endParaRPr kumimoji="1" lang="en-US" altLang="ja-JP" sz="700">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9" name="四角形: 角を丸くする 8">
            <a:extLst>
              <a:ext uri="{FF2B5EF4-FFF2-40B4-BE49-F238E27FC236}">
                <a16:creationId xmlns:a16="http://schemas.microsoft.com/office/drawing/2014/main" id="{1A9CFBB6-0720-5047-7277-2F6DDF3E3C1F}"/>
              </a:ext>
            </a:extLst>
          </p:cNvPr>
          <p:cNvSpPr/>
          <p:nvPr/>
        </p:nvSpPr>
        <p:spPr>
          <a:xfrm>
            <a:off x="3278817" y="3601645"/>
            <a:ext cx="479728" cy="187853"/>
          </a:xfrm>
          <a:prstGeom prst="roundRect">
            <a:avLst>
              <a:gd name="adj" fmla="val 40234"/>
            </a:avLst>
          </a:prstGeom>
          <a:solidFill>
            <a:schemeClr val="accent3">
              <a:lumMod val="20000"/>
              <a:lumOff val="80000"/>
            </a:schemeClr>
          </a:solidFill>
          <a:ln>
            <a:noFill/>
          </a:ln>
        </p:spPr>
        <p:txBody>
          <a:bodyPr wrap="none" lIns="36000" rIns="36000" anchor="ctr">
            <a:spAutoFit/>
          </a:bodyPr>
          <a:lstStyle/>
          <a:p>
            <a:pPr algn="ctr" defTabSz="914400">
              <a:lnSpc>
                <a:spcPct val="110000"/>
              </a:lnSpc>
            </a:pPr>
            <a:r>
              <a:rPr lang="ja-JP" altLang="en-US" sz="9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rPr>
              <a:t>内諾済</a:t>
            </a:r>
            <a:endParaRPr kumimoji="1" lang="en-US" altLang="ja-JP" sz="7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0" name="四角形: 角を丸くする 9">
            <a:extLst>
              <a:ext uri="{FF2B5EF4-FFF2-40B4-BE49-F238E27FC236}">
                <a16:creationId xmlns:a16="http://schemas.microsoft.com/office/drawing/2014/main" id="{F155353E-1451-DE68-7ED2-05ADEEE0CEAF}"/>
              </a:ext>
            </a:extLst>
          </p:cNvPr>
          <p:cNvSpPr/>
          <p:nvPr/>
        </p:nvSpPr>
        <p:spPr>
          <a:xfrm>
            <a:off x="3790776" y="3601645"/>
            <a:ext cx="601552" cy="187853"/>
          </a:xfrm>
          <a:prstGeom prst="roundRect">
            <a:avLst>
              <a:gd name="adj" fmla="val 40234"/>
            </a:avLst>
          </a:prstGeom>
          <a:solidFill>
            <a:schemeClr val="bg1">
              <a:lumMod val="75000"/>
            </a:schemeClr>
          </a:solidFill>
          <a:ln>
            <a:noFill/>
          </a:ln>
        </p:spPr>
        <p:txBody>
          <a:bodyPr wrap="none" lIns="36000" rIns="36000" anchor="ctr">
            <a:spAutoFit/>
          </a:bodyPr>
          <a:lstStyle/>
          <a:p>
            <a:pPr algn="ctr" defTabSz="914400">
              <a:lnSpc>
                <a:spcPct val="110000"/>
              </a:lnSpc>
            </a:pPr>
            <a:r>
              <a:rPr lang="ja-JP" altLang="en-US" sz="9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rPr>
              <a:t>検討段階</a:t>
            </a:r>
            <a:endParaRPr kumimoji="1" lang="en-US" altLang="ja-JP" sz="7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4" name="正方形/長方形 82">
            <a:extLst>
              <a:ext uri="{FF2B5EF4-FFF2-40B4-BE49-F238E27FC236}">
                <a16:creationId xmlns:a16="http://schemas.microsoft.com/office/drawing/2014/main" id="{E36BE842-A6B4-8371-D6C4-58829709DA9D}"/>
              </a:ext>
            </a:extLst>
          </p:cNvPr>
          <p:cNvSpPr/>
          <p:nvPr/>
        </p:nvSpPr>
        <p:spPr>
          <a:xfrm>
            <a:off x="463320" y="4384963"/>
            <a:ext cx="6125328" cy="1024633"/>
          </a:xfrm>
          <a:prstGeom prst="rect">
            <a:avLst/>
          </a:prstGeom>
          <a:solidFill>
            <a:schemeClr val="accent3">
              <a:lumMod val="20000"/>
              <a:lumOff val="80000"/>
            </a:schemeClr>
          </a:solidFill>
          <a:ln>
            <a:noFill/>
          </a:ln>
          <a:effectLst>
            <a:reflection endPos="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2" name="正方形/長方形 12">
            <a:extLst>
              <a:ext uri="{FF2B5EF4-FFF2-40B4-BE49-F238E27FC236}">
                <a16:creationId xmlns:a16="http://schemas.microsoft.com/office/drawing/2014/main" id="{04385297-3912-4140-554C-CA6D5EEE6D2A}"/>
              </a:ext>
            </a:extLst>
          </p:cNvPr>
          <p:cNvSpPr/>
          <p:nvPr/>
        </p:nvSpPr>
        <p:spPr>
          <a:xfrm>
            <a:off x="5888373" y="5616376"/>
            <a:ext cx="1400549"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5720" indent="128016" algn="ctr" fontAlgn="ctr">
              <a:tabLst>
                <a:tab pos="2700020" algn="ctr"/>
                <a:tab pos="5400040" algn="r"/>
              </a:tabLst>
            </a:pPr>
            <a:r>
              <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R="45720" indent="128016" algn="ctr" fontAlgn="ctr">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（役割）</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43" name="角丸四角形 9">
            <a:extLst>
              <a:ext uri="{FF2B5EF4-FFF2-40B4-BE49-F238E27FC236}">
                <a16:creationId xmlns:a16="http://schemas.microsoft.com/office/drawing/2014/main" id="{A3C3C25D-9E71-DB97-A1A5-17CC48133FCA}"/>
              </a:ext>
            </a:extLst>
          </p:cNvPr>
          <p:cNvSpPr/>
          <p:nvPr/>
        </p:nvSpPr>
        <p:spPr>
          <a:xfrm>
            <a:off x="2874328" y="4049934"/>
            <a:ext cx="4464550" cy="2403254"/>
          </a:xfrm>
          <a:prstGeom prst="roundRect">
            <a:avLst>
              <a:gd name="adj" fmla="val 2347"/>
            </a:avLst>
          </a:prstGeom>
          <a:noFill/>
          <a:ln w="19050">
            <a:solidFill>
              <a:srgbClr val="3C64A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4" name="正方形/長方形 16">
            <a:extLst>
              <a:ext uri="{FF2B5EF4-FFF2-40B4-BE49-F238E27FC236}">
                <a16:creationId xmlns:a16="http://schemas.microsoft.com/office/drawing/2014/main" id="{A4648C0F-CEF5-08E6-B89E-D58C80821737}"/>
              </a:ext>
            </a:extLst>
          </p:cNvPr>
          <p:cNvSpPr/>
          <p:nvPr/>
        </p:nvSpPr>
        <p:spPr>
          <a:xfrm>
            <a:off x="2952436" y="5616376"/>
            <a:ext cx="1400549"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5720" indent="128016" algn="ctr" fontAlgn="ctr">
              <a:tabLst>
                <a:tab pos="2700020" algn="ctr"/>
                <a:tab pos="5400040" algn="r"/>
              </a:tabLst>
            </a:pPr>
            <a:r>
              <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R="45720" indent="128016" algn="ctr" fontAlgn="ctr">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（役割）</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45" name="正方形/長方形 19">
            <a:extLst>
              <a:ext uri="{FF2B5EF4-FFF2-40B4-BE49-F238E27FC236}">
                <a16:creationId xmlns:a16="http://schemas.microsoft.com/office/drawing/2014/main" id="{2E785F57-374A-3CA7-21D9-4890071F39F5}"/>
              </a:ext>
            </a:extLst>
          </p:cNvPr>
          <p:cNvSpPr/>
          <p:nvPr/>
        </p:nvSpPr>
        <p:spPr>
          <a:xfrm>
            <a:off x="4420404" y="5616376"/>
            <a:ext cx="1400549"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5720" indent="128016" algn="ctr" fontAlgn="ctr">
              <a:tabLst>
                <a:tab pos="2700020" algn="ctr"/>
                <a:tab pos="5400040" algn="r"/>
              </a:tabLst>
            </a:pPr>
            <a:r>
              <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R="45720" indent="128016" algn="ctr" fontAlgn="ctr">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（役割）</a:t>
            </a:r>
            <a:endParaRPr lang="ja-JP" altLang="ja-JP" sz="2400" b="0" i="0" u="none" strike="noStrike">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6" name="正方形/長方形 20">
            <a:extLst>
              <a:ext uri="{FF2B5EF4-FFF2-40B4-BE49-F238E27FC236}">
                <a16:creationId xmlns:a16="http://schemas.microsoft.com/office/drawing/2014/main" id="{3E35CEE1-D2A4-2744-285B-23A7134CABBE}"/>
              </a:ext>
            </a:extLst>
          </p:cNvPr>
          <p:cNvSpPr/>
          <p:nvPr/>
        </p:nvSpPr>
        <p:spPr>
          <a:xfrm>
            <a:off x="4453180" y="3946549"/>
            <a:ext cx="1306847" cy="30441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R="45720" algn="ctr" rtl="0" eaLnBrk="1" fontAlgn="ctr" latinLnBrk="0" hangingPunct="1">
              <a:spcBef>
                <a:spcPts val="0"/>
              </a:spcBef>
              <a:spcAft>
                <a:spcPts val="0"/>
              </a:spcAft>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事業推進体制</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47" name="正方形/長方形 21">
            <a:extLst>
              <a:ext uri="{FF2B5EF4-FFF2-40B4-BE49-F238E27FC236}">
                <a16:creationId xmlns:a16="http://schemas.microsoft.com/office/drawing/2014/main" id="{E15EF6E1-3D18-8D7A-BFA2-234129F9621E}"/>
              </a:ext>
            </a:extLst>
          </p:cNvPr>
          <p:cNvSpPr/>
          <p:nvPr/>
        </p:nvSpPr>
        <p:spPr>
          <a:xfrm>
            <a:off x="7637187" y="4504319"/>
            <a:ext cx="1853775"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5720" indent="128016" algn="ctr" fontAlgn="ctr">
              <a:tabLst>
                <a:tab pos="2700020" algn="ctr"/>
                <a:tab pos="5400040" algn="r"/>
              </a:tabLst>
            </a:pPr>
            <a:r>
              <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R="45720" indent="128016" algn="ctr" fontAlgn="ctr">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（役割）</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48" name="正方形/長方形 22">
            <a:extLst>
              <a:ext uri="{FF2B5EF4-FFF2-40B4-BE49-F238E27FC236}">
                <a16:creationId xmlns:a16="http://schemas.microsoft.com/office/drawing/2014/main" id="{C5C7141D-65A0-7782-66A6-3D03CAD6EB9A}"/>
              </a:ext>
            </a:extLst>
          </p:cNvPr>
          <p:cNvSpPr/>
          <p:nvPr/>
        </p:nvSpPr>
        <p:spPr>
          <a:xfrm>
            <a:off x="7637187" y="5616376"/>
            <a:ext cx="1853775"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45720" indent="128016" algn="ctr" fontAlgn="ctr">
              <a:tabLst>
                <a:tab pos="2700020" algn="ctr"/>
                <a:tab pos="5400040" algn="r"/>
              </a:tabLst>
            </a:pPr>
            <a:r>
              <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R="45720" indent="128016" algn="ctr" fontAlgn="ctr">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（役割）</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cxnSp>
        <p:nvCxnSpPr>
          <p:cNvPr id="49" name="直線矢印コネクタ 116">
            <a:extLst>
              <a:ext uri="{FF2B5EF4-FFF2-40B4-BE49-F238E27FC236}">
                <a16:creationId xmlns:a16="http://schemas.microsoft.com/office/drawing/2014/main" id="{987AF99D-DF35-8996-007B-5D67CFBCBCA6}"/>
              </a:ext>
            </a:extLst>
          </p:cNvPr>
          <p:cNvCxnSpPr>
            <a:cxnSpLocks/>
            <a:stCxn id="61" idx="2"/>
            <a:endCxn id="42" idx="0"/>
          </p:cNvCxnSpPr>
          <p:nvPr/>
        </p:nvCxnSpPr>
        <p:spPr bwMode="gray">
          <a:xfrm rot="16200000" flipH="1">
            <a:off x="5698600" y="4726328"/>
            <a:ext cx="312127" cy="1467968"/>
          </a:xfrm>
          <a:prstGeom prst="bentConnector3">
            <a:avLst>
              <a:gd name="adj1" fmla="val 50000"/>
            </a:avLst>
          </a:prstGeom>
          <a:noFill/>
          <a:ln w="12700" cap="flat" cmpd="sng" algn="ctr">
            <a:solidFill>
              <a:schemeClr val="accent1"/>
            </a:solidFill>
            <a:prstDash val="solid"/>
            <a:tailEnd type="triangle"/>
          </a:ln>
          <a:effectLst/>
        </p:spPr>
      </p:cxnSp>
      <p:cxnSp>
        <p:nvCxnSpPr>
          <p:cNvPr id="50" name="直線矢印コネクタ 116">
            <a:extLst>
              <a:ext uri="{FF2B5EF4-FFF2-40B4-BE49-F238E27FC236}">
                <a16:creationId xmlns:a16="http://schemas.microsoft.com/office/drawing/2014/main" id="{E92644DF-9138-F06A-1A05-6C9CCC699FBD}"/>
              </a:ext>
            </a:extLst>
          </p:cNvPr>
          <p:cNvCxnSpPr>
            <a:cxnSpLocks/>
            <a:stCxn id="47" idx="1"/>
            <a:endCxn id="43" idx="3"/>
          </p:cNvCxnSpPr>
          <p:nvPr/>
        </p:nvCxnSpPr>
        <p:spPr bwMode="gray">
          <a:xfrm rot="10800000" flipV="1">
            <a:off x="7338879" y="4866910"/>
            <a:ext cx="298309" cy="384651"/>
          </a:xfrm>
          <a:prstGeom prst="bentConnector3">
            <a:avLst>
              <a:gd name="adj1" fmla="val 50000"/>
            </a:avLst>
          </a:prstGeom>
          <a:noFill/>
          <a:ln w="12700" cap="flat" cmpd="sng" algn="ctr">
            <a:solidFill>
              <a:schemeClr val="accent1"/>
            </a:solidFill>
            <a:prstDash val="solid"/>
            <a:headEnd type="triangle"/>
            <a:tailEnd type="none"/>
          </a:ln>
          <a:effectLst/>
        </p:spPr>
      </p:cxnSp>
      <p:cxnSp>
        <p:nvCxnSpPr>
          <p:cNvPr id="51" name="直線矢印コネクタ 116">
            <a:extLst>
              <a:ext uri="{FF2B5EF4-FFF2-40B4-BE49-F238E27FC236}">
                <a16:creationId xmlns:a16="http://schemas.microsoft.com/office/drawing/2014/main" id="{7EE5434D-7D92-F622-57AF-FE7E18B2AFE8}"/>
              </a:ext>
            </a:extLst>
          </p:cNvPr>
          <p:cNvCxnSpPr>
            <a:cxnSpLocks/>
            <a:stCxn id="48" idx="1"/>
            <a:endCxn id="43" idx="3"/>
          </p:cNvCxnSpPr>
          <p:nvPr/>
        </p:nvCxnSpPr>
        <p:spPr bwMode="gray">
          <a:xfrm rot="10800000">
            <a:off x="7338879" y="5251563"/>
            <a:ext cx="298309" cy="727406"/>
          </a:xfrm>
          <a:prstGeom prst="bentConnector3">
            <a:avLst>
              <a:gd name="adj1" fmla="val 50000"/>
            </a:avLst>
          </a:prstGeom>
          <a:noFill/>
          <a:ln w="12700" cap="flat" cmpd="sng" algn="ctr">
            <a:solidFill>
              <a:schemeClr val="accent1"/>
            </a:solidFill>
            <a:prstDash val="solid"/>
            <a:headEnd type="triangle"/>
            <a:tailEnd type="none"/>
          </a:ln>
          <a:effectLst/>
        </p:spPr>
      </p:cxnSp>
      <p:sp>
        <p:nvSpPr>
          <p:cNvPr id="52" name="正方形/長方形 29">
            <a:extLst>
              <a:ext uri="{FF2B5EF4-FFF2-40B4-BE49-F238E27FC236}">
                <a16:creationId xmlns:a16="http://schemas.microsoft.com/office/drawing/2014/main" id="{8027DC1E-6477-E74E-6D24-77DBE64E0A26}"/>
              </a:ext>
            </a:extLst>
          </p:cNvPr>
          <p:cNvSpPr/>
          <p:nvPr/>
        </p:nvSpPr>
        <p:spPr>
          <a:xfrm>
            <a:off x="7188559" y="6092133"/>
            <a:ext cx="411025" cy="19096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R="45720" algn="ctr" rtl="0" eaLnBrk="1" fontAlgn="ctr" latinLnBrk="0" hangingPunct="1">
              <a:spcBef>
                <a:spcPts val="0"/>
              </a:spcBef>
              <a:spcAft>
                <a:spcPts val="0"/>
              </a:spcAft>
              <a:tabLst>
                <a:tab pos="2700020" algn="ctr"/>
                <a:tab pos="5400040" algn="r"/>
              </a:tabLst>
            </a:pPr>
            <a:r>
              <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xxx</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53" name="正方形/長方形 30">
            <a:extLst>
              <a:ext uri="{FF2B5EF4-FFF2-40B4-BE49-F238E27FC236}">
                <a16:creationId xmlns:a16="http://schemas.microsoft.com/office/drawing/2014/main" id="{68812717-8D29-6170-01C8-260EFDEB5917}"/>
              </a:ext>
            </a:extLst>
          </p:cNvPr>
          <p:cNvSpPr/>
          <p:nvPr/>
        </p:nvSpPr>
        <p:spPr>
          <a:xfrm>
            <a:off x="7188559" y="4593197"/>
            <a:ext cx="411025" cy="19096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R="45720"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xxx</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sp>
        <p:nvSpPr>
          <p:cNvPr id="54" name="角丸四角形 9">
            <a:extLst>
              <a:ext uri="{FF2B5EF4-FFF2-40B4-BE49-F238E27FC236}">
                <a16:creationId xmlns:a16="http://schemas.microsoft.com/office/drawing/2014/main" id="{03F0231E-0A84-A7D6-2C91-EC939CB1A3BD}"/>
              </a:ext>
            </a:extLst>
          </p:cNvPr>
          <p:cNvSpPr/>
          <p:nvPr/>
        </p:nvSpPr>
        <p:spPr>
          <a:xfrm>
            <a:off x="7424711" y="4052263"/>
            <a:ext cx="2100287" cy="2398887"/>
          </a:xfrm>
          <a:prstGeom prst="roundRect">
            <a:avLst>
              <a:gd name="adj" fmla="val 2347"/>
            </a:avLst>
          </a:prstGeom>
          <a:noFill/>
          <a:ln w="19050">
            <a:solidFill>
              <a:srgbClr val="3C64A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5" name="正方形/長方形 32">
            <a:extLst>
              <a:ext uri="{FF2B5EF4-FFF2-40B4-BE49-F238E27FC236}">
                <a16:creationId xmlns:a16="http://schemas.microsoft.com/office/drawing/2014/main" id="{A04153E3-190D-F3E5-E28E-FCF37273CDD6}"/>
              </a:ext>
            </a:extLst>
          </p:cNvPr>
          <p:cNvSpPr/>
          <p:nvPr/>
        </p:nvSpPr>
        <p:spPr>
          <a:xfrm>
            <a:off x="7821431" y="3946549"/>
            <a:ext cx="1306848" cy="30441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外注先・アドバイザー</a:t>
            </a:r>
            <a:endParaRPr kumimoji="1" lang="ja-JP" altLang="en-US" sz="1200" b="0" i="0" u="none" strike="noStrike" kern="100">
              <a:solidFill>
                <a:srgbClr val="000000"/>
              </a:solidFill>
              <a:effectLst/>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p:txBody>
      </p:sp>
      <p:cxnSp>
        <p:nvCxnSpPr>
          <p:cNvPr id="56" name="直線矢印コネクタ 116">
            <a:extLst>
              <a:ext uri="{FF2B5EF4-FFF2-40B4-BE49-F238E27FC236}">
                <a16:creationId xmlns:a16="http://schemas.microsoft.com/office/drawing/2014/main" id="{72DA4931-AFCB-F61F-6251-DD1D383CB019}"/>
              </a:ext>
            </a:extLst>
          </p:cNvPr>
          <p:cNvCxnSpPr>
            <a:cxnSpLocks/>
            <a:stCxn id="61" idx="2"/>
            <a:endCxn id="45" idx="0"/>
          </p:cNvCxnSpPr>
          <p:nvPr/>
        </p:nvCxnSpPr>
        <p:spPr bwMode="gray">
          <a:xfrm>
            <a:off x="5120679" y="5304249"/>
            <a:ext cx="0" cy="312127"/>
          </a:xfrm>
          <a:prstGeom prst="straightConnector1">
            <a:avLst/>
          </a:prstGeom>
          <a:noFill/>
          <a:ln w="12700" cap="flat" cmpd="sng" algn="ctr">
            <a:solidFill>
              <a:schemeClr val="accent1"/>
            </a:solidFill>
            <a:prstDash val="solid"/>
            <a:tailEnd type="triangle"/>
          </a:ln>
          <a:effectLst/>
        </p:spPr>
      </p:cxnSp>
      <p:cxnSp>
        <p:nvCxnSpPr>
          <p:cNvPr id="57" name="直線矢印コネクタ 116">
            <a:extLst>
              <a:ext uri="{FF2B5EF4-FFF2-40B4-BE49-F238E27FC236}">
                <a16:creationId xmlns:a16="http://schemas.microsoft.com/office/drawing/2014/main" id="{6A8FDE42-A755-72C4-33C7-F712CCD47A20}"/>
              </a:ext>
            </a:extLst>
          </p:cNvPr>
          <p:cNvCxnSpPr>
            <a:cxnSpLocks/>
            <a:stCxn id="61" idx="2"/>
            <a:endCxn id="44" idx="0"/>
          </p:cNvCxnSpPr>
          <p:nvPr/>
        </p:nvCxnSpPr>
        <p:spPr bwMode="gray">
          <a:xfrm rot="5400000">
            <a:off x="4230631" y="4726328"/>
            <a:ext cx="312127" cy="1467968"/>
          </a:xfrm>
          <a:prstGeom prst="bentConnector3">
            <a:avLst>
              <a:gd name="adj1" fmla="val 50000"/>
            </a:avLst>
          </a:prstGeom>
          <a:noFill/>
          <a:ln w="12700" cap="flat" cmpd="sng" algn="ctr">
            <a:solidFill>
              <a:schemeClr val="accent1"/>
            </a:solidFill>
            <a:prstDash val="solid"/>
            <a:tailEnd type="triangle"/>
          </a:ln>
          <a:effectLst/>
        </p:spPr>
      </p:cxnSp>
      <p:sp>
        <p:nvSpPr>
          <p:cNvPr id="58" name="正方形/長方形 17">
            <a:extLst>
              <a:ext uri="{FF2B5EF4-FFF2-40B4-BE49-F238E27FC236}">
                <a16:creationId xmlns:a16="http://schemas.microsoft.com/office/drawing/2014/main" id="{A882DD28-4E24-5C52-D46B-71013B7A24E7}"/>
              </a:ext>
            </a:extLst>
          </p:cNvPr>
          <p:cNvSpPr/>
          <p:nvPr/>
        </p:nvSpPr>
        <p:spPr>
          <a:xfrm>
            <a:off x="926980" y="4594141"/>
            <a:ext cx="1332847"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kumimoji="1"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kumimoji="1"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L="0" marR="45720" indent="128016" algn="ctr" rtl="0" eaLnBrk="1" fontAlgn="ctr" latinLnBrk="0" hangingPunct="1">
              <a:spcBef>
                <a:spcPts val="0"/>
              </a:spcBef>
              <a:spcAft>
                <a:spcPts val="0"/>
              </a:spcAft>
              <a:tabLst>
                <a:tab pos="2700020" algn="ctr"/>
                <a:tab pos="5400040" algn="r"/>
              </a:tabLst>
            </a:pPr>
            <a:r>
              <a:rPr lang="ja-JP" altLang="en-US" sz="1200" b="0" i="0" u="none" strike="noStrike" kern="100">
                <a:solidFill>
                  <a:srgbClr val="000000"/>
                </a:solidFill>
                <a:effectLst/>
                <a:latin typeface="Yu Gothic UI" panose="020B0500000000000000" pitchFamily="50" charset="-128"/>
                <a:ea typeface="Yu Gothic UI" panose="020B0500000000000000" pitchFamily="50" charset="-128"/>
                <a:sym typeface="Yu Gothic UI" panose="020B0500000000000000" pitchFamily="50" charset="-128"/>
              </a:rPr>
              <a:t>（役割）</a:t>
            </a:r>
            <a:endParaRPr lang="ja-JP" altLang="ja-JP" sz="1200" b="0" i="0" u="none" strike="noStrike">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9" name="四角形: 角を丸くする 45">
            <a:extLst>
              <a:ext uri="{FF2B5EF4-FFF2-40B4-BE49-F238E27FC236}">
                <a16:creationId xmlns:a16="http://schemas.microsoft.com/office/drawing/2014/main" id="{F123C5F2-A8A4-5C17-13A2-9DC4D14536AB}"/>
              </a:ext>
            </a:extLst>
          </p:cNvPr>
          <p:cNvSpPr/>
          <p:nvPr/>
        </p:nvSpPr>
        <p:spPr>
          <a:xfrm>
            <a:off x="1184716" y="4493779"/>
            <a:ext cx="817376" cy="224227"/>
          </a:xfrm>
          <a:prstGeom prst="roundRect">
            <a:avLst>
              <a:gd name="adj" fmla="val 40234"/>
            </a:avLst>
          </a:prstGeom>
          <a:solidFill>
            <a:schemeClr val="accent1"/>
          </a:solidFill>
          <a:ln>
            <a:noFill/>
          </a:ln>
        </p:spPr>
        <p:txBody>
          <a:bodyPr wrap="square" lIns="36000" rIns="36000" anchor="ctr">
            <a:noAutofit/>
          </a:bodyPr>
          <a:lstStyle/>
          <a:p>
            <a:pPr algn="ctr" defTabSz="914400">
              <a:lnSpc>
                <a:spcPct val="110000"/>
              </a:lnSpc>
            </a:pPr>
            <a:r>
              <a:rPr lang="ja-JP" altLang="en-US" sz="9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参加企業</a:t>
            </a:r>
            <a:endParaRPr kumimoji="1" lang="en-US" altLang="ja-JP" sz="7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1" name="正方形/長方形 48">
            <a:extLst>
              <a:ext uri="{FF2B5EF4-FFF2-40B4-BE49-F238E27FC236}">
                <a16:creationId xmlns:a16="http://schemas.microsoft.com/office/drawing/2014/main" id="{3580160C-9CBE-2077-C0EA-0E10623B3648}"/>
              </a:ext>
            </a:extLst>
          </p:cNvPr>
          <p:cNvSpPr/>
          <p:nvPr/>
        </p:nvSpPr>
        <p:spPr>
          <a:xfrm>
            <a:off x="4116653" y="4579068"/>
            <a:ext cx="2008050"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kumimoji="1"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kumimoji="1"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L="0" marR="45720" indent="128016" algn="ctr" rtl="0" eaLnBrk="1" fontAlgn="ctr" latinLnBrk="0" hangingPunct="1">
              <a:spcBef>
                <a:spcPts val="0"/>
              </a:spcBef>
              <a:spcAft>
                <a:spcPts val="0"/>
              </a:spcAft>
              <a:tabLst>
                <a:tab pos="2700020" algn="ctr"/>
                <a:tab pos="5400040" algn="r"/>
              </a:tabLst>
            </a:pPr>
            <a:r>
              <a:rPr lang="ja-JP" altLang="en-US" sz="1200" b="0" i="0" u="none" strike="noStrike" kern="100">
                <a:solidFill>
                  <a:srgbClr val="000000"/>
                </a:solidFill>
                <a:effectLst/>
                <a:latin typeface="Yu Gothic UI" panose="020B0500000000000000" pitchFamily="50" charset="-128"/>
                <a:ea typeface="Yu Gothic UI" panose="020B0500000000000000" pitchFamily="50" charset="-128"/>
                <a:sym typeface="Yu Gothic UI" panose="020B0500000000000000" pitchFamily="50" charset="-128"/>
              </a:rPr>
              <a:t>（役割）</a:t>
            </a:r>
            <a:endParaRPr lang="ja-JP" altLang="ja-JP" sz="1200" b="0" i="0" u="none" strike="noStrike">
              <a:effectLst/>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2" name="四角形: 角を丸くする 44">
            <a:extLst>
              <a:ext uri="{FF2B5EF4-FFF2-40B4-BE49-F238E27FC236}">
                <a16:creationId xmlns:a16="http://schemas.microsoft.com/office/drawing/2014/main" id="{C9506608-570A-5FF0-4E24-C84F0B4E3527}"/>
              </a:ext>
            </a:extLst>
          </p:cNvPr>
          <p:cNvSpPr/>
          <p:nvPr/>
        </p:nvSpPr>
        <p:spPr>
          <a:xfrm>
            <a:off x="4599450" y="4466679"/>
            <a:ext cx="1042456" cy="224227"/>
          </a:xfrm>
          <a:prstGeom prst="roundRect">
            <a:avLst>
              <a:gd name="adj" fmla="val 40234"/>
            </a:avLst>
          </a:prstGeom>
          <a:solidFill>
            <a:schemeClr val="accent1"/>
          </a:solidFill>
          <a:ln>
            <a:noFill/>
          </a:ln>
        </p:spPr>
        <p:txBody>
          <a:bodyPr wrap="square" lIns="36000" rIns="36000" anchor="ctr">
            <a:noAutofit/>
          </a:bodyPr>
          <a:lstStyle/>
          <a:p>
            <a:pPr algn="ctr" defTabSz="914400">
              <a:lnSpc>
                <a:spcPct val="110000"/>
              </a:lnSpc>
            </a:pPr>
            <a:r>
              <a:rPr lang="ja-JP" altLang="en-US" sz="9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幹事企業</a:t>
            </a:r>
            <a:endParaRPr kumimoji="1" lang="en-US" altLang="ja-JP" sz="7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3" name="四角形: 角を丸くする 50">
            <a:extLst>
              <a:ext uri="{FF2B5EF4-FFF2-40B4-BE49-F238E27FC236}">
                <a16:creationId xmlns:a16="http://schemas.microsoft.com/office/drawing/2014/main" id="{F91261DC-7D86-1401-9278-9A2FEE0ED658}"/>
              </a:ext>
            </a:extLst>
          </p:cNvPr>
          <p:cNvSpPr/>
          <p:nvPr/>
        </p:nvSpPr>
        <p:spPr>
          <a:xfrm>
            <a:off x="8339992" y="5540806"/>
            <a:ext cx="601552" cy="227302"/>
          </a:xfrm>
          <a:prstGeom prst="roundRect">
            <a:avLst>
              <a:gd name="adj" fmla="val 40234"/>
            </a:avLst>
          </a:prstGeom>
          <a:solidFill>
            <a:schemeClr val="bg1">
              <a:lumMod val="75000"/>
            </a:schemeClr>
          </a:solidFill>
          <a:ln>
            <a:noFill/>
          </a:ln>
        </p:spPr>
        <p:txBody>
          <a:bodyPr wrap="none" lIns="36000" rIns="36000" anchor="ctr">
            <a:spAutoFit/>
          </a:bodyPr>
          <a:lstStyle/>
          <a:p>
            <a:pPr algn="ctr" defTabSz="914400">
              <a:lnSpc>
                <a:spcPct val="110000"/>
              </a:lnSpc>
            </a:pPr>
            <a:r>
              <a:rPr lang="ja-JP" altLang="en-US" sz="9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rPr>
              <a:t>検討段階</a:t>
            </a:r>
            <a:endParaRPr kumimoji="1" lang="en-US" altLang="ja-JP" sz="7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4" name="四角形: 角を丸くする 51">
            <a:extLst>
              <a:ext uri="{FF2B5EF4-FFF2-40B4-BE49-F238E27FC236}">
                <a16:creationId xmlns:a16="http://schemas.microsoft.com/office/drawing/2014/main" id="{84F07BF8-6BBE-1265-70EC-B6B079825C98}"/>
              </a:ext>
            </a:extLst>
          </p:cNvPr>
          <p:cNvSpPr/>
          <p:nvPr/>
        </p:nvSpPr>
        <p:spPr>
          <a:xfrm>
            <a:off x="4819903" y="5540806"/>
            <a:ext cx="601552" cy="227302"/>
          </a:xfrm>
          <a:prstGeom prst="roundRect">
            <a:avLst>
              <a:gd name="adj" fmla="val 40234"/>
            </a:avLst>
          </a:prstGeom>
          <a:solidFill>
            <a:schemeClr val="bg1">
              <a:lumMod val="75000"/>
            </a:schemeClr>
          </a:solidFill>
          <a:ln>
            <a:noFill/>
          </a:ln>
        </p:spPr>
        <p:txBody>
          <a:bodyPr wrap="none" lIns="36000" rIns="36000" anchor="ctr">
            <a:spAutoFit/>
          </a:bodyPr>
          <a:lstStyle/>
          <a:p>
            <a:pPr algn="ctr" defTabSz="914400">
              <a:lnSpc>
                <a:spcPct val="110000"/>
              </a:lnSpc>
            </a:pPr>
            <a:r>
              <a:rPr lang="ja-JP" altLang="en-US" sz="9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rPr>
              <a:t>検討段階</a:t>
            </a:r>
            <a:endParaRPr kumimoji="1" lang="en-US" altLang="ja-JP" sz="7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5" name="四角形: 角を丸くする 52">
            <a:extLst>
              <a:ext uri="{FF2B5EF4-FFF2-40B4-BE49-F238E27FC236}">
                <a16:creationId xmlns:a16="http://schemas.microsoft.com/office/drawing/2014/main" id="{10806992-43E3-F61D-A3E1-B09F43F267D6}"/>
              </a:ext>
            </a:extLst>
          </p:cNvPr>
          <p:cNvSpPr/>
          <p:nvPr/>
        </p:nvSpPr>
        <p:spPr>
          <a:xfrm>
            <a:off x="8339992" y="4494293"/>
            <a:ext cx="601552" cy="227302"/>
          </a:xfrm>
          <a:prstGeom prst="roundRect">
            <a:avLst>
              <a:gd name="adj" fmla="val 40234"/>
            </a:avLst>
          </a:prstGeom>
          <a:solidFill>
            <a:schemeClr val="bg1">
              <a:lumMod val="75000"/>
            </a:schemeClr>
          </a:solidFill>
          <a:ln>
            <a:noFill/>
          </a:ln>
        </p:spPr>
        <p:txBody>
          <a:bodyPr wrap="none" lIns="36000" rIns="36000" anchor="ctr">
            <a:spAutoFit/>
          </a:bodyPr>
          <a:lstStyle/>
          <a:p>
            <a:pPr algn="ctr" defTabSz="914400">
              <a:lnSpc>
                <a:spcPct val="110000"/>
              </a:lnSpc>
            </a:pPr>
            <a:r>
              <a:rPr lang="ja-JP" altLang="en-US" sz="9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rPr>
              <a:t>検討段階</a:t>
            </a:r>
            <a:endParaRPr kumimoji="1" lang="en-US" altLang="ja-JP" sz="7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6" name="四角形: 角を丸くする 53">
            <a:extLst>
              <a:ext uri="{FF2B5EF4-FFF2-40B4-BE49-F238E27FC236}">
                <a16:creationId xmlns:a16="http://schemas.microsoft.com/office/drawing/2014/main" id="{5E7EA270-6F2A-A96B-BF91-D32414AF6308}"/>
              </a:ext>
            </a:extLst>
          </p:cNvPr>
          <p:cNvSpPr/>
          <p:nvPr/>
        </p:nvSpPr>
        <p:spPr>
          <a:xfrm>
            <a:off x="6348783" y="5540806"/>
            <a:ext cx="479728" cy="227302"/>
          </a:xfrm>
          <a:prstGeom prst="roundRect">
            <a:avLst>
              <a:gd name="adj" fmla="val 40234"/>
            </a:avLst>
          </a:prstGeom>
          <a:solidFill>
            <a:schemeClr val="accent3">
              <a:lumMod val="20000"/>
              <a:lumOff val="80000"/>
            </a:schemeClr>
          </a:solidFill>
          <a:ln>
            <a:noFill/>
          </a:ln>
        </p:spPr>
        <p:txBody>
          <a:bodyPr wrap="none" lIns="36000" rIns="36000" anchor="ctr">
            <a:spAutoFit/>
          </a:bodyPr>
          <a:lstStyle/>
          <a:p>
            <a:pPr algn="ctr" defTabSz="914400">
              <a:lnSpc>
                <a:spcPct val="110000"/>
              </a:lnSpc>
            </a:pPr>
            <a:r>
              <a:rPr lang="ja-JP" altLang="en-US" sz="9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rPr>
              <a:t>内諾済</a:t>
            </a:r>
            <a:endParaRPr kumimoji="1" lang="en-US" altLang="ja-JP" sz="7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7" name="四角形: 角を丸くする 55">
            <a:extLst>
              <a:ext uri="{FF2B5EF4-FFF2-40B4-BE49-F238E27FC236}">
                <a16:creationId xmlns:a16="http://schemas.microsoft.com/office/drawing/2014/main" id="{5207BB50-F985-BD7F-AA75-75D9DF24E452}"/>
              </a:ext>
            </a:extLst>
          </p:cNvPr>
          <p:cNvSpPr/>
          <p:nvPr/>
        </p:nvSpPr>
        <p:spPr>
          <a:xfrm>
            <a:off x="3412847" y="5540806"/>
            <a:ext cx="479728" cy="227302"/>
          </a:xfrm>
          <a:prstGeom prst="roundRect">
            <a:avLst>
              <a:gd name="adj" fmla="val 40234"/>
            </a:avLst>
          </a:prstGeom>
          <a:solidFill>
            <a:schemeClr val="accent1"/>
          </a:solidFill>
          <a:ln>
            <a:noFill/>
          </a:ln>
        </p:spPr>
        <p:txBody>
          <a:bodyPr wrap="none" lIns="36000" rIns="36000" anchor="ctr">
            <a:spAutoFit/>
          </a:bodyPr>
          <a:lstStyle/>
          <a:p>
            <a:pPr algn="ctr">
              <a:lnSpc>
                <a:spcPct val="110000"/>
              </a:lnSpc>
            </a:pPr>
            <a:r>
              <a:rPr lang="ja-JP" altLang="en-US" sz="900">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参画済</a:t>
            </a:r>
            <a:endParaRPr lang="en-US" altLang="ja-JP" sz="900">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8" name="角丸四角形 9">
            <a:extLst>
              <a:ext uri="{FF2B5EF4-FFF2-40B4-BE49-F238E27FC236}">
                <a16:creationId xmlns:a16="http://schemas.microsoft.com/office/drawing/2014/main" id="{6D5A6D43-209D-8F5F-88E6-8E74EF3E7057}"/>
              </a:ext>
            </a:extLst>
          </p:cNvPr>
          <p:cNvSpPr/>
          <p:nvPr/>
        </p:nvSpPr>
        <p:spPr>
          <a:xfrm>
            <a:off x="380999" y="4049934"/>
            <a:ext cx="2424812" cy="2403254"/>
          </a:xfrm>
          <a:prstGeom prst="roundRect">
            <a:avLst>
              <a:gd name="adj" fmla="val 2347"/>
            </a:avLst>
          </a:prstGeom>
          <a:noFill/>
          <a:ln w="19050">
            <a:solidFill>
              <a:srgbClr val="3C64A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9" name="正方形/長方形 58">
            <a:extLst>
              <a:ext uri="{FF2B5EF4-FFF2-40B4-BE49-F238E27FC236}">
                <a16:creationId xmlns:a16="http://schemas.microsoft.com/office/drawing/2014/main" id="{4549A059-B576-74F9-6B70-D8CE2E412406}"/>
              </a:ext>
            </a:extLst>
          </p:cNvPr>
          <p:cNvSpPr/>
          <p:nvPr/>
        </p:nvSpPr>
        <p:spPr>
          <a:xfrm>
            <a:off x="943844" y="3991266"/>
            <a:ext cx="1299121" cy="214978"/>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R="45720" algn="ctr" fontAlgn="ctr">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事業推進体制</a:t>
            </a:r>
          </a:p>
        </p:txBody>
      </p:sp>
      <p:sp>
        <p:nvSpPr>
          <p:cNvPr id="71" name="正方形/長方形 60">
            <a:extLst>
              <a:ext uri="{FF2B5EF4-FFF2-40B4-BE49-F238E27FC236}">
                <a16:creationId xmlns:a16="http://schemas.microsoft.com/office/drawing/2014/main" id="{ED0A4E6C-B080-999F-8091-574C8FB487CA}"/>
              </a:ext>
            </a:extLst>
          </p:cNvPr>
          <p:cNvSpPr/>
          <p:nvPr/>
        </p:nvSpPr>
        <p:spPr>
          <a:xfrm>
            <a:off x="1652370" y="5616376"/>
            <a:ext cx="1122924"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R="45720" indent="128016" algn="ctr" fontAlgn="ctr">
              <a:tabLst>
                <a:tab pos="2700020" algn="ctr"/>
                <a:tab pos="5400040" algn="r"/>
              </a:tabLst>
            </a:pPr>
            <a:r>
              <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R="45720" indent="128016" algn="ctr" fontAlgn="ctr">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（役割）</a:t>
            </a:r>
            <a:endParaRPr lang="ja-JP" altLang="ja-JP" sz="1200">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2" name="正方形/長方形 61">
            <a:extLst>
              <a:ext uri="{FF2B5EF4-FFF2-40B4-BE49-F238E27FC236}">
                <a16:creationId xmlns:a16="http://schemas.microsoft.com/office/drawing/2014/main" id="{F64AF2DB-EC4D-53D4-4599-A5E19A763998}"/>
              </a:ext>
            </a:extLst>
          </p:cNvPr>
          <p:cNvSpPr/>
          <p:nvPr/>
        </p:nvSpPr>
        <p:spPr>
          <a:xfrm>
            <a:off x="463320" y="5616376"/>
            <a:ext cx="1122924" cy="7251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R="45720" indent="128016" algn="ctr" fontAlgn="ctr">
              <a:tabLst>
                <a:tab pos="2700020" algn="ctr"/>
                <a:tab pos="5400040" algn="r"/>
              </a:tabLst>
            </a:pPr>
            <a:r>
              <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xx</a:t>
            </a:r>
            <a:r>
              <a:rPr lang="ja-JP" altLang="en-US"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社</a:t>
            </a:r>
            <a:endParaRPr lang="en-US" altLang="ja-JP" sz="1200" kern="100">
              <a:solidFill>
                <a:srgbClr val="000000"/>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endParaRPr>
          </a:p>
          <a:p>
            <a:pPr marR="45720" indent="128016" algn="ctr" fontAlgn="ctr">
              <a:tabLst>
                <a:tab pos="2700020" algn="ctr"/>
                <a:tab pos="5400040" algn="r"/>
              </a:tabLst>
            </a:pPr>
            <a:r>
              <a:rPr lang="ja-JP" altLang="en-US" sz="1200" kern="100">
                <a:solidFill>
                  <a:srgbClr val="000000"/>
                </a:solidFill>
                <a:latin typeface="Yu Gothic UI" panose="020B0500000000000000" pitchFamily="50" charset="-128"/>
                <a:ea typeface="Yu Gothic UI" panose="020B0500000000000000" pitchFamily="50" charset="-128"/>
                <a:sym typeface="Yu Gothic UI" panose="020B0500000000000000" pitchFamily="50" charset="-128"/>
              </a:rPr>
              <a:t>（役割）</a:t>
            </a:r>
            <a:endParaRPr lang="ja-JP" altLang="ja-JP" sz="1200">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73" name="直線矢印コネクタ 116">
            <a:extLst>
              <a:ext uri="{FF2B5EF4-FFF2-40B4-BE49-F238E27FC236}">
                <a16:creationId xmlns:a16="http://schemas.microsoft.com/office/drawing/2014/main" id="{1364CFE2-F73F-EE64-23C3-DC149EC8724D}"/>
              </a:ext>
            </a:extLst>
          </p:cNvPr>
          <p:cNvCxnSpPr>
            <a:cxnSpLocks/>
            <a:stCxn id="58" idx="2"/>
            <a:endCxn id="72" idx="0"/>
          </p:cNvCxnSpPr>
          <p:nvPr/>
        </p:nvCxnSpPr>
        <p:spPr bwMode="gray">
          <a:xfrm rot="5400000">
            <a:off x="1160566" y="5183538"/>
            <a:ext cx="297054" cy="568623"/>
          </a:xfrm>
          <a:prstGeom prst="bentConnector3">
            <a:avLst>
              <a:gd name="adj1" fmla="val 50000"/>
            </a:avLst>
          </a:prstGeom>
          <a:noFill/>
          <a:ln w="12700" cap="flat" cmpd="sng" algn="ctr">
            <a:solidFill>
              <a:schemeClr val="accent1"/>
            </a:solidFill>
            <a:prstDash val="solid"/>
            <a:tailEnd type="triangle"/>
          </a:ln>
          <a:effectLst/>
        </p:spPr>
      </p:cxnSp>
      <p:cxnSp>
        <p:nvCxnSpPr>
          <p:cNvPr id="74" name="直線矢印コネクタ 116">
            <a:extLst>
              <a:ext uri="{FF2B5EF4-FFF2-40B4-BE49-F238E27FC236}">
                <a16:creationId xmlns:a16="http://schemas.microsoft.com/office/drawing/2014/main" id="{95E19CEC-28FD-6C85-67AA-4AF2802FCBB7}"/>
              </a:ext>
            </a:extLst>
          </p:cNvPr>
          <p:cNvCxnSpPr>
            <a:cxnSpLocks/>
            <a:stCxn id="58" idx="2"/>
            <a:endCxn id="71" idx="0"/>
          </p:cNvCxnSpPr>
          <p:nvPr/>
        </p:nvCxnSpPr>
        <p:spPr bwMode="gray">
          <a:xfrm rot="16200000" flipH="1">
            <a:off x="1755091" y="5157635"/>
            <a:ext cx="297054" cy="620427"/>
          </a:xfrm>
          <a:prstGeom prst="bentConnector3">
            <a:avLst>
              <a:gd name="adj1" fmla="val 50000"/>
            </a:avLst>
          </a:prstGeom>
          <a:noFill/>
          <a:ln w="12700" cap="flat" cmpd="sng" algn="ctr">
            <a:solidFill>
              <a:schemeClr val="accent1"/>
            </a:solidFill>
            <a:prstDash val="solid"/>
            <a:tailEnd type="triangle"/>
          </a:ln>
          <a:effectLst/>
        </p:spPr>
      </p:cxnSp>
      <p:sp>
        <p:nvSpPr>
          <p:cNvPr id="75" name="四角形: 角を丸くする 79">
            <a:extLst>
              <a:ext uri="{FF2B5EF4-FFF2-40B4-BE49-F238E27FC236}">
                <a16:creationId xmlns:a16="http://schemas.microsoft.com/office/drawing/2014/main" id="{45B473AF-A1F0-A411-6158-CACB9F6717F1}"/>
              </a:ext>
            </a:extLst>
          </p:cNvPr>
          <p:cNvSpPr/>
          <p:nvPr/>
        </p:nvSpPr>
        <p:spPr>
          <a:xfrm>
            <a:off x="784917" y="5540806"/>
            <a:ext cx="479728" cy="227302"/>
          </a:xfrm>
          <a:prstGeom prst="roundRect">
            <a:avLst>
              <a:gd name="adj" fmla="val 40234"/>
            </a:avLst>
          </a:prstGeom>
          <a:solidFill>
            <a:schemeClr val="accent3">
              <a:lumMod val="20000"/>
              <a:lumOff val="80000"/>
            </a:schemeClr>
          </a:solidFill>
          <a:ln>
            <a:noFill/>
          </a:ln>
        </p:spPr>
        <p:txBody>
          <a:bodyPr wrap="none" lIns="36000" rIns="36000" anchor="ctr">
            <a:spAutoFit/>
          </a:bodyPr>
          <a:lstStyle/>
          <a:p>
            <a:pPr algn="ctr" defTabSz="914400">
              <a:lnSpc>
                <a:spcPct val="110000"/>
              </a:lnSpc>
            </a:pPr>
            <a:r>
              <a:rPr lang="ja-JP" altLang="en-US" sz="9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rPr>
              <a:t>内諾済</a:t>
            </a:r>
            <a:endParaRPr kumimoji="1" lang="en-US" altLang="ja-JP" sz="700">
              <a:solidFill>
                <a:sysClr val="windowText" lastClr="000000"/>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6" name="四角形: 角を丸くする 81">
            <a:extLst>
              <a:ext uri="{FF2B5EF4-FFF2-40B4-BE49-F238E27FC236}">
                <a16:creationId xmlns:a16="http://schemas.microsoft.com/office/drawing/2014/main" id="{E626F463-AEA7-43BF-1F12-923D140C541E}"/>
              </a:ext>
            </a:extLst>
          </p:cNvPr>
          <p:cNvSpPr/>
          <p:nvPr/>
        </p:nvSpPr>
        <p:spPr>
          <a:xfrm>
            <a:off x="1973968" y="5540806"/>
            <a:ext cx="479728" cy="227302"/>
          </a:xfrm>
          <a:prstGeom prst="roundRect">
            <a:avLst>
              <a:gd name="adj" fmla="val 40234"/>
            </a:avLst>
          </a:prstGeom>
          <a:solidFill>
            <a:schemeClr val="accent1"/>
          </a:solidFill>
          <a:ln>
            <a:noFill/>
          </a:ln>
        </p:spPr>
        <p:txBody>
          <a:bodyPr wrap="none" lIns="36000" rIns="36000" anchor="ctr">
            <a:spAutoFit/>
          </a:bodyPr>
          <a:lstStyle/>
          <a:p>
            <a:pPr algn="ctr">
              <a:lnSpc>
                <a:spcPct val="110000"/>
              </a:lnSpc>
            </a:pPr>
            <a:r>
              <a:rPr lang="ja-JP" altLang="en-US" sz="900">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参画済</a:t>
            </a:r>
            <a:endParaRPr lang="en-US" altLang="ja-JP" sz="900">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8" name="テキスト ボックス 84">
            <a:extLst>
              <a:ext uri="{FF2B5EF4-FFF2-40B4-BE49-F238E27FC236}">
                <a16:creationId xmlns:a16="http://schemas.microsoft.com/office/drawing/2014/main" id="{9BEC0FD6-014B-2713-CB07-FC8A860156FC}"/>
              </a:ext>
            </a:extLst>
          </p:cNvPr>
          <p:cNvSpPr txBox="1"/>
          <p:nvPr/>
        </p:nvSpPr>
        <p:spPr>
          <a:xfrm>
            <a:off x="2354705" y="4757216"/>
            <a:ext cx="1470309" cy="34862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a:t>
            </a:r>
          </a:p>
        </p:txBody>
      </p:sp>
      <p:cxnSp>
        <p:nvCxnSpPr>
          <p:cNvPr id="81" name="Straight Connector 80">
            <a:extLst>
              <a:ext uri="{FF2B5EF4-FFF2-40B4-BE49-F238E27FC236}">
                <a16:creationId xmlns:a16="http://schemas.microsoft.com/office/drawing/2014/main" id="{F0C8D876-BFF3-5F6A-9ABC-97FFAE49145D}"/>
              </a:ext>
            </a:extLst>
          </p:cNvPr>
          <p:cNvCxnSpPr>
            <a:cxnSpLocks/>
            <a:stCxn id="12" idx="3"/>
            <a:endCxn id="13" idx="1"/>
          </p:cNvCxnSpPr>
          <p:nvPr/>
        </p:nvCxnSpPr>
        <p:spPr>
          <a:xfrm>
            <a:off x="1290345" y="1779184"/>
            <a:ext cx="3020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F5455582-ED85-48CB-9D64-DBEE578AF973}"/>
              </a:ext>
            </a:extLst>
          </p:cNvPr>
          <p:cNvCxnSpPr>
            <a:cxnSpLocks/>
            <a:stCxn id="13" idx="3"/>
            <a:endCxn id="14" idx="1"/>
          </p:cNvCxnSpPr>
          <p:nvPr/>
        </p:nvCxnSpPr>
        <p:spPr>
          <a:xfrm>
            <a:off x="2500926" y="1779184"/>
            <a:ext cx="324821"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C3680BFE-8EF2-99D3-1DB6-D5740802C40B}"/>
              </a:ext>
            </a:extLst>
          </p:cNvPr>
          <p:cNvCxnSpPr>
            <a:cxnSpLocks/>
            <a:stCxn id="15" idx="3"/>
            <a:endCxn id="16" idx="1"/>
          </p:cNvCxnSpPr>
          <p:nvPr/>
        </p:nvCxnSpPr>
        <p:spPr>
          <a:xfrm flipV="1">
            <a:off x="2500926" y="2540542"/>
            <a:ext cx="324821" cy="194"/>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0C1D3B61-651B-D5C5-C53B-0EF0F6A5C510}"/>
              </a:ext>
            </a:extLst>
          </p:cNvPr>
          <p:cNvCxnSpPr>
            <a:cxnSpLocks/>
            <a:stCxn id="17" idx="3"/>
            <a:endCxn id="18" idx="1"/>
          </p:cNvCxnSpPr>
          <p:nvPr/>
        </p:nvCxnSpPr>
        <p:spPr>
          <a:xfrm>
            <a:off x="2500926" y="3294703"/>
            <a:ext cx="324821" cy="1665"/>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Connector: Elbow 96">
            <a:extLst>
              <a:ext uri="{FF2B5EF4-FFF2-40B4-BE49-F238E27FC236}">
                <a16:creationId xmlns:a16="http://schemas.microsoft.com/office/drawing/2014/main" id="{8A7B17BB-A2D2-00C9-7EAE-EC4BD08B2F8F}"/>
              </a:ext>
            </a:extLst>
          </p:cNvPr>
          <p:cNvCxnSpPr>
            <a:cxnSpLocks/>
            <a:stCxn id="12" idx="3"/>
            <a:endCxn id="15" idx="1"/>
          </p:cNvCxnSpPr>
          <p:nvPr/>
        </p:nvCxnSpPr>
        <p:spPr>
          <a:xfrm>
            <a:off x="1290345" y="1779184"/>
            <a:ext cx="302020" cy="76155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00" name="Connector: Elbow 99">
            <a:extLst>
              <a:ext uri="{FF2B5EF4-FFF2-40B4-BE49-F238E27FC236}">
                <a16:creationId xmlns:a16="http://schemas.microsoft.com/office/drawing/2014/main" id="{05093F3F-C5C8-9766-7334-4AC7806DD802}"/>
              </a:ext>
            </a:extLst>
          </p:cNvPr>
          <p:cNvCxnSpPr>
            <a:cxnSpLocks/>
            <a:stCxn id="12" idx="3"/>
            <a:endCxn id="17" idx="1"/>
          </p:cNvCxnSpPr>
          <p:nvPr/>
        </p:nvCxnSpPr>
        <p:spPr>
          <a:xfrm>
            <a:off x="1290345" y="1779184"/>
            <a:ext cx="302020" cy="1515519"/>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3" name="四角形: メモ 1">
            <a:extLst>
              <a:ext uri="{FF2B5EF4-FFF2-40B4-BE49-F238E27FC236}">
                <a16:creationId xmlns:a16="http://schemas.microsoft.com/office/drawing/2014/main" id="{3B40F9AB-50FF-92B8-E325-72C8B569947C}"/>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2" name="四角形: メモ 1">
            <a:extLst>
              <a:ext uri="{FF2B5EF4-FFF2-40B4-BE49-F238E27FC236}">
                <a16:creationId xmlns:a16="http://schemas.microsoft.com/office/drawing/2014/main" id="{3214D4A9-835F-1FCE-71C3-1C61886CD1B3}"/>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Tree>
    <p:extLst>
      <p:ext uri="{BB962C8B-B14F-4D97-AF65-F5344CB8AC3E}">
        <p14:creationId xmlns:p14="http://schemas.microsoft.com/office/powerpoint/2010/main" val="29631567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18184081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1" name="Text Placeholder 2">
            <a:hlinkClick r:id="rId15" action="ppaction://hlinksldjump"/>
            <a:extLst>
              <a:ext uri="{FF2B5EF4-FFF2-40B4-BE49-F238E27FC236}">
                <a16:creationId xmlns:a16="http://schemas.microsoft.com/office/drawing/2014/main" id="{FAF56936-241B-9304-7FCE-0F45C2A5FFE3}"/>
              </a:ext>
            </a:extLst>
          </p:cNvPr>
          <p:cNvSpPr>
            <a:spLocks noGrp="1"/>
          </p:cNvSpPr>
          <p:nvPr>
            <p:custDataLst>
              <p:tags r:id="rId2"/>
            </p:custDataLst>
          </p:nvPr>
        </p:nvSpPr>
        <p:spPr bwMode="auto">
          <a:xfrm>
            <a:off x="1752600" y="1935163"/>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 name="Text Placeholder 2">
            <a:hlinkClick r:id="rId16" action="ppaction://hlinksldjump"/>
            <a:extLst>
              <a:ext uri="{FF2B5EF4-FFF2-40B4-BE49-F238E27FC236}">
                <a16:creationId xmlns:a16="http://schemas.microsoft.com/office/drawing/2014/main" id="{053DF495-47E4-9C3D-C2B9-9F002E4F12C6}"/>
              </a:ext>
            </a:extLst>
          </p:cNvPr>
          <p:cNvSpPr>
            <a:spLocks noGrp="1"/>
          </p:cNvSpPr>
          <p:nvPr>
            <p:custDataLst>
              <p:tags r:id="rId3"/>
            </p:custDataLst>
          </p:nvPr>
        </p:nvSpPr>
        <p:spPr bwMode="auto">
          <a:xfrm>
            <a:off x="1752600" y="2220913"/>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ext Placeholder 2">
            <a:hlinkClick r:id="rId17" action="ppaction://hlinksldjump"/>
            <a:extLst>
              <a:ext uri="{FF2B5EF4-FFF2-40B4-BE49-F238E27FC236}">
                <a16:creationId xmlns:a16="http://schemas.microsoft.com/office/drawing/2014/main" id="{9633B7E9-0300-C674-7062-E06B5F729024}"/>
              </a:ext>
            </a:extLst>
          </p:cNvPr>
          <p:cNvSpPr>
            <a:spLocks noGrp="1"/>
          </p:cNvSpPr>
          <p:nvPr>
            <p:custDataLst>
              <p:tags r:id="rId4"/>
            </p:custDataLst>
          </p:nvPr>
        </p:nvSpPr>
        <p:spPr bwMode="auto">
          <a:xfrm>
            <a:off x="1752600" y="2546350"/>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8" action="ppaction://hlinksldjump"/>
            <a:extLst>
              <a:ext uri="{FF2B5EF4-FFF2-40B4-BE49-F238E27FC236}">
                <a16:creationId xmlns:a16="http://schemas.microsoft.com/office/drawing/2014/main" id="{8DB62EC5-1A1D-54C2-1196-8EFB50DA948F}"/>
              </a:ext>
            </a:extLst>
          </p:cNvPr>
          <p:cNvSpPr>
            <a:spLocks noGrp="1"/>
          </p:cNvSpPr>
          <p:nvPr>
            <p:custDataLst>
              <p:tags r:id="rId5"/>
            </p:custDataLst>
          </p:nvPr>
        </p:nvSpPr>
        <p:spPr bwMode="auto">
          <a:xfrm>
            <a:off x="1752600" y="2871789"/>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7" name="Text Placeholder 2">
            <a:hlinkClick r:id="rId19" action="ppaction://hlinksldjump"/>
            <a:extLst>
              <a:ext uri="{FF2B5EF4-FFF2-40B4-BE49-F238E27FC236}">
                <a16:creationId xmlns:a16="http://schemas.microsoft.com/office/drawing/2014/main" id="{18308773-6D82-CBF4-C0EB-91544D3F2851}"/>
              </a:ext>
            </a:extLst>
          </p:cNvPr>
          <p:cNvSpPr>
            <a:spLocks noGrp="1"/>
          </p:cNvSpPr>
          <p:nvPr>
            <p:custDataLst>
              <p:tags r:id="rId6"/>
            </p:custDataLst>
          </p:nvPr>
        </p:nvSpPr>
        <p:spPr bwMode="auto">
          <a:xfrm>
            <a:off x="1752600" y="3238500"/>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b="1">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9" name="Text Placeholder 2">
            <a:hlinkClick r:id="rId20" action="ppaction://hlinksldjump"/>
            <a:extLst>
              <a:ext uri="{FF2B5EF4-FFF2-40B4-BE49-F238E27FC236}">
                <a16:creationId xmlns:a16="http://schemas.microsoft.com/office/drawing/2014/main" id="{16031F25-36A5-FF76-4C05-DEEA2CA0605C}"/>
              </a:ext>
            </a:extLst>
          </p:cNvPr>
          <p:cNvSpPr>
            <a:spLocks noGrp="1"/>
          </p:cNvSpPr>
          <p:nvPr>
            <p:custDataLst>
              <p:tags r:id="rId7"/>
            </p:custDataLst>
          </p:nvPr>
        </p:nvSpPr>
        <p:spPr bwMode="auto">
          <a:xfrm>
            <a:off x="1752600" y="3644900"/>
            <a:ext cx="6477000" cy="355600"/>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（ア）実施体制</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Text Placeholder 2">
            <a:extLst>
              <a:ext uri="{FF2B5EF4-FFF2-40B4-BE49-F238E27FC236}">
                <a16:creationId xmlns:a16="http://schemas.microsoft.com/office/drawing/2014/main" id="{EF08FD62-9A96-7358-797B-DD94A15574ED}"/>
              </a:ext>
            </a:extLst>
          </p:cNvPr>
          <p:cNvSpPr>
            <a:spLocks noGrp="1"/>
          </p:cNvSpPr>
          <p:nvPr>
            <p:custDataLst>
              <p:tags r:id="rId8"/>
            </p:custDataLst>
          </p:nvPr>
        </p:nvSpPr>
        <p:spPr bwMode="auto">
          <a:xfrm>
            <a:off x="1752600" y="4000500"/>
            <a:ext cx="6477000" cy="354013"/>
          </a:xfrm>
          <a:prstGeom prst="rect">
            <a:avLst/>
          </a:prstGeom>
          <a:solidFill>
            <a:schemeClr val="accent1"/>
          </a:solidFill>
          <a:ln w="12700" cmpd="sng" algn="ctr">
            <a:solidFill>
              <a:schemeClr val="bg1"/>
            </a:solidFill>
          </a:ln>
          <a:effectLst/>
        </p:spPr>
        <p:txBody>
          <a:bodyPr vert="horz" wrap="none" lIns="80963" tIns="71438"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（イ）財務状況</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Text Placeholder 2">
            <a:hlinkClick r:id="rId21" action="ppaction://hlinksldjump"/>
            <a:extLst>
              <a:ext uri="{FF2B5EF4-FFF2-40B4-BE49-F238E27FC236}">
                <a16:creationId xmlns:a16="http://schemas.microsoft.com/office/drawing/2014/main" id="{FD3BB16F-405C-D462-F97E-D9163BBF19F5}"/>
              </a:ext>
            </a:extLst>
          </p:cNvPr>
          <p:cNvSpPr>
            <a:spLocks noGrp="1"/>
          </p:cNvSpPr>
          <p:nvPr>
            <p:custDataLst>
              <p:tags r:id="rId9"/>
            </p:custDataLst>
          </p:nvPr>
        </p:nvSpPr>
        <p:spPr bwMode="auto">
          <a:xfrm>
            <a:off x="1752600" y="4354513"/>
            <a:ext cx="6477000" cy="320675"/>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71438" rIns="0" bIns="3651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（ウ）スケジュール</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3" name="Text Placeholder 2">
            <a:hlinkClick r:id="rId22" action="ppaction://hlinksldjump"/>
            <a:extLst>
              <a:ext uri="{FF2B5EF4-FFF2-40B4-BE49-F238E27FC236}">
                <a16:creationId xmlns:a16="http://schemas.microsoft.com/office/drawing/2014/main" id="{DEB2678F-8B68-AC99-DB87-659F389FD79F}"/>
              </a:ext>
            </a:extLst>
          </p:cNvPr>
          <p:cNvSpPr>
            <a:spLocks noGrp="1"/>
          </p:cNvSpPr>
          <p:nvPr>
            <p:custDataLst>
              <p:tags r:id="rId10"/>
            </p:custDataLst>
          </p:nvPr>
        </p:nvSpPr>
        <p:spPr bwMode="auto">
          <a:xfrm>
            <a:off x="1752600" y="4675188"/>
            <a:ext cx="6477000" cy="247650"/>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3492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（エ）金融機関のコミットメント</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762932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26713751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1" name="Text Placeholder 2">
            <a:hlinkClick r:id="rId15" action="ppaction://hlinksldjump"/>
            <a:extLst>
              <a:ext uri="{FF2B5EF4-FFF2-40B4-BE49-F238E27FC236}">
                <a16:creationId xmlns:a16="http://schemas.microsoft.com/office/drawing/2014/main" id="{A10D476F-DE31-CC00-D42A-B233CA7B879E}"/>
              </a:ext>
            </a:extLst>
          </p:cNvPr>
          <p:cNvSpPr>
            <a:spLocks noGrp="1"/>
          </p:cNvSpPr>
          <p:nvPr>
            <p:custDataLst>
              <p:tags r:id="rId2"/>
            </p:custDataLst>
          </p:nvPr>
        </p:nvSpPr>
        <p:spPr bwMode="auto">
          <a:xfrm>
            <a:off x="1752600" y="1970088"/>
            <a:ext cx="6477000" cy="407988"/>
          </a:xfrm>
          <a:prstGeom prst="rect">
            <a:avLst/>
          </a:prstGeom>
          <a:noFill/>
          <a:ln w="12700" cmpd="sng" algn="ctr">
            <a:solidFill>
              <a:schemeClr val="accent1"/>
            </a:solidFill>
          </a:ln>
          <a:effectLst/>
          <a:extLst>
            <a:ext uri="{909E8E84-426E-40DD-AFC4-6F175D3DCCD1}">
              <a14:hiddenFill xmlns:a14="http://schemas.microsoft.com/office/drawing/2010/main">
                <a:solidFill>
                  <a:schemeClr val="accent1"/>
                </a:solidFill>
              </a14:hiddenFill>
            </a:ext>
          </a:extLst>
        </p:spPr>
        <p:txBody>
          <a:bodyPr vert="horz" wrap="none" lIns="80963" tIns="82550"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8" name="Text Placeholder 2">
            <a:extLst>
              <a:ext uri="{FF2B5EF4-FFF2-40B4-BE49-F238E27FC236}">
                <a16:creationId xmlns:a16="http://schemas.microsoft.com/office/drawing/2014/main" id="{3050EA72-5891-2999-B285-90D6CCD22AB4}"/>
              </a:ext>
            </a:extLst>
          </p:cNvPr>
          <p:cNvSpPr>
            <a:spLocks noGrp="1"/>
          </p:cNvSpPr>
          <p:nvPr>
            <p:custDataLst>
              <p:tags r:id="rId3"/>
            </p:custDataLst>
          </p:nvPr>
        </p:nvSpPr>
        <p:spPr bwMode="auto">
          <a:xfrm>
            <a:off x="1752600" y="2378076"/>
            <a:ext cx="6477000" cy="354013"/>
          </a:xfrm>
          <a:prstGeom prst="rect">
            <a:avLst/>
          </a:prstGeom>
          <a:solidFill>
            <a:schemeClr val="accent1"/>
          </a:solidFill>
          <a:ln w="12700" cmpd="sng" algn="ctr">
            <a:solidFill>
              <a:schemeClr val="bg1"/>
            </a:solidFill>
          </a:ln>
          <a:effectLst/>
        </p:spPr>
        <p:txBody>
          <a:bodyPr vert="horz" wrap="none" lIns="80963" tIns="71438"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（ア）長期成長ビジョン</a:t>
            </a:r>
          </a:p>
        </p:txBody>
      </p:sp>
      <p:sp>
        <p:nvSpPr>
          <p:cNvPr id="10" name="Text Placeholder 2">
            <a:hlinkClick r:id="rId16" action="ppaction://hlinksldjump"/>
            <a:extLst>
              <a:ext uri="{FF2B5EF4-FFF2-40B4-BE49-F238E27FC236}">
                <a16:creationId xmlns:a16="http://schemas.microsoft.com/office/drawing/2014/main" id="{1F35F9EE-CCBB-6DD3-1AF6-589A5C712520}"/>
              </a:ext>
            </a:extLst>
          </p:cNvPr>
          <p:cNvSpPr>
            <a:spLocks noGrp="1"/>
          </p:cNvSpPr>
          <p:nvPr>
            <p:custDataLst>
              <p:tags r:id="rId4"/>
            </p:custDataLst>
          </p:nvPr>
        </p:nvSpPr>
        <p:spPr bwMode="auto">
          <a:xfrm>
            <a:off x="1752600" y="2732088"/>
            <a:ext cx="6477000" cy="32067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3651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（イ）事業戦略</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1" name="Text Placeholder 2">
            <a:hlinkClick r:id="rId17" action="ppaction://hlinksldjump"/>
            <a:extLst>
              <a:ext uri="{FF2B5EF4-FFF2-40B4-BE49-F238E27FC236}">
                <a16:creationId xmlns:a16="http://schemas.microsoft.com/office/drawing/2014/main" id="{45E70BDD-E0B7-0C40-503E-6094EE5F2E3C}"/>
              </a:ext>
            </a:extLst>
          </p:cNvPr>
          <p:cNvSpPr>
            <a:spLocks noGrp="1"/>
          </p:cNvSpPr>
          <p:nvPr>
            <p:custDataLst>
              <p:tags r:id="rId5"/>
            </p:custDataLst>
          </p:nvPr>
        </p:nvSpPr>
        <p:spPr bwMode="auto">
          <a:xfrm>
            <a:off x="1752600" y="3052763"/>
            <a:ext cx="6477000" cy="28257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4925"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（ウ）管理体制の構築</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2" name="Text Placeholder 2">
            <a:hlinkClick r:id="rId18" action="ppaction://hlinksldjump"/>
            <a:extLst>
              <a:ext uri="{FF2B5EF4-FFF2-40B4-BE49-F238E27FC236}">
                <a16:creationId xmlns:a16="http://schemas.microsoft.com/office/drawing/2014/main" id="{76794EC9-8680-DD90-52DA-DCE40AB24627}"/>
              </a:ext>
            </a:extLst>
          </p:cNvPr>
          <p:cNvSpPr>
            <a:spLocks noGrp="1"/>
          </p:cNvSpPr>
          <p:nvPr>
            <p:custDataLst>
              <p:tags r:id="rId6"/>
            </p:custDataLst>
          </p:nvPr>
        </p:nvSpPr>
        <p:spPr bwMode="auto">
          <a:xfrm>
            <a:off x="1752600" y="3335338"/>
            <a:ext cx="6477000" cy="28892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6513"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（エ）資金計画</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9" action="ppaction://hlinksldjump"/>
            <a:extLst>
              <a:ext uri="{FF2B5EF4-FFF2-40B4-BE49-F238E27FC236}">
                <a16:creationId xmlns:a16="http://schemas.microsoft.com/office/drawing/2014/main" id="{DE8EF9EE-6211-FAC1-4C30-205FECE8E672}"/>
              </a:ext>
            </a:extLst>
          </p:cNvPr>
          <p:cNvSpPr>
            <a:spLocks noGrp="1"/>
          </p:cNvSpPr>
          <p:nvPr>
            <p:custDataLst>
              <p:tags r:id="rId7"/>
            </p:custDataLst>
          </p:nvPr>
        </p:nvSpPr>
        <p:spPr bwMode="auto">
          <a:xfrm>
            <a:off x="1752600" y="3624264"/>
            <a:ext cx="6477000" cy="327025"/>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Text Placeholder 2">
            <a:hlinkClick r:id="rId20" action="ppaction://hlinksldjump"/>
            <a:extLst>
              <a:ext uri="{FF2B5EF4-FFF2-40B4-BE49-F238E27FC236}">
                <a16:creationId xmlns:a16="http://schemas.microsoft.com/office/drawing/2014/main" id="{443FC53C-6332-EC42-257C-B60F89C7ED26}"/>
              </a:ext>
            </a:extLst>
          </p:cNvPr>
          <p:cNvSpPr>
            <a:spLocks noGrp="1"/>
          </p:cNvSpPr>
          <p:nvPr>
            <p:custDataLst>
              <p:tags r:id="rId8"/>
            </p:custDataLst>
          </p:nvPr>
        </p:nvSpPr>
        <p:spPr bwMode="auto">
          <a:xfrm>
            <a:off x="1752600" y="3951288"/>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Text Placeholder 2">
            <a:hlinkClick r:id="rId21" action="ppaction://hlinksldjump"/>
            <a:extLst>
              <a:ext uri="{FF2B5EF4-FFF2-40B4-BE49-F238E27FC236}">
                <a16:creationId xmlns:a16="http://schemas.microsoft.com/office/drawing/2014/main" id="{7040C093-4F13-F8C1-D445-5ABADE26F8FF}"/>
              </a:ext>
            </a:extLst>
          </p:cNvPr>
          <p:cNvSpPr>
            <a:spLocks noGrp="1"/>
          </p:cNvSpPr>
          <p:nvPr>
            <p:custDataLst>
              <p:tags r:id="rId9"/>
            </p:custDataLst>
          </p:nvPr>
        </p:nvSpPr>
        <p:spPr bwMode="auto">
          <a:xfrm>
            <a:off x="1752600" y="4276725"/>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9" name="Text Placeholder 2">
            <a:hlinkClick r:id="rId22" action="ppaction://hlinksldjump"/>
            <a:extLst>
              <a:ext uri="{FF2B5EF4-FFF2-40B4-BE49-F238E27FC236}">
                <a16:creationId xmlns:a16="http://schemas.microsoft.com/office/drawing/2014/main" id="{6F44E176-09FF-07B2-545E-58EDE50B30D4}"/>
              </a:ext>
            </a:extLst>
          </p:cNvPr>
          <p:cNvSpPr>
            <a:spLocks noGrp="1"/>
          </p:cNvSpPr>
          <p:nvPr>
            <p:custDataLst>
              <p:tags r:id="rId10"/>
            </p:custDataLst>
          </p:nvPr>
        </p:nvSpPr>
        <p:spPr bwMode="auto">
          <a:xfrm>
            <a:off x="1752600" y="4602163"/>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0267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9C38EBD8-C0F2-FAFD-FB8B-6DC44022BF40}"/>
              </a:ext>
            </a:extLst>
          </p:cNvPr>
          <p:cNvGraphicFramePr>
            <a:graphicFrameLocks noChangeAspect="1"/>
          </p:cNvGraphicFramePr>
          <p:nvPr>
            <p:custDataLst>
              <p:tags r:id="rId1"/>
            </p:custDataLst>
            <p:extLst>
              <p:ext uri="{D42A27DB-BD31-4B8C-83A1-F6EECF244321}">
                <p14:modId xmlns:p14="http://schemas.microsoft.com/office/powerpoint/2010/main" val="8795468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9C38EBD8-C0F2-FAFD-FB8B-6DC44022BF4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9" name="Picture 8">
            <a:extLst>
              <a:ext uri="{FF2B5EF4-FFF2-40B4-BE49-F238E27FC236}">
                <a16:creationId xmlns:a16="http://schemas.microsoft.com/office/drawing/2014/main" id="{FE5FFD05-FD44-3461-8BBB-6479FC506E44}"/>
              </a:ext>
            </a:extLst>
          </p:cNvPr>
          <p:cNvPicPr>
            <a:picLocks noChangeAspect="1"/>
          </p:cNvPicPr>
          <p:nvPr/>
        </p:nvPicPr>
        <p:blipFill>
          <a:blip r:embed="rId6"/>
          <a:stretch>
            <a:fillRect/>
          </a:stretch>
        </p:blipFill>
        <p:spPr>
          <a:xfrm>
            <a:off x="182880" y="1608261"/>
            <a:ext cx="9540240" cy="3002280"/>
          </a:xfrm>
          <a:prstGeom prst="rect">
            <a:avLst/>
          </a:prstGeom>
        </p:spPr>
      </p:pic>
      <p:sp>
        <p:nvSpPr>
          <p:cNvPr id="4" name="Title 3">
            <a:extLst>
              <a:ext uri="{FF2B5EF4-FFF2-40B4-BE49-F238E27FC236}">
                <a16:creationId xmlns:a16="http://schemas.microsoft.com/office/drawing/2014/main" id="{D47118DA-2A56-13BE-458A-145078BFFD63}"/>
              </a:ext>
            </a:extLst>
          </p:cNvPr>
          <p:cNvSpPr>
            <a:spLocks noGrp="1"/>
          </p:cNvSpPr>
          <p:nvPr>
            <p:ph type="title"/>
          </p:nvPr>
        </p:nvSpPr>
        <p:spPr/>
        <p:txBody>
          <a:bodyPr vert="horz"/>
          <a:lstStyle/>
          <a:p>
            <a:endParaRPr lang="ja-JP" altLang="en-US"/>
          </a:p>
        </p:txBody>
      </p:sp>
      <p:sp>
        <p:nvSpPr>
          <p:cNvPr id="12" name="Text Placeholder 11">
            <a:extLst>
              <a:ext uri="{FF2B5EF4-FFF2-40B4-BE49-F238E27FC236}">
                <a16:creationId xmlns:a16="http://schemas.microsoft.com/office/drawing/2014/main" id="{1B009481-94E4-0A12-62E4-124F2E850ABA}"/>
              </a:ext>
            </a:extLst>
          </p:cNvPr>
          <p:cNvSpPr>
            <a:spLocks noGrp="1"/>
          </p:cNvSpPr>
          <p:nvPr>
            <p:ph type="body" sz="quarter" idx="12"/>
          </p:nvPr>
        </p:nvSpPr>
        <p:spPr/>
        <p:txBody>
          <a:bodyPr/>
          <a:lstStyle/>
          <a:p>
            <a:r>
              <a:rPr lang="ja-JP" altLang="en-US"/>
              <a:t>⑤実現可能性（イ）財務状況</a:t>
            </a:r>
          </a:p>
        </p:txBody>
      </p:sp>
      <p:sp>
        <p:nvSpPr>
          <p:cNvPr id="8" name="正方形/長方形 4">
            <a:extLst>
              <a:ext uri="{FF2B5EF4-FFF2-40B4-BE49-F238E27FC236}">
                <a16:creationId xmlns:a16="http://schemas.microsoft.com/office/drawing/2014/main" id="{2C8AD42C-AB4F-729F-0F68-1023217E795C}"/>
              </a:ext>
            </a:extLst>
          </p:cNvPr>
          <p:cNvSpPr/>
          <p:nvPr/>
        </p:nvSpPr>
        <p:spPr>
          <a:xfrm rot="1252812">
            <a:off x="1722128" y="2775469"/>
            <a:ext cx="2306335" cy="451605"/>
          </a:xfrm>
          <a:prstGeom prst="rect">
            <a:avLst/>
          </a:prstGeom>
          <a:solidFill>
            <a:srgbClr val="FFFF00">
              <a:alpha val="50196"/>
            </a:srgbClr>
          </a:solidFill>
          <a:ln w="12700" cap="flat" cmpd="sng" algn="ctr">
            <a:noFill/>
            <a:prstDash val="solid"/>
            <a:round/>
            <a:headEnd type="none" w="med" len="med"/>
            <a:tailEnd type="none" w="med" len="med"/>
          </a:ln>
        </p:spPr>
        <p:txBody>
          <a:bodyPr vert="horz" wrap="none" lIns="36000" tIns="72000" rIns="36000" bIns="72000" numCol="1" rtlCol="0" anchor="ctr" anchorCtr="1" compatLnSpc="1"/>
          <a:lstStyle/>
          <a:p>
            <a:pPr algn="ctr" eaLnBrk="0" fontAlgn="base" hangingPunct="0">
              <a:spcBef>
                <a:spcPct val="0"/>
              </a:spcBef>
              <a:spcAft>
                <a:spcPct val="0"/>
              </a:spcAft>
            </a:pPr>
            <a:r>
              <a:rPr kumimoji="1" lang="ja-JP" altLang="en-US" sz="2800" b="1" dirty="0">
                <a:solidFill>
                  <a:schemeClr val="bg1">
                    <a:lumMod val="50000"/>
                    <a:alpha val="70000"/>
                  </a:schemeClr>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サンプル</a:t>
            </a:r>
          </a:p>
        </p:txBody>
      </p:sp>
      <p:sp>
        <p:nvSpPr>
          <p:cNvPr id="3" name="四角形: メモ 1">
            <a:extLst>
              <a:ext uri="{FF2B5EF4-FFF2-40B4-BE49-F238E27FC236}">
                <a16:creationId xmlns:a16="http://schemas.microsoft.com/office/drawing/2014/main" id="{7800738A-7F4F-CFB4-FD01-B29F3B5B5890}"/>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2" name="四角形: メモ 1">
            <a:extLst>
              <a:ext uri="{FF2B5EF4-FFF2-40B4-BE49-F238E27FC236}">
                <a16:creationId xmlns:a16="http://schemas.microsoft.com/office/drawing/2014/main" id="{ADF841E5-520E-2A89-AEDD-47513E7608D0}"/>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10" name="Rectangle: Folded Corner 8">
            <a:extLst>
              <a:ext uri="{FF2B5EF4-FFF2-40B4-BE49-F238E27FC236}">
                <a16:creationId xmlns:a16="http://schemas.microsoft.com/office/drawing/2014/main" id="{A184EC3A-065A-3DD0-9EFE-04C5F4FEF053}"/>
              </a:ext>
            </a:extLst>
          </p:cNvPr>
          <p:cNvSpPr/>
          <p:nvPr/>
        </p:nvSpPr>
        <p:spPr>
          <a:xfrm>
            <a:off x="200025" y="4988724"/>
            <a:ext cx="9504975" cy="1789064"/>
          </a:xfrm>
          <a:prstGeom prst="foldedCorner">
            <a:avLst/>
          </a:pr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rtlCol="0" anchor="t"/>
          <a:lstStyle/>
          <a:p>
            <a:pPr marL="285750" indent="-285750" algn="l">
              <a:buFont typeface="Arial" panose="020B0604020202020204" pitchFamily="34" charset="0"/>
              <a:buChar char="•"/>
            </a:pPr>
            <a:r>
              <a:rPr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成長投資を行う上での、本補助金を活用する必要性について説明してください</a:t>
            </a:r>
            <a:r>
              <a:rPr kumimoji="1"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br>
              <a:rPr kumimoji="1"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en-US" altLang="ja-JP"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200" b="1"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以下の①～④の類型から該当するものを選択した上で、詳細を記入してください。複数の類型を選択いただくことも妨げません。</a:t>
            </a:r>
          </a:p>
          <a:p>
            <a:pPr marL="742950" lvl="1" indent="-285750">
              <a:buFont typeface="+mj-ea"/>
              <a:buAutoNum type="circleNumDbPlain"/>
            </a:pP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自己資金や金融機関からの融資だけでは、投資に要する経費をカバーできないため　（詳細：</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例</a:t>
            </a:r>
            <a:r>
              <a:rPr lang="en-US" altLang="ja-JP"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 </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今回の補助事業は〇〇の観点でリスクを取った投資であり、金融機関からは〇〇億円が融資の限度と言われているため、投資を行うためには補助金が必須の状況</a:t>
            </a: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endParaRPr lang="en-US" altLang="ja-JP"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742950" lvl="1" indent="-285750">
              <a:buFont typeface="+mj-ea"/>
              <a:buAutoNum type="circleNumDbPlain"/>
            </a:pPr>
            <a:r>
              <a:rPr kumimoji="1"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成長投資の規模を拡大するため　</a:t>
            </a: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（詳細：</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例</a:t>
            </a:r>
            <a:r>
              <a:rPr lang="en-US" altLang="ja-JP"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 </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もともと〇〇のための拠点を設立する予定であったが、本補助金を活用することで投資の規模を拡大し、〇〇に加えて</a:t>
            </a:r>
            <a:r>
              <a:rPr lang="en-US" altLang="ja-JP"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までを取り扱う拠点とすることを想定。延床面積ベースで当初想定の〇〇倍の規模の拠点となる見込み</a:t>
            </a: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endParaRPr lang="en-US" altLang="ja-JP"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742950" lvl="1" indent="-285750">
              <a:buFont typeface="+mj-ea"/>
              <a:buAutoNum type="circleNumDbPlain"/>
            </a:pP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成長投資の時期を前倒しするため　 （詳細：</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例</a:t>
            </a:r>
            <a:r>
              <a:rPr lang="en-US" altLang="ja-JP"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 </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もともと投資のための資金調達の目途が立つのは〇年〇月頃になると見込んでいたところ、本補助金を活用することで、投資の時期を</a:t>
            </a:r>
            <a:r>
              <a:rPr lang="en-US" altLang="ja-JP"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年</a:t>
            </a:r>
            <a:r>
              <a:rPr lang="en-US" altLang="ja-JP"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1200" dirty="0">
                <a:solidFill>
                  <a:schemeClr val="bg1">
                    <a:lumMod val="50000"/>
                  </a:schemeClr>
                </a:solidFill>
                <a:latin typeface="Yu Gothic UI" panose="020B0500000000000000" pitchFamily="50" charset="-128"/>
                <a:ea typeface="Yu Gothic UI" panose="020B0500000000000000" pitchFamily="50" charset="-128"/>
                <a:sym typeface="Yu Gothic UI" panose="020B0500000000000000" pitchFamily="50" charset="-128"/>
              </a:rPr>
              <a:t>月頃まで前倒しをすることが可能</a:t>
            </a: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endParaRPr lang="en-US" altLang="ja-JP"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742950" lvl="1" indent="-285750">
              <a:buFont typeface="+mj-ea"/>
              <a:buAutoNum type="circleNumDbPlain"/>
            </a:pPr>
            <a:r>
              <a:rPr kumimoji="1"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その他</a:t>
            </a:r>
            <a:r>
              <a:rPr lang="ja-JP" altLang="en-US"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　 （詳細：　　　　　　　　　　　　　　）</a:t>
            </a:r>
            <a:endParaRPr lang="en-US" altLang="ja-JP" sz="1200" dirty="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11" name="RectangleWithLineGroup">
            <a:extLst>
              <a:ext uri="{FF2B5EF4-FFF2-40B4-BE49-F238E27FC236}">
                <a16:creationId xmlns:a16="http://schemas.microsoft.com/office/drawing/2014/main" id="{8426B935-6792-9132-1B2E-F1387327950A}"/>
              </a:ext>
            </a:extLst>
          </p:cNvPr>
          <p:cNvGrpSpPr/>
          <p:nvPr/>
        </p:nvGrpSpPr>
        <p:grpSpPr>
          <a:xfrm>
            <a:off x="200025" y="1082841"/>
            <a:ext cx="9504000" cy="380480"/>
            <a:chOff x="2073603" y="1702803"/>
            <a:chExt cx="2160003" cy="360000"/>
          </a:xfrm>
          <a:noFill/>
        </p:grpSpPr>
        <p:sp>
          <p:nvSpPr>
            <p:cNvPr id="13" name="Rectangle 28">
              <a:extLst>
                <a:ext uri="{FF2B5EF4-FFF2-40B4-BE49-F238E27FC236}">
                  <a16:creationId xmlns:a16="http://schemas.microsoft.com/office/drawing/2014/main" id="{C1868ACE-FAB0-0087-32AD-C2B457B44E9A}"/>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dirty="0">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ローカルベンチマークの得点</a:t>
              </a:r>
            </a:p>
          </p:txBody>
        </p:sp>
        <p:cxnSp>
          <p:nvCxnSpPr>
            <p:cNvPr id="14" name="Straight Connector 29">
              <a:extLst>
                <a:ext uri="{FF2B5EF4-FFF2-40B4-BE49-F238E27FC236}">
                  <a16:creationId xmlns:a16="http://schemas.microsoft.com/office/drawing/2014/main" id="{7935F9FA-097B-F0E4-58AC-E269DFE2B73C}"/>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15" name="RectangleWithLineGroup">
            <a:extLst>
              <a:ext uri="{FF2B5EF4-FFF2-40B4-BE49-F238E27FC236}">
                <a16:creationId xmlns:a16="http://schemas.microsoft.com/office/drawing/2014/main" id="{A04C57C1-5C2C-F3CA-14D1-288569BEA759}"/>
              </a:ext>
            </a:extLst>
          </p:cNvPr>
          <p:cNvGrpSpPr/>
          <p:nvPr/>
        </p:nvGrpSpPr>
        <p:grpSpPr>
          <a:xfrm>
            <a:off x="200025" y="4475382"/>
            <a:ext cx="9504000" cy="380480"/>
            <a:chOff x="2073603" y="1702803"/>
            <a:chExt cx="2160003" cy="360000"/>
          </a:xfrm>
          <a:noFill/>
        </p:grpSpPr>
        <p:sp>
          <p:nvSpPr>
            <p:cNvPr id="16" name="Rectangle 28">
              <a:extLst>
                <a:ext uri="{FF2B5EF4-FFF2-40B4-BE49-F238E27FC236}">
                  <a16:creationId xmlns:a16="http://schemas.microsoft.com/office/drawing/2014/main" id="{5A83C72E-E865-6420-03E5-4486B393BAD3}"/>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dirty="0">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補助金活用の必要性</a:t>
              </a:r>
              <a:endParaRPr kumimoji="1" lang="ja-JP" altLang="en-US" sz="1400" b="1" dirty="0">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17" name="Straight Connector 29">
              <a:extLst>
                <a:ext uri="{FF2B5EF4-FFF2-40B4-BE49-F238E27FC236}">
                  <a16:creationId xmlns:a16="http://schemas.microsoft.com/office/drawing/2014/main" id="{C839F424-F7E2-192C-E958-16A6B3D945A1}"/>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1907157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17085935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31" name="Text Placeholder 2">
            <a:hlinkClick r:id="rId15" action="ppaction://hlinksldjump"/>
            <a:extLst>
              <a:ext uri="{FF2B5EF4-FFF2-40B4-BE49-F238E27FC236}">
                <a16:creationId xmlns:a16="http://schemas.microsoft.com/office/drawing/2014/main" id="{F306BB18-5232-8104-129D-7F6957A57388}"/>
              </a:ext>
            </a:extLst>
          </p:cNvPr>
          <p:cNvSpPr>
            <a:spLocks noGrp="1"/>
          </p:cNvSpPr>
          <p:nvPr>
            <p:custDataLst>
              <p:tags r:id="rId2"/>
            </p:custDataLst>
          </p:nvPr>
        </p:nvSpPr>
        <p:spPr bwMode="auto">
          <a:xfrm>
            <a:off x="1752600" y="1935163"/>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 name="Text Placeholder 2">
            <a:hlinkClick r:id="rId16" action="ppaction://hlinksldjump"/>
            <a:extLst>
              <a:ext uri="{FF2B5EF4-FFF2-40B4-BE49-F238E27FC236}">
                <a16:creationId xmlns:a16="http://schemas.microsoft.com/office/drawing/2014/main" id="{A331E463-87DE-8126-D580-977AAD90CC12}"/>
              </a:ext>
            </a:extLst>
          </p:cNvPr>
          <p:cNvSpPr>
            <a:spLocks noGrp="1"/>
          </p:cNvSpPr>
          <p:nvPr>
            <p:custDataLst>
              <p:tags r:id="rId3"/>
            </p:custDataLst>
          </p:nvPr>
        </p:nvSpPr>
        <p:spPr bwMode="auto">
          <a:xfrm>
            <a:off x="1752600" y="2220913"/>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ext Placeholder 2">
            <a:hlinkClick r:id="rId17" action="ppaction://hlinksldjump"/>
            <a:extLst>
              <a:ext uri="{FF2B5EF4-FFF2-40B4-BE49-F238E27FC236}">
                <a16:creationId xmlns:a16="http://schemas.microsoft.com/office/drawing/2014/main" id="{544CD94A-35BA-54D4-576D-22CB71DE95BB}"/>
              </a:ext>
            </a:extLst>
          </p:cNvPr>
          <p:cNvSpPr>
            <a:spLocks noGrp="1"/>
          </p:cNvSpPr>
          <p:nvPr>
            <p:custDataLst>
              <p:tags r:id="rId4"/>
            </p:custDataLst>
          </p:nvPr>
        </p:nvSpPr>
        <p:spPr bwMode="auto">
          <a:xfrm>
            <a:off x="1752600" y="2546350"/>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8" action="ppaction://hlinksldjump"/>
            <a:extLst>
              <a:ext uri="{FF2B5EF4-FFF2-40B4-BE49-F238E27FC236}">
                <a16:creationId xmlns:a16="http://schemas.microsoft.com/office/drawing/2014/main" id="{C31511A9-4F34-ABF8-42CE-175BF318E42F}"/>
              </a:ext>
            </a:extLst>
          </p:cNvPr>
          <p:cNvSpPr>
            <a:spLocks noGrp="1"/>
          </p:cNvSpPr>
          <p:nvPr>
            <p:custDataLst>
              <p:tags r:id="rId5"/>
            </p:custDataLst>
          </p:nvPr>
        </p:nvSpPr>
        <p:spPr bwMode="auto">
          <a:xfrm>
            <a:off x="1752600" y="2871789"/>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7" name="Text Placeholder 2">
            <a:hlinkClick r:id="rId19" action="ppaction://hlinksldjump"/>
            <a:extLst>
              <a:ext uri="{FF2B5EF4-FFF2-40B4-BE49-F238E27FC236}">
                <a16:creationId xmlns:a16="http://schemas.microsoft.com/office/drawing/2014/main" id="{62E47D73-E39C-8C3B-10BA-1DCFAB1F1CEA}"/>
              </a:ext>
            </a:extLst>
          </p:cNvPr>
          <p:cNvSpPr>
            <a:spLocks noGrp="1"/>
          </p:cNvSpPr>
          <p:nvPr>
            <p:custDataLst>
              <p:tags r:id="rId6"/>
            </p:custDataLst>
          </p:nvPr>
        </p:nvSpPr>
        <p:spPr bwMode="auto">
          <a:xfrm>
            <a:off x="1752600" y="3238500"/>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b="1">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8" name="Text Placeholder 2">
            <a:hlinkClick r:id="rId20" action="ppaction://hlinksldjump"/>
            <a:extLst>
              <a:ext uri="{FF2B5EF4-FFF2-40B4-BE49-F238E27FC236}">
                <a16:creationId xmlns:a16="http://schemas.microsoft.com/office/drawing/2014/main" id="{56513DB8-4D27-1C8F-005D-9F1796B47DB9}"/>
              </a:ext>
            </a:extLst>
          </p:cNvPr>
          <p:cNvSpPr>
            <a:spLocks noGrp="1"/>
          </p:cNvSpPr>
          <p:nvPr>
            <p:custDataLst>
              <p:tags r:id="rId7"/>
            </p:custDataLst>
          </p:nvPr>
        </p:nvSpPr>
        <p:spPr bwMode="auto">
          <a:xfrm>
            <a:off x="1752600" y="3644900"/>
            <a:ext cx="6477000" cy="319088"/>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71438"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（ア）実施体制</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9" name="Text Placeholder 2">
            <a:hlinkClick r:id="rId21" action="ppaction://hlinksldjump"/>
            <a:extLst>
              <a:ext uri="{FF2B5EF4-FFF2-40B4-BE49-F238E27FC236}">
                <a16:creationId xmlns:a16="http://schemas.microsoft.com/office/drawing/2014/main" id="{6343A862-C824-50DC-970E-30121C86239A}"/>
              </a:ext>
            </a:extLst>
          </p:cNvPr>
          <p:cNvSpPr>
            <a:spLocks noGrp="1"/>
          </p:cNvSpPr>
          <p:nvPr>
            <p:custDataLst>
              <p:tags r:id="rId8"/>
            </p:custDataLst>
          </p:nvPr>
        </p:nvSpPr>
        <p:spPr bwMode="auto">
          <a:xfrm>
            <a:off x="1752600" y="3963989"/>
            <a:ext cx="6477000" cy="320675"/>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36513"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（イ）財務状況</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Text Placeholder 2">
            <a:extLst>
              <a:ext uri="{FF2B5EF4-FFF2-40B4-BE49-F238E27FC236}">
                <a16:creationId xmlns:a16="http://schemas.microsoft.com/office/drawing/2014/main" id="{57C0FB0E-BE43-5F7A-8409-D65B21E41B7C}"/>
              </a:ext>
            </a:extLst>
          </p:cNvPr>
          <p:cNvSpPr>
            <a:spLocks noGrp="1"/>
          </p:cNvSpPr>
          <p:nvPr>
            <p:custDataLst>
              <p:tags r:id="rId9"/>
            </p:custDataLst>
          </p:nvPr>
        </p:nvSpPr>
        <p:spPr bwMode="auto">
          <a:xfrm>
            <a:off x="1752600" y="4284663"/>
            <a:ext cx="6477000" cy="354013"/>
          </a:xfrm>
          <a:prstGeom prst="rect">
            <a:avLst/>
          </a:prstGeom>
          <a:solidFill>
            <a:schemeClr val="accent1"/>
          </a:solidFill>
          <a:ln w="12700" cmpd="sng" algn="ctr">
            <a:solidFill>
              <a:schemeClr val="bg1"/>
            </a:solidFill>
          </a:ln>
          <a:effectLst/>
        </p:spPr>
        <p:txBody>
          <a:bodyPr vert="horz" wrap="none" lIns="80963" tIns="69850"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（ウ）スケジュール</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9" name="Text Placeholder 2">
            <a:hlinkClick r:id="rId22" action="ppaction://hlinksldjump"/>
            <a:extLst>
              <a:ext uri="{FF2B5EF4-FFF2-40B4-BE49-F238E27FC236}">
                <a16:creationId xmlns:a16="http://schemas.microsoft.com/office/drawing/2014/main" id="{43D3DE19-9D43-71E0-CD70-370C85DB329A}"/>
              </a:ext>
            </a:extLst>
          </p:cNvPr>
          <p:cNvSpPr>
            <a:spLocks noGrp="1"/>
          </p:cNvSpPr>
          <p:nvPr>
            <p:custDataLst>
              <p:tags r:id="rId10"/>
            </p:custDataLst>
          </p:nvPr>
        </p:nvSpPr>
        <p:spPr bwMode="auto">
          <a:xfrm>
            <a:off x="1752600" y="4638676"/>
            <a:ext cx="6477000" cy="284163"/>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71438"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（エ）金融機関のコミットメント</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06094459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28495-55CF-FE9B-784A-DF95E4846727}"/>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4ECC2420-64FB-6E7D-78D6-200095018C46}"/>
              </a:ext>
            </a:extLst>
          </p:cNvPr>
          <p:cNvGraphicFramePr>
            <a:graphicFrameLocks noChangeAspect="1"/>
          </p:cNvGraphicFramePr>
          <p:nvPr>
            <p:custDataLst>
              <p:tags r:id="rId1"/>
            </p:custDataLst>
            <p:extLst>
              <p:ext uri="{D42A27DB-BD31-4B8C-83A1-F6EECF244321}">
                <p14:modId xmlns:p14="http://schemas.microsoft.com/office/powerpoint/2010/main" val="2259627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4ECC2420-64FB-6E7D-78D6-200095018C4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A0EDA665-441A-1F6E-F582-FB24317B129B}"/>
              </a:ext>
            </a:extLst>
          </p:cNvPr>
          <p:cNvSpPr>
            <a:spLocks noGrp="1"/>
          </p:cNvSpPr>
          <p:nvPr>
            <p:ph type="title"/>
          </p:nvPr>
        </p:nvSpPr>
        <p:spPr/>
        <p:txBody>
          <a:bodyPr vert="horz"/>
          <a:lstStyle/>
          <a:p>
            <a:endParaRPr lang="ja-JP" altLang="en-US"/>
          </a:p>
        </p:txBody>
      </p:sp>
      <p:sp>
        <p:nvSpPr>
          <p:cNvPr id="68" name="Text Placeholder 67">
            <a:extLst>
              <a:ext uri="{FF2B5EF4-FFF2-40B4-BE49-F238E27FC236}">
                <a16:creationId xmlns:a16="http://schemas.microsoft.com/office/drawing/2014/main" id="{BDA9B7F7-935E-2B28-1C82-A3A275232ADC}"/>
              </a:ext>
            </a:extLst>
          </p:cNvPr>
          <p:cNvSpPr>
            <a:spLocks noGrp="1"/>
          </p:cNvSpPr>
          <p:nvPr>
            <p:ph type="body" sz="quarter" idx="12"/>
          </p:nvPr>
        </p:nvSpPr>
        <p:spPr/>
        <p:txBody>
          <a:bodyPr/>
          <a:lstStyle/>
          <a:p>
            <a:r>
              <a:rPr lang="ja-JP" altLang="en-US"/>
              <a:t>⑤実現可能性（ウ）スケジュール</a:t>
            </a:r>
          </a:p>
        </p:txBody>
      </p:sp>
      <p:sp>
        <p:nvSpPr>
          <p:cNvPr id="2" name="TextBox 15">
            <a:extLst>
              <a:ext uri="{FF2B5EF4-FFF2-40B4-BE49-F238E27FC236}">
                <a16:creationId xmlns:a16="http://schemas.microsoft.com/office/drawing/2014/main" id="{F08B7916-FBC7-2A6C-86A1-EA9486D2F70D}"/>
              </a:ext>
            </a:extLst>
          </p:cNvPr>
          <p:cNvSpPr txBox="1"/>
          <p:nvPr/>
        </p:nvSpPr>
        <p:spPr>
          <a:xfrm>
            <a:off x="835708" y="1878912"/>
            <a:ext cx="1368000"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3600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ctr"/>
            <a:r>
              <a:rPr lang="ja-JP" altLang="en-US" sz="1200">
                <a:latin typeface="Yu Gothic UI" panose="020B0500000000000000" pitchFamily="50" charset="-128"/>
                <a:ea typeface="Yu Gothic UI" panose="020B0500000000000000" pitchFamily="50" charset="-128"/>
                <a:sym typeface="Yu Gothic UI" panose="020B0500000000000000" pitchFamily="50" charset="-128"/>
              </a:rPr>
              <a:t>事業項目</a:t>
            </a:r>
            <a:endParaRPr lang="en-US" sz="1200">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3" name="Straight Connector 16">
            <a:extLst>
              <a:ext uri="{FF2B5EF4-FFF2-40B4-BE49-F238E27FC236}">
                <a16:creationId xmlns:a16="http://schemas.microsoft.com/office/drawing/2014/main" id="{E6436C64-9C77-9097-81F3-2F11D0973416}"/>
              </a:ext>
            </a:extLst>
          </p:cNvPr>
          <p:cNvCxnSpPr>
            <a:cxnSpLocks/>
          </p:cNvCxnSpPr>
          <p:nvPr/>
        </p:nvCxnSpPr>
        <p:spPr>
          <a:xfrm>
            <a:off x="835708" y="1941061"/>
            <a:ext cx="13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46">
            <a:extLst>
              <a:ext uri="{FF2B5EF4-FFF2-40B4-BE49-F238E27FC236}">
                <a16:creationId xmlns:a16="http://schemas.microsoft.com/office/drawing/2014/main" id="{D0C3885A-41E2-F97D-F2AF-6A990EA6CF9F}"/>
              </a:ext>
            </a:extLst>
          </p:cNvPr>
          <p:cNvSpPr/>
          <p:nvPr/>
        </p:nvSpPr>
        <p:spPr>
          <a:xfrm>
            <a:off x="835708" y="2568757"/>
            <a:ext cx="1368000" cy="712737"/>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rPr>
              <a:t>①</a:t>
            </a:r>
            <a:r>
              <a:rPr lang="en-US" altLang="ja-JP"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rPr>
              <a:t> A</a:t>
            </a:r>
            <a:r>
              <a:rPr lang="ja-JP" altLang="en-US"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rPr>
              <a:t>設備の導入</a:t>
            </a:r>
          </a:p>
        </p:txBody>
      </p:sp>
      <p:sp>
        <p:nvSpPr>
          <p:cNvPr id="7" name="正方形/長方形 47">
            <a:extLst>
              <a:ext uri="{FF2B5EF4-FFF2-40B4-BE49-F238E27FC236}">
                <a16:creationId xmlns:a16="http://schemas.microsoft.com/office/drawing/2014/main" id="{7DB964AC-B25C-4FDF-8057-9F801F4BBA82}"/>
              </a:ext>
            </a:extLst>
          </p:cNvPr>
          <p:cNvSpPr/>
          <p:nvPr/>
        </p:nvSpPr>
        <p:spPr>
          <a:xfrm>
            <a:off x="835708" y="3419135"/>
            <a:ext cx="1368000" cy="712737"/>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rPr>
              <a:t>②</a:t>
            </a:r>
            <a:r>
              <a:rPr lang="en-US" altLang="ja-JP"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rPr>
              <a:t> XXX</a:t>
            </a:r>
            <a:endParaRPr lang="ja-JP" altLang="en-US"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endParaRPr>
          </a:p>
        </p:txBody>
      </p:sp>
      <p:sp>
        <p:nvSpPr>
          <p:cNvPr id="8" name="正方形/長方形 49">
            <a:extLst>
              <a:ext uri="{FF2B5EF4-FFF2-40B4-BE49-F238E27FC236}">
                <a16:creationId xmlns:a16="http://schemas.microsoft.com/office/drawing/2014/main" id="{0C411E1C-DD34-7BD8-F8EA-963C71AC3C42}"/>
              </a:ext>
            </a:extLst>
          </p:cNvPr>
          <p:cNvSpPr/>
          <p:nvPr/>
        </p:nvSpPr>
        <p:spPr>
          <a:xfrm>
            <a:off x="835708" y="4300874"/>
            <a:ext cx="1368000" cy="712737"/>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rPr>
              <a:t>③</a:t>
            </a:r>
            <a:r>
              <a:rPr lang="en-US" altLang="ja-JP"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rPr>
              <a:t> XXX</a:t>
            </a:r>
            <a:endParaRPr lang="ja-JP" altLang="en-US" sz="1200">
              <a:solidFill>
                <a:schemeClr val="accent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endParaRPr>
          </a:p>
        </p:txBody>
      </p:sp>
      <p:cxnSp>
        <p:nvCxnSpPr>
          <p:cNvPr id="9" name="直線矢印コネクタ 8">
            <a:extLst>
              <a:ext uri="{FF2B5EF4-FFF2-40B4-BE49-F238E27FC236}">
                <a16:creationId xmlns:a16="http://schemas.microsoft.com/office/drawing/2014/main" id="{C4604F3B-C7FD-8C93-1BEC-679E90CACC96}"/>
              </a:ext>
            </a:extLst>
          </p:cNvPr>
          <p:cNvCxnSpPr>
            <a:cxnSpLocks/>
          </p:cNvCxnSpPr>
          <p:nvPr/>
        </p:nvCxnSpPr>
        <p:spPr>
          <a:xfrm>
            <a:off x="2964370" y="5469216"/>
            <a:ext cx="1829811"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376AABBF-494A-C75D-22F5-5F28F2300FED}"/>
              </a:ext>
            </a:extLst>
          </p:cNvPr>
          <p:cNvSpPr/>
          <p:nvPr/>
        </p:nvSpPr>
        <p:spPr>
          <a:xfrm>
            <a:off x="2964371" y="2206120"/>
            <a:ext cx="1829810" cy="3059761"/>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11" name="直線コネクタ 135">
            <a:extLst>
              <a:ext uri="{FF2B5EF4-FFF2-40B4-BE49-F238E27FC236}">
                <a16:creationId xmlns:a16="http://schemas.microsoft.com/office/drawing/2014/main" id="{1DEE8E93-E4FD-F16C-331A-705823F51792}"/>
              </a:ext>
            </a:extLst>
          </p:cNvPr>
          <p:cNvCxnSpPr>
            <a:cxnSpLocks/>
          </p:cNvCxnSpPr>
          <p:nvPr/>
        </p:nvCxnSpPr>
        <p:spPr>
          <a:xfrm>
            <a:off x="2359154" y="2586382"/>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36">
            <a:extLst>
              <a:ext uri="{FF2B5EF4-FFF2-40B4-BE49-F238E27FC236}">
                <a16:creationId xmlns:a16="http://schemas.microsoft.com/office/drawing/2014/main" id="{0770798E-44F4-16A8-3203-8DA30D3FA5F5}"/>
              </a:ext>
            </a:extLst>
          </p:cNvPr>
          <p:cNvCxnSpPr>
            <a:cxnSpLocks/>
          </p:cNvCxnSpPr>
          <p:nvPr/>
        </p:nvCxnSpPr>
        <p:spPr>
          <a:xfrm>
            <a:off x="3222822" y="2586382"/>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線コネクタ 139">
            <a:extLst>
              <a:ext uri="{FF2B5EF4-FFF2-40B4-BE49-F238E27FC236}">
                <a16:creationId xmlns:a16="http://schemas.microsoft.com/office/drawing/2014/main" id="{DA1E2FD2-8F71-C2BA-D69F-902066FA26EE}"/>
              </a:ext>
            </a:extLst>
          </p:cNvPr>
          <p:cNvCxnSpPr>
            <a:cxnSpLocks/>
          </p:cNvCxnSpPr>
          <p:nvPr/>
        </p:nvCxnSpPr>
        <p:spPr>
          <a:xfrm>
            <a:off x="4086490" y="2586382"/>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0">
            <a:extLst>
              <a:ext uri="{FF2B5EF4-FFF2-40B4-BE49-F238E27FC236}">
                <a16:creationId xmlns:a16="http://schemas.microsoft.com/office/drawing/2014/main" id="{BE894C3B-EF60-30BA-2840-5165FE5DBCDF}"/>
              </a:ext>
            </a:extLst>
          </p:cNvPr>
          <p:cNvCxnSpPr>
            <a:cxnSpLocks/>
          </p:cNvCxnSpPr>
          <p:nvPr/>
        </p:nvCxnSpPr>
        <p:spPr>
          <a:xfrm>
            <a:off x="4950158" y="2586382"/>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50">
            <a:extLst>
              <a:ext uri="{FF2B5EF4-FFF2-40B4-BE49-F238E27FC236}">
                <a16:creationId xmlns:a16="http://schemas.microsoft.com/office/drawing/2014/main" id="{C2F877A1-EFF9-0B9E-F4A8-67B44FC215D1}"/>
              </a:ext>
            </a:extLst>
          </p:cNvPr>
          <p:cNvSpPr txBox="1"/>
          <p:nvPr/>
        </p:nvSpPr>
        <p:spPr>
          <a:xfrm>
            <a:off x="2270600" y="1882683"/>
            <a:ext cx="6799692"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21600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200">
                <a:latin typeface="Yu Gothic UI" panose="020B0500000000000000" pitchFamily="50" charset="-128"/>
                <a:ea typeface="Yu Gothic UI" panose="020B0500000000000000" pitchFamily="50" charset="-128"/>
                <a:sym typeface="Yu Gothic UI" panose="020B0500000000000000" pitchFamily="50" charset="-128"/>
              </a:rPr>
              <a:t>実施スケジュール</a:t>
            </a:r>
            <a:endParaRPr lang="en-US" sz="1200">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16" name="Straight Connector 51">
            <a:extLst>
              <a:ext uri="{FF2B5EF4-FFF2-40B4-BE49-F238E27FC236}">
                <a16:creationId xmlns:a16="http://schemas.microsoft.com/office/drawing/2014/main" id="{9C02320B-74DA-53DA-A050-5BE6444FC83D}"/>
              </a:ext>
            </a:extLst>
          </p:cNvPr>
          <p:cNvCxnSpPr/>
          <p:nvPr/>
        </p:nvCxnSpPr>
        <p:spPr>
          <a:xfrm>
            <a:off x="2270600" y="1931421"/>
            <a:ext cx="679969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7" name="直線コネクタ 128">
            <a:extLst>
              <a:ext uri="{FF2B5EF4-FFF2-40B4-BE49-F238E27FC236}">
                <a16:creationId xmlns:a16="http://schemas.microsoft.com/office/drawing/2014/main" id="{7DBABB7B-399A-A603-B4D0-571693DFBE67}"/>
              </a:ext>
            </a:extLst>
          </p:cNvPr>
          <p:cNvCxnSpPr>
            <a:cxnSpLocks/>
          </p:cNvCxnSpPr>
          <p:nvPr/>
        </p:nvCxnSpPr>
        <p:spPr>
          <a:xfrm flipH="1">
            <a:off x="2359154" y="1967897"/>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27">
            <a:extLst>
              <a:ext uri="{FF2B5EF4-FFF2-40B4-BE49-F238E27FC236}">
                <a16:creationId xmlns:a16="http://schemas.microsoft.com/office/drawing/2014/main" id="{99094F23-423D-95D5-5B07-BDF58A3A3479}"/>
              </a:ext>
            </a:extLst>
          </p:cNvPr>
          <p:cNvCxnSpPr>
            <a:cxnSpLocks/>
          </p:cNvCxnSpPr>
          <p:nvPr/>
        </p:nvCxnSpPr>
        <p:spPr>
          <a:xfrm flipH="1">
            <a:off x="3220877" y="1967897"/>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28">
            <a:extLst>
              <a:ext uri="{FF2B5EF4-FFF2-40B4-BE49-F238E27FC236}">
                <a16:creationId xmlns:a16="http://schemas.microsoft.com/office/drawing/2014/main" id="{5ADB5130-93B8-AF75-BF11-2640AF01D942}"/>
              </a:ext>
            </a:extLst>
          </p:cNvPr>
          <p:cNvCxnSpPr>
            <a:cxnSpLocks/>
          </p:cNvCxnSpPr>
          <p:nvPr/>
        </p:nvCxnSpPr>
        <p:spPr>
          <a:xfrm flipH="1">
            <a:off x="4082599" y="1967897"/>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直線コネクタ 127">
            <a:extLst>
              <a:ext uri="{FF2B5EF4-FFF2-40B4-BE49-F238E27FC236}">
                <a16:creationId xmlns:a16="http://schemas.microsoft.com/office/drawing/2014/main" id="{2A66906B-EBCC-041D-65C5-24B0224F63DA}"/>
              </a:ext>
            </a:extLst>
          </p:cNvPr>
          <p:cNvCxnSpPr>
            <a:cxnSpLocks/>
          </p:cNvCxnSpPr>
          <p:nvPr/>
        </p:nvCxnSpPr>
        <p:spPr>
          <a:xfrm flipH="1">
            <a:off x="4944322" y="1967897"/>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直線コネクタ 128">
            <a:extLst>
              <a:ext uri="{FF2B5EF4-FFF2-40B4-BE49-F238E27FC236}">
                <a16:creationId xmlns:a16="http://schemas.microsoft.com/office/drawing/2014/main" id="{1D8F2863-B2A8-6E65-5766-EC0EAC506920}"/>
              </a:ext>
            </a:extLst>
          </p:cNvPr>
          <p:cNvCxnSpPr>
            <a:cxnSpLocks/>
          </p:cNvCxnSpPr>
          <p:nvPr/>
        </p:nvCxnSpPr>
        <p:spPr>
          <a:xfrm flipH="1">
            <a:off x="5806044" y="1967897"/>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 name="直線コネクタ 135">
            <a:extLst>
              <a:ext uri="{FF2B5EF4-FFF2-40B4-BE49-F238E27FC236}">
                <a16:creationId xmlns:a16="http://schemas.microsoft.com/office/drawing/2014/main" id="{803D8B3A-B746-210E-C85D-1EB89EA42FF0}"/>
              </a:ext>
            </a:extLst>
          </p:cNvPr>
          <p:cNvCxnSpPr>
            <a:cxnSpLocks/>
          </p:cNvCxnSpPr>
          <p:nvPr/>
        </p:nvCxnSpPr>
        <p:spPr>
          <a:xfrm>
            <a:off x="5813825" y="2586382"/>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直線コネクタ 136">
            <a:extLst>
              <a:ext uri="{FF2B5EF4-FFF2-40B4-BE49-F238E27FC236}">
                <a16:creationId xmlns:a16="http://schemas.microsoft.com/office/drawing/2014/main" id="{D8946B42-0E7A-968C-F5E4-CA39094F2525}"/>
              </a:ext>
            </a:extLst>
          </p:cNvPr>
          <p:cNvCxnSpPr>
            <a:cxnSpLocks/>
          </p:cNvCxnSpPr>
          <p:nvPr/>
        </p:nvCxnSpPr>
        <p:spPr>
          <a:xfrm>
            <a:off x="6690310" y="2586382"/>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直線コネクタ 139">
            <a:extLst>
              <a:ext uri="{FF2B5EF4-FFF2-40B4-BE49-F238E27FC236}">
                <a16:creationId xmlns:a16="http://schemas.microsoft.com/office/drawing/2014/main" id="{FCDFEDF1-850C-BDD9-5396-565D2FF4A87D}"/>
              </a:ext>
            </a:extLst>
          </p:cNvPr>
          <p:cNvCxnSpPr>
            <a:cxnSpLocks/>
          </p:cNvCxnSpPr>
          <p:nvPr/>
        </p:nvCxnSpPr>
        <p:spPr>
          <a:xfrm>
            <a:off x="7575396" y="2586382"/>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直線矢印コネクタ 158">
            <a:extLst>
              <a:ext uri="{FF2B5EF4-FFF2-40B4-BE49-F238E27FC236}">
                <a16:creationId xmlns:a16="http://schemas.microsoft.com/office/drawing/2014/main" id="{A1EB4842-03EC-7520-001B-7350F27A0CAC}"/>
              </a:ext>
            </a:extLst>
          </p:cNvPr>
          <p:cNvCxnSpPr>
            <a:cxnSpLocks/>
          </p:cNvCxnSpPr>
          <p:nvPr/>
        </p:nvCxnSpPr>
        <p:spPr>
          <a:xfrm>
            <a:off x="2379927" y="2932385"/>
            <a:ext cx="160198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6" name="直線矢印コネクタ 158">
            <a:extLst>
              <a:ext uri="{FF2B5EF4-FFF2-40B4-BE49-F238E27FC236}">
                <a16:creationId xmlns:a16="http://schemas.microsoft.com/office/drawing/2014/main" id="{6F1B69A4-C18D-6964-BAA9-560778BA404B}"/>
              </a:ext>
            </a:extLst>
          </p:cNvPr>
          <p:cNvCxnSpPr>
            <a:cxnSpLocks/>
          </p:cNvCxnSpPr>
          <p:nvPr/>
        </p:nvCxnSpPr>
        <p:spPr>
          <a:xfrm>
            <a:off x="4137889" y="2932385"/>
            <a:ext cx="336050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158">
            <a:extLst>
              <a:ext uri="{FF2B5EF4-FFF2-40B4-BE49-F238E27FC236}">
                <a16:creationId xmlns:a16="http://schemas.microsoft.com/office/drawing/2014/main" id="{C13A3B28-55C3-C1FB-FD5C-3ACA880B965F}"/>
              </a:ext>
            </a:extLst>
          </p:cNvPr>
          <p:cNvCxnSpPr>
            <a:cxnSpLocks/>
          </p:cNvCxnSpPr>
          <p:nvPr/>
        </p:nvCxnSpPr>
        <p:spPr>
          <a:xfrm>
            <a:off x="7633937" y="2932385"/>
            <a:ext cx="138294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158">
            <a:extLst>
              <a:ext uri="{FF2B5EF4-FFF2-40B4-BE49-F238E27FC236}">
                <a16:creationId xmlns:a16="http://schemas.microsoft.com/office/drawing/2014/main" id="{42420261-19B3-6982-1FD7-4ACEC0A01A49}"/>
              </a:ext>
            </a:extLst>
          </p:cNvPr>
          <p:cNvCxnSpPr>
            <a:cxnSpLocks/>
          </p:cNvCxnSpPr>
          <p:nvPr/>
        </p:nvCxnSpPr>
        <p:spPr>
          <a:xfrm>
            <a:off x="2379927" y="4694436"/>
            <a:ext cx="2130852"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9" name="直線矢印コネクタ 158">
            <a:extLst>
              <a:ext uri="{FF2B5EF4-FFF2-40B4-BE49-F238E27FC236}">
                <a16:creationId xmlns:a16="http://schemas.microsoft.com/office/drawing/2014/main" id="{F030708B-7273-25CF-0AAE-6725A43A3699}"/>
              </a:ext>
            </a:extLst>
          </p:cNvPr>
          <p:cNvCxnSpPr>
            <a:cxnSpLocks/>
          </p:cNvCxnSpPr>
          <p:nvPr/>
        </p:nvCxnSpPr>
        <p:spPr>
          <a:xfrm>
            <a:off x="4578172" y="4694436"/>
            <a:ext cx="201221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30" name="直線矢印コネクタ 158">
            <a:extLst>
              <a:ext uri="{FF2B5EF4-FFF2-40B4-BE49-F238E27FC236}">
                <a16:creationId xmlns:a16="http://schemas.microsoft.com/office/drawing/2014/main" id="{41678543-B97F-B5EA-0B2F-FCF0E4B68003}"/>
              </a:ext>
            </a:extLst>
          </p:cNvPr>
          <p:cNvCxnSpPr>
            <a:cxnSpLocks/>
          </p:cNvCxnSpPr>
          <p:nvPr/>
        </p:nvCxnSpPr>
        <p:spPr>
          <a:xfrm>
            <a:off x="6747058" y="4694436"/>
            <a:ext cx="226982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31" name="直線矢印コネクタ 158">
            <a:extLst>
              <a:ext uri="{FF2B5EF4-FFF2-40B4-BE49-F238E27FC236}">
                <a16:creationId xmlns:a16="http://schemas.microsoft.com/office/drawing/2014/main" id="{C6837E7F-2EAB-DD10-2C19-74AB5739E052}"/>
              </a:ext>
            </a:extLst>
          </p:cNvPr>
          <p:cNvCxnSpPr>
            <a:cxnSpLocks/>
          </p:cNvCxnSpPr>
          <p:nvPr/>
        </p:nvCxnSpPr>
        <p:spPr>
          <a:xfrm>
            <a:off x="2438091" y="3836595"/>
            <a:ext cx="1592982"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32" name="直線矢印コネクタ 158">
            <a:extLst>
              <a:ext uri="{FF2B5EF4-FFF2-40B4-BE49-F238E27FC236}">
                <a16:creationId xmlns:a16="http://schemas.microsoft.com/office/drawing/2014/main" id="{FB8D3017-7CDD-40B6-7DFA-C303D1D0EAE3}"/>
              </a:ext>
            </a:extLst>
          </p:cNvPr>
          <p:cNvCxnSpPr>
            <a:cxnSpLocks/>
          </p:cNvCxnSpPr>
          <p:nvPr/>
        </p:nvCxnSpPr>
        <p:spPr>
          <a:xfrm>
            <a:off x="4137889" y="3836595"/>
            <a:ext cx="243661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33" name="テキスト ボックス 216">
            <a:extLst>
              <a:ext uri="{FF2B5EF4-FFF2-40B4-BE49-F238E27FC236}">
                <a16:creationId xmlns:a16="http://schemas.microsoft.com/office/drawing/2014/main" id="{D927FF4C-057E-DE11-A086-343817070F8A}"/>
              </a:ext>
            </a:extLst>
          </p:cNvPr>
          <p:cNvSpPr txBox="1"/>
          <p:nvPr/>
        </p:nvSpPr>
        <p:spPr>
          <a:xfrm>
            <a:off x="2270600" y="1752978"/>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2026</a:t>
            </a: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年</a:t>
            </a:r>
            <a:endParaRPr kumimoji="1" 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4" name="テキスト ボックス 216">
            <a:extLst>
              <a:ext uri="{FF2B5EF4-FFF2-40B4-BE49-F238E27FC236}">
                <a16:creationId xmlns:a16="http://schemas.microsoft.com/office/drawing/2014/main" id="{B85CAD96-E769-2498-8A40-1CA4FB346AAA}"/>
              </a:ext>
            </a:extLst>
          </p:cNvPr>
          <p:cNvSpPr txBox="1"/>
          <p:nvPr/>
        </p:nvSpPr>
        <p:spPr>
          <a:xfrm>
            <a:off x="3156406" y="1752978"/>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2027</a:t>
            </a: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年</a:t>
            </a:r>
            <a:endParaRPr kumimoji="1" 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5" name="テキスト ボックス 216">
            <a:extLst>
              <a:ext uri="{FF2B5EF4-FFF2-40B4-BE49-F238E27FC236}">
                <a16:creationId xmlns:a16="http://schemas.microsoft.com/office/drawing/2014/main" id="{051544E0-6426-9696-5B7A-60C467E42D47}"/>
              </a:ext>
            </a:extLst>
          </p:cNvPr>
          <p:cNvSpPr txBox="1"/>
          <p:nvPr/>
        </p:nvSpPr>
        <p:spPr>
          <a:xfrm>
            <a:off x="4042213" y="1752978"/>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2028</a:t>
            </a: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年</a:t>
            </a:r>
            <a:endParaRPr kumimoji="1" 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6" name="テキスト ボックス 216">
            <a:extLst>
              <a:ext uri="{FF2B5EF4-FFF2-40B4-BE49-F238E27FC236}">
                <a16:creationId xmlns:a16="http://schemas.microsoft.com/office/drawing/2014/main" id="{5AB85B30-F82E-7004-D00F-D5AFDF6E3C82}"/>
              </a:ext>
            </a:extLst>
          </p:cNvPr>
          <p:cNvSpPr txBox="1"/>
          <p:nvPr/>
        </p:nvSpPr>
        <p:spPr>
          <a:xfrm>
            <a:off x="4928019" y="1752978"/>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2029</a:t>
            </a: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年</a:t>
            </a:r>
            <a:endParaRPr kumimoji="1" 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7" name="テキスト ボックス 216">
            <a:extLst>
              <a:ext uri="{FF2B5EF4-FFF2-40B4-BE49-F238E27FC236}">
                <a16:creationId xmlns:a16="http://schemas.microsoft.com/office/drawing/2014/main" id="{2B5869C9-0668-9583-0C17-323E56C66B1F}"/>
              </a:ext>
            </a:extLst>
          </p:cNvPr>
          <p:cNvSpPr txBox="1"/>
          <p:nvPr/>
        </p:nvSpPr>
        <p:spPr>
          <a:xfrm>
            <a:off x="5813825" y="1752978"/>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2030</a:t>
            </a: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年</a:t>
            </a:r>
            <a:endParaRPr kumimoji="1" 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8" name="正方形/長方形 41">
            <a:extLst>
              <a:ext uri="{FF2B5EF4-FFF2-40B4-BE49-F238E27FC236}">
                <a16:creationId xmlns:a16="http://schemas.microsoft.com/office/drawing/2014/main" id="{9DB7AAAA-6661-8E21-C56F-65EE7C67AE98}"/>
              </a:ext>
            </a:extLst>
          </p:cNvPr>
          <p:cNvSpPr/>
          <p:nvPr/>
        </p:nvSpPr>
        <p:spPr>
          <a:xfrm>
            <a:off x="3379856" y="5315966"/>
            <a:ext cx="1107743" cy="298178"/>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a:r>
              <a:rPr lang="ja-JP" altLang="en-US" sz="1000">
                <a:solidFill>
                  <a:schemeClr val="tx1"/>
                </a:solidFill>
                <a:latin typeface="Yu Gothic UI" panose="020B0500000000000000" pitchFamily="50" charset="-128"/>
                <a:ea typeface="Yu Gothic UI" panose="020B0500000000000000" pitchFamily="50" charset="-128"/>
                <a:cs typeface="Arial" panose="020B0604020202020204" pitchFamily="34" charset="0"/>
                <a:sym typeface="Yu Gothic UI" panose="020B0500000000000000" pitchFamily="50" charset="-128"/>
              </a:rPr>
              <a:t>補助事業実施期間</a:t>
            </a:r>
          </a:p>
        </p:txBody>
      </p:sp>
      <p:cxnSp>
        <p:nvCxnSpPr>
          <p:cNvPr id="39" name="直線コネクタ 128">
            <a:extLst>
              <a:ext uri="{FF2B5EF4-FFF2-40B4-BE49-F238E27FC236}">
                <a16:creationId xmlns:a16="http://schemas.microsoft.com/office/drawing/2014/main" id="{4408EBE3-5227-3227-ABB4-A4C2592A495C}"/>
              </a:ext>
            </a:extLst>
          </p:cNvPr>
          <p:cNvCxnSpPr>
            <a:cxnSpLocks/>
          </p:cNvCxnSpPr>
          <p:nvPr/>
        </p:nvCxnSpPr>
        <p:spPr>
          <a:xfrm flipH="1">
            <a:off x="6690310" y="1967897"/>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テキスト ボックス 216">
            <a:extLst>
              <a:ext uri="{FF2B5EF4-FFF2-40B4-BE49-F238E27FC236}">
                <a16:creationId xmlns:a16="http://schemas.microsoft.com/office/drawing/2014/main" id="{99A7814B-620C-7C7A-7E7D-9F5A7F376E72}"/>
              </a:ext>
            </a:extLst>
          </p:cNvPr>
          <p:cNvSpPr txBox="1"/>
          <p:nvPr/>
        </p:nvSpPr>
        <p:spPr>
          <a:xfrm>
            <a:off x="6698091" y="1752978"/>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2031</a:t>
            </a: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年</a:t>
            </a:r>
            <a:endParaRPr kumimoji="1" 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41" name="直線コネクタ 128">
            <a:extLst>
              <a:ext uri="{FF2B5EF4-FFF2-40B4-BE49-F238E27FC236}">
                <a16:creationId xmlns:a16="http://schemas.microsoft.com/office/drawing/2014/main" id="{9F2A0BEE-8FDC-AF1F-F138-DEDE2F219A2A}"/>
              </a:ext>
            </a:extLst>
          </p:cNvPr>
          <p:cNvCxnSpPr>
            <a:cxnSpLocks/>
          </p:cNvCxnSpPr>
          <p:nvPr/>
        </p:nvCxnSpPr>
        <p:spPr>
          <a:xfrm flipH="1">
            <a:off x="7575396" y="1967897"/>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テキスト ボックス 216">
            <a:extLst>
              <a:ext uri="{FF2B5EF4-FFF2-40B4-BE49-F238E27FC236}">
                <a16:creationId xmlns:a16="http://schemas.microsoft.com/office/drawing/2014/main" id="{735CD7EE-6C7C-E6D8-E982-69DF0853CDC8}"/>
              </a:ext>
            </a:extLst>
          </p:cNvPr>
          <p:cNvSpPr txBox="1"/>
          <p:nvPr/>
        </p:nvSpPr>
        <p:spPr>
          <a:xfrm>
            <a:off x="7583177" y="1752978"/>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2032</a:t>
            </a:r>
            <a:r>
              <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年</a:t>
            </a:r>
            <a:endParaRPr kumimoji="1" 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4" name="二等辺三角形 126">
            <a:extLst>
              <a:ext uri="{FF2B5EF4-FFF2-40B4-BE49-F238E27FC236}">
                <a16:creationId xmlns:a16="http://schemas.microsoft.com/office/drawing/2014/main" id="{08CBDA29-4670-7878-38BA-7F6E6D651BA2}"/>
              </a:ext>
            </a:extLst>
          </p:cNvPr>
          <p:cNvSpPr/>
          <p:nvPr/>
        </p:nvSpPr>
        <p:spPr>
          <a:xfrm flipV="1">
            <a:off x="4001273" y="3677346"/>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5" name="角丸四角形 227">
            <a:extLst>
              <a:ext uri="{FF2B5EF4-FFF2-40B4-BE49-F238E27FC236}">
                <a16:creationId xmlns:a16="http://schemas.microsoft.com/office/drawing/2014/main" id="{809E00B2-BBF5-B418-1429-9D613ED5B9DF}"/>
              </a:ext>
            </a:extLst>
          </p:cNvPr>
          <p:cNvSpPr/>
          <p:nvPr/>
        </p:nvSpPr>
        <p:spPr>
          <a:xfrm>
            <a:off x="3601262" y="3440116"/>
            <a:ext cx="962646" cy="237230"/>
          </a:xfrm>
          <a:prstGeom prst="roundRect">
            <a:avLst/>
          </a:prstGeom>
          <a:solidFill>
            <a:schemeClr val="accent3">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設備導入完了</a:t>
            </a:r>
          </a:p>
        </p:txBody>
      </p:sp>
      <p:sp>
        <p:nvSpPr>
          <p:cNvPr id="47" name="二等辺三角形 194">
            <a:extLst>
              <a:ext uri="{FF2B5EF4-FFF2-40B4-BE49-F238E27FC236}">
                <a16:creationId xmlns:a16="http://schemas.microsoft.com/office/drawing/2014/main" id="{67284F62-DCCE-C64A-1685-6EECCA414049}"/>
              </a:ext>
            </a:extLst>
          </p:cNvPr>
          <p:cNvSpPr/>
          <p:nvPr/>
        </p:nvSpPr>
        <p:spPr>
          <a:xfrm flipV="1">
            <a:off x="4435505" y="4518819"/>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8" name="角丸四角形 227">
            <a:extLst>
              <a:ext uri="{FF2B5EF4-FFF2-40B4-BE49-F238E27FC236}">
                <a16:creationId xmlns:a16="http://schemas.microsoft.com/office/drawing/2014/main" id="{F7633B42-5B70-2631-5CE5-900C23A5AE86}"/>
              </a:ext>
            </a:extLst>
          </p:cNvPr>
          <p:cNvSpPr/>
          <p:nvPr/>
        </p:nvSpPr>
        <p:spPr>
          <a:xfrm>
            <a:off x="4008360" y="4281589"/>
            <a:ext cx="962646" cy="237230"/>
          </a:xfrm>
          <a:prstGeom prst="roundRect">
            <a:avLst/>
          </a:prstGeom>
          <a:solidFill>
            <a:schemeClr val="accent3">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設備導入完了</a:t>
            </a:r>
          </a:p>
        </p:txBody>
      </p:sp>
      <p:sp>
        <p:nvSpPr>
          <p:cNvPr id="50" name="二等辺三角形 197">
            <a:extLst>
              <a:ext uri="{FF2B5EF4-FFF2-40B4-BE49-F238E27FC236}">
                <a16:creationId xmlns:a16="http://schemas.microsoft.com/office/drawing/2014/main" id="{0C08579D-9194-54D2-56E0-A9CA5724A4B2}"/>
              </a:ext>
            </a:extLst>
          </p:cNvPr>
          <p:cNvSpPr/>
          <p:nvPr/>
        </p:nvSpPr>
        <p:spPr>
          <a:xfrm flipV="1">
            <a:off x="6574489" y="4518819"/>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1" name="角丸四角形 227">
            <a:extLst>
              <a:ext uri="{FF2B5EF4-FFF2-40B4-BE49-F238E27FC236}">
                <a16:creationId xmlns:a16="http://schemas.microsoft.com/office/drawing/2014/main" id="{85E6F46B-3C39-D7F3-345E-F163DFE3E42D}"/>
              </a:ext>
            </a:extLst>
          </p:cNvPr>
          <p:cNvSpPr/>
          <p:nvPr/>
        </p:nvSpPr>
        <p:spPr>
          <a:xfrm>
            <a:off x="6147344" y="4281589"/>
            <a:ext cx="962646" cy="237230"/>
          </a:xfrm>
          <a:prstGeom prst="roundRect">
            <a:avLst/>
          </a:prstGeom>
          <a:solidFill>
            <a:schemeClr val="accent3">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3" name="二等辺三角形 200">
            <a:extLst>
              <a:ext uri="{FF2B5EF4-FFF2-40B4-BE49-F238E27FC236}">
                <a16:creationId xmlns:a16="http://schemas.microsoft.com/office/drawing/2014/main" id="{777F8D5F-611B-D549-D9FC-A083E59936A5}"/>
              </a:ext>
            </a:extLst>
          </p:cNvPr>
          <p:cNvSpPr/>
          <p:nvPr/>
        </p:nvSpPr>
        <p:spPr>
          <a:xfrm flipV="1">
            <a:off x="3936420" y="2740011"/>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4" name="角丸四角形 227">
            <a:extLst>
              <a:ext uri="{FF2B5EF4-FFF2-40B4-BE49-F238E27FC236}">
                <a16:creationId xmlns:a16="http://schemas.microsoft.com/office/drawing/2014/main" id="{A2291599-AEE6-2439-1C43-7A8C4C530B42}"/>
              </a:ext>
            </a:extLst>
          </p:cNvPr>
          <p:cNvSpPr/>
          <p:nvPr/>
        </p:nvSpPr>
        <p:spPr>
          <a:xfrm>
            <a:off x="3536408" y="2502781"/>
            <a:ext cx="962649" cy="237230"/>
          </a:xfrm>
          <a:prstGeom prst="roundRect">
            <a:avLst/>
          </a:prstGeom>
          <a:solidFill>
            <a:schemeClr val="accent3">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設備導入完了</a:t>
            </a:r>
          </a:p>
        </p:txBody>
      </p:sp>
      <p:sp>
        <p:nvSpPr>
          <p:cNvPr id="56" name="二等辺三角形 203">
            <a:extLst>
              <a:ext uri="{FF2B5EF4-FFF2-40B4-BE49-F238E27FC236}">
                <a16:creationId xmlns:a16="http://schemas.microsoft.com/office/drawing/2014/main" id="{1BE3CC3A-DE61-D566-E9EE-537BE58C1002}"/>
              </a:ext>
            </a:extLst>
          </p:cNvPr>
          <p:cNvSpPr/>
          <p:nvPr/>
        </p:nvSpPr>
        <p:spPr>
          <a:xfrm flipV="1">
            <a:off x="7487188" y="2740011"/>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7" name="角丸四角形 227">
            <a:extLst>
              <a:ext uri="{FF2B5EF4-FFF2-40B4-BE49-F238E27FC236}">
                <a16:creationId xmlns:a16="http://schemas.microsoft.com/office/drawing/2014/main" id="{AEE96B70-C067-8BA5-330D-C29FEF83B92C}"/>
              </a:ext>
            </a:extLst>
          </p:cNvPr>
          <p:cNvSpPr/>
          <p:nvPr/>
        </p:nvSpPr>
        <p:spPr>
          <a:xfrm>
            <a:off x="7084590" y="2502781"/>
            <a:ext cx="962649" cy="237230"/>
          </a:xfrm>
          <a:prstGeom prst="roundRect">
            <a:avLst/>
          </a:prstGeom>
          <a:solidFill>
            <a:schemeClr val="accent3">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58" name="直線矢印コネクタ 158">
            <a:extLst>
              <a:ext uri="{FF2B5EF4-FFF2-40B4-BE49-F238E27FC236}">
                <a16:creationId xmlns:a16="http://schemas.microsoft.com/office/drawing/2014/main" id="{EFEFBDDA-D6EB-4ED1-C523-EC8636EA24FE}"/>
              </a:ext>
            </a:extLst>
          </p:cNvPr>
          <p:cNvCxnSpPr>
            <a:cxnSpLocks/>
          </p:cNvCxnSpPr>
          <p:nvPr/>
        </p:nvCxnSpPr>
        <p:spPr>
          <a:xfrm>
            <a:off x="6862086" y="3836595"/>
            <a:ext cx="215479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60" name="二等辺三角形 55">
            <a:extLst>
              <a:ext uri="{FF2B5EF4-FFF2-40B4-BE49-F238E27FC236}">
                <a16:creationId xmlns:a16="http://schemas.microsoft.com/office/drawing/2014/main" id="{2C7AF1BD-A670-35D7-F9C7-FAC41F4E7C25}"/>
              </a:ext>
            </a:extLst>
          </p:cNvPr>
          <p:cNvSpPr/>
          <p:nvPr/>
        </p:nvSpPr>
        <p:spPr>
          <a:xfrm flipV="1">
            <a:off x="6607789" y="3677346"/>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61" name="角丸四角形 227">
            <a:extLst>
              <a:ext uri="{FF2B5EF4-FFF2-40B4-BE49-F238E27FC236}">
                <a16:creationId xmlns:a16="http://schemas.microsoft.com/office/drawing/2014/main" id="{362605A6-2008-99F9-CA2A-6ED00E179826}"/>
              </a:ext>
            </a:extLst>
          </p:cNvPr>
          <p:cNvSpPr/>
          <p:nvPr/>
        </p:nvSpPr>
        <p:spPr>
          <a:xfrm>
            <a:off x="6207777" y="3440116"/>
            <a:ext cx="962649" cy="237230"/>
          </a:xfrm>
          <a:prstGeom prst="roundRect">
            <a:avLst/>
          </a:prstGeom>
          <a:solidFill>
            <a:schemeClr val="accent3">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62" name="RectangleWithLineGroup">
            <a:extLst>
              <a:ext uri="{FF2B5EF4-FFF2-40B4-BE49-F238E27FC236}">
                <a16:creationId xmlns:a16="http://schemas.microsoft.com/office/drawing/2014/main" id="{310031FB-E5B5-56A9-68F9-6747DF9D3335}"/>
              </a:ext>
            </a:extLst>
          </p:cNvPr>
          <p:cNvGrpSpPr/>
          <p:nvPr/>
        </p:nvGrpSpPr>
        <p:grpSpPr>
          <a:xfrm>
            <a:off x="381000" y="914400"/>
            <a:ext cx="9144000" cy="380480"/>
            <a:chOff x="2073603" y="1702803"/>
            <a:chExt cx="2160003" cy="360000"/>
          </a:xfrm>
          <a:noFill/>
        </p:grpSpPr>
        <p:sp>
          <p:nvSpPr>
            <p:cNvPr id="63" name="Rectangle 62">
              <a:extLst>
                <a:ext uri="{FF2B5EF4-FFF2-40B4-BE49-F238E27FC236}">
                  <a16:creationId xmlns:a16="http://schemas.microsoft.com/office/drawing/2014/main" id="{B3A98F4A-8F48-1387-FE48-5DB1ADC408D8}"/>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補助事業のスケジュール</a:t>
              </a:r>
              <a:endPar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64" name="Straight Connector 63">
              <a:extLst>
                <a:ext uri="{FF2B5EF4-FFF2-40B4-BE49-F238E27FC236}">
                  <a16:creationId xmlns:a16="http://schemas.microsoft.com/office/drawing/2014/main" id="{261A7AD0-EA5F-EE34-8FED-3EFEA489EBE1}"/>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46" name="四角形: メモ 1">
            <a:extLst>
              <a:ext uri="{FF2B5EF4-FFF2-40B4-BE49-F238E27FC236}">
                <a16:creationId xmlns:a16="http://schemas.microsoft.com/office/drawing/2014/main" id="{771DC890-49E8-7DD1-8A47-E212A624BEED}"/>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43" name="四角形: メモ 1">
            <a:extLst>
              <a:ext uri="{FF2B5EF4-FFF2-40B4-BE49-F238E27FC236}">
                <a16:creationId xmlns:a16="http://schemas.microsoft.com/office/drawing/2014/main" id="{1B516041-6B24-3359-2F70-6FB207BF8567}"/>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Tree>
    <p:extLst>
      <p:ext uri="{BB962C8B-B14F-4D97-AF65-F5344CB8AC3E}">
        <p14:creationId xmlns:p14="http://schemas.microsoft.com/office/powerpoint/2010/main" val="20769554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54DD466-387C-F486-E9C4-9AB73EDC5B2B}"/>
              </a:ext>
            </a:extLst>
          </p:cNvPr>
          <p:cNvGraphicFramePr>
            <a:graphicFrameLocks noChangeAspect="1"/>
          </p:cNvGraphicFramePr>
          <p:nvPr>
            <p:custDataLst>
              <p:tags r:id="rId1"/>
            </p:custDataLst>
            <p:extLst>
              <p:ext uri="{D42A27DB-BD31-4B8C-83A1-F6EECF244321}">
                <p14:modId xmlns:p14="http://schemas.microsoft.com/office/powerpoint/2010/main" val="32572605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3" name="think-cell data - do not delete" hidden="1">
                        <a:extLst>
                          <a:ext uri="{FF2B5EF4-FFF2-40B4-BE49-F238E27FC236}">
                            <a16:creationId xmlns:a16="http://schemas.microsoft.com/office/drawing/2014/main" id="{A54DD466-387C-F486-E9C4-9AB73EDC5B2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6EAC331-7F3B-AFF5-21FF-BF5FC4C58B2A}"/>
              </a:ext>
            </a:extLst>
          </p:cNvPr>
          <p:cNvSpPr>
            <a:spLocks noGrp="1"/>
          </p:cNvSpPr>
          <p:nvPr>
            <p:ph type="title"/>
          </p:nvPr>
        </p:nvSpPr>
        <p:spPr/>
        <p:txBody>
          <a:bodyPr vert="horz"/>
          <a:lstStyle/>
          <a:p>
            <a:endParaRPr kumimoji="1" lang="ja-JP" altLang="en-US"/>
          </a:p>
        </p:txBody>
      </p:sp>
      <p:sp>
        <p:nvSpPr>
          <p:cNvPr id="34" name="Text Placeholder 33">
            <a:extLst>
              <a:ext uri="{FF2B5EF4-FFF2-40B4-BE49-F238E27FC236}">
                <a16:creationId xmlns:a16="http://schemas.microsoft.com/office/drawing/2014/main" id="{977CE5AE-4B17-5466-92D6-84A8F10A3085}"/>
              </a:ext>
            </a:extLst>
          </p:cNvPr>
          <p:cNvSpPr>
            <a:spLocks noGrp="1"/>
          </p:cNvSpPr>
          <p:nvPr>
            <p:ph type="body" sz="quarter" idx="12"/>
          </p:nvPr>
        </p:nvSpPr>
        <p:spPr/>
        <p:txBody>
          <a:bodyPr/>
          <a:lstStyle/>
          <a:p>
            <a:r>
              <a:rPr lang="ja-JP" altLang="en-US"/>
              <a:t>⑤実現可能性（ウ）スケジュール</a:t>
            </a:r>
          </a:p>
        </p:txBody>
      </p:sp>
      <p:grpSp>
        <p:nvGrpSpPr>
          <p:cNvPr id="6" name="RectangleWithLineGroup">
            <a:extLst>
              <a:ext uri="{FF2B5EF4-FFF2-40B4-BE49-F238E27FC236}">
                <a16:creationId xmlns:a16="http://schemas.microsoft.com/office/drawing/2014/main" id="{453957C4-E677-92C2-C710-D5D24AA99750}"/>
              </a:ext>
            </a:extLst>
          </p:cNvPr>
          <p:cNvGrpSpPr/>
          <p:nvPr/>
        </p:nvGrpSpPr>
        <p:grpSpPr>
          <a:xfrm>
            <a:off x="381000" y="914400"/>
            <a:ext cx="9144000" cy="380480"/>
            <a:chOff x="2073603" y="1702803"/>
            <a:chExt cx="2160003" cy="360000"/>
          </a:xfrm>
          <a:noFill/>
        </p:grpSpPr>
        <p:sp>
          <p:nvSpPr>
            <p:cNvPr id="7" name="Rectangle 6">
              <a:extLst>
                <a:ext uri="{FF2B5EF4-FFF2-40B4-BE49-F238E27FC236}">
                  <a16:creationId xmlns:a16="http://schemas.microsoft.com/office/drawing/2014/main" id="{392C049C-6B21-2B19-3B79-4694F24D0796}"/>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実施上の課題</a:t>
              </a:r>
              <a:endPar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8" name="Straight Connector 7">
              <a:extLst>
                <a:ext uri="{FF2B5EF4-FFF2-40B4-BE49-F238E27FC236}">
                  <a16:creationId xmlns:a16="http://schemas.microsoft.com/office/drawing/2014/main" id="{773DD24E-88FD-9D9C-82E1-4892494BA009}"/>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9" name="正方形/長方形 4">
            <a:extLst>
              <a:ext uri="{FF2B5EF4-FFF2-40B4-BE49-F238E27FC236}">
                <a16:creationId xmlns:a16="http://schemas.microsoft.com/office/drawing/2014/main" id="{5DA0C563-7494-0577-3294-823C9D0CB1DC}"/>
              </a:ext>
            </a:extLst>
          </p:cNvPr>
          <p:cNvSpPr/>
          <p:nvPr/>
        </p:nvSpPr>
        <p:spPr>
          <a:xfrm>
            <a:off x="1104275" y="1371600"/>
            <a:ext cx="4140000" cy="291726"/>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4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想定される問題</a:t>
            </a:r>
          </a:p>
        </p:txBody>
      </p:sp>
      <p:sp>
        <p:nvSpPr>
          <p:cNvPr id="10" name="正方形/長方形 5">
            <a:extLst>
              <a:ext uri="{FF2B5EF4-FFF2-40B4-BE49-F238E27FC236}">
                <a16:creationId xmlns:a16="http://schemas.microsoft.com/office/drawing/2014/main" id="{3BBFA118-55C3-307B-6376-EC91FD6CCADA}"/>
              </a:ext>
            </a:extLst>
          </p:cNvPr>
          <p:cNvSpPr/>
          <p:nvPr/>
        </p:nvSpPr>
        <p:spPr>
          <a:xfrm>
            <a:off x="5282012" y="1371600"/>
            <a:ext cx="4140000" cy="291726"/>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4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取組み</a:t>
            </a:r>
          </a:p>
        </p:txBody>
      </p:sp>
      <p:sp>
        <p:nvSpPr>
          <p:cNvPr id="11" name="正方形/長方形 19">
            <a:extLst>
              <a:ext uri="{FF2B5EF4-FFF2-40B4-BE49-F238E27FC236}">
                <a16:creationId xmlns:a16="http://schemas.microsoft.com/office/drawing/2014/main" id="{CE62A9C3-C8A5-A048-DACB-6EED54A0F092}"/>
              </a:ext>
            </a:extLst>
          </p:cNvPr>
          <p:cNvSpPr/>
          <p:nvPr/>
        </p:nvSpPr>
        <p:spPr>
          <a:xfrm>
            <a:off x="1104276" y="1749118"/>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12" name="正方形/長方形 20">
            <a:extLst>
              <a:ext uri="{FF2B5EF4-FFF2-40B4-BE49-F238E27FC236}">
                <a16:creationId xmlns:a16="http://schemas.microsoft.com/office/drawing/2014/main" id="{16F1867B-D50C-D5F3-2E49-5FF31E075CBC}"/>
              </a:ext>
            </a:extLst>
          </p:cNvPr>
          <p:cNvSpPr/>
          <p:nvPr/>
        </p:nvSpPr>
        <p:spPr>
          <a:xfrm>
            <a:off x="1104276" y="2934449"/>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3" name="正方形/長方形 21">
            <a:extLst>
              <a:ext uri="{FF2B5EF4-FFF2-40B4-BE49-F238E27FC236}">
                <a16:creationId xmlns:a16="http://schemas.microsoft.com/office/drawing/2014/main" id="{46E8E4A9-72F0-D160-8D16-03DF575733D2}"/>
              </a:ext>
            </a:extLst>
          </p:cNvPr>
          <p:cNvSpPr/>
          <p:nvPr/>
        </p:nvSpPr>
        <p:spPr>
          <a:xfrm>
            <a:off x="1104276" y="4117212"/>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4" name="正方形/長方形 22">
            <a:extLst>
              <a:ext uri="{FF2B5EF4-FFF2-40B4-BE49-F238E27FC236}">
                <a16:creationId xmlns:a16="http://schemas.microsoft.com/office/drawing/2014/main" id="{F3CF9EEC-7A17-FE78-FBB2-8416A1D11669}"/>
              </a:ext>
            </a:extLst>
          </p:cNvPr>
          <p:cNvSpPr/>
          <p:nvPr/>
        </p:nvSpPr>
        <p:spPr>
          <a:xfrm>
            <a:off x="1104276" y="5299977"/>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5" name="正方形/長方形 23">
            <a:extLst>
              <a:ext uri="{FF2B5EF4-FFF2-40B4-BE49-F238E27FC236}">
                <a16:creationId xmlns:a16="http://schemas.microsoft.com/office/drawing/2014/main" id="{F56BBC9E-4E22-E371-1CAB-5E47689AAD28}"/>
              </a:ext>
            </a:extLst>
          </p:cNvPr>
          <p:cNvSpPr/>
          <p:nvPr/>
        </p:nvSpPr>
        <p:spPr>
          <a:xfrm>
            <a:off x="5282013" y="1751685"/>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p>
        </p:txBody>
      </p:sp>
      <p:sp>
        <p:nvSpPr>
          <p:cNvPr id="16" name="正方形/長方形 24">
            <a:extLst>
              <a:ext uri="{FF2B5EF4-FFF2-40B4-BE49-F238E27FC236}">
                <a16:creationId xmlns:a16="http://schemas.microsoft.com/office/drawing/2014/main" id="{6C565A4B-BAF7-0004-EC51-822101FECAAF}"/>
              </a:ext>
            </a:extLst>
          </p:cNvPr>
          <p:cNvSpPr/>
          <p:nvPr/>
        </p:nvSpPr>
        <p:spPr>
          <a:xfrm>
            <a:off x="5282013" y="2934449"/>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7" name="正方形/長方形 25">
            <a:extLst>
              <a:ext uri="{FF2B5EF4-FFF2-40B4-BE49-F238E27FC236}">
                <a16:creationId xmlns:a16="http://schemas.microsoft.com/office/drawing/2014/main" id="{33A96956-F5AE-8248-7D18-416729E3DD02}"/>
              </a:ext>
            </a:extLst>
          </p:cNvPr>
          <p:cNvSpPr/>
          <p:nvPr/>
        </p:nvSpPr>
        <p:spPr>
          <a:xfrm>
            <a:off x="5282013" y="4117212"/>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8" name="正方形/長方形 26">
            <a:extLst>
              <a:ext uri="{FF2B5EF4-FFF2-40B4-BE49-F238E27FC236}">
                <a16:creationId xmlns:a16="http://schemas.microsoft.com/office/drawing/2014/main" id="{134D6372-DD0C-0D6C-4330-906B90B5BD30}"/>
              </a:ext>
            </a:extLst>
          </p:cNvPr>
          <p:cNvSpPr/>
          <p:nvPr/>
        </p:nvSpPr>
        <p:spPr>
          <a:xfrm>
            <a:off x="5282013" y="5299977"/>
            <a:ext cx="4139999" cy="1153211"/>
          </a:xfrm>
          <a:prstGeom prst="rect">
            <a:avLst/>
          </a:prstGeom>
          <a:no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XXX</a:t>
            </a:r>
            <a:endPar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19" name="Group 18">
            <a:extLst>
              <a:ext uri="{FF2B5EF4-FFF2-40B4-BE49-F238E27FC236}">
                <a16:creationId xmlns:a16="http://schemas.microsoft.com/office/drawing/2014/main" id="{7BC12B20-0CA9-A621-C501-14EB89A6C50B}"/>
              </a:ext>
            </a:extLst>
          </p:cNvPr>
          <p:cNvGrpSpPr/>
          <p:nvPr/>
        </p:nvGrpSpPr>
        <p:grpSpPr>
          <a:xfrm>
            <a:off x="483989" y="1751685"/>
            <a:ext cx="457200" cy="4701503"/>
            <a:chOff x="457200" y="1371600"/>
            <a:chExt cx="457200" cy="5081585"/>
          </a:xfrm>
        </p:grpSpPr>
        <p:grpSp>
          <p:nvGrpSpPr>
            <p:cNvPr id="20" name="RectangleWithVerticalLineGroup">
              <a:extLst>
                <a:ext uri="{FF2B5EF4-FFF2-40B4-BE49-F238E27FC236}">
                  <a16:creationId xmlns:a16="http://schemas.microsoft.com/office/drawing/2014/main" id="{4CB3471F-5F37-31E9-23FC-68C4115616FB}"/>
                </a:ext>
              </a:extLst>
            </p:cNvPr>
            <p:cNvGrpSpPr/>
            <p:nvPr/>
          </p:nvGrpSpPr>
          <p:grpSpPr>
            <a:xfrm>
              <a:off x="457200" y="1371600"/>
              <a:ext cx="457200" cy="1197312"/>
              <a:chOff x="640801" y="2278804"/>
              <a:chExt cx="1080002" cy="720001"/>
            </a:xfrm>
          </p:grpSpPr>
          <p:sp>
            <p:nvSpPr>
              <p:cNvPr id="30" name="Rectangle 29">
                <a:extLst>
                  <a:ext uri="{FF2B5EF4-FFF2-40B4-BE49-F238E27FC236}">
                    <a16:creationId xmlns:a16="http://schemas.microsoft.com/office/drawing/2014/main" id="{A7669DC2-DF18-50A3-8774-2AD1D486AAE7}"/>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人材調達・育成</a:t>
                </a:r>
              </a:p>
            </p:txBody>
          </p:sp>
          <p:cxnSp>
            <p:nvCxnSpPr>
              <p:cNvPr id="31" name="Straight Connector 30">
                <a:extLst>
                  <a:ext uri="{FF2B5EF4-FFF2-40B4-BE49-F238E27FC236}">
                    <a16:creationId xmlns:a16="http://schemas.microsoft.com/office/drawing/2014/main" id="{B1C145EA-3DAC-701D-9220-9FD4D02FC0E8}"/>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21" name="RectangleWithVerticalLineGroup">
              <a:extLst>
                <a:ext uri="{FF2B5EF4-FFF2-40B4-BE49-F238E27FC236}">
                  <a16:creationId xmlns:a16="http://schemas.microsoft.com/office/drawing/2014/main" id="{752F0313-94F6-6AE4-C38B-AA5CCE4106EC}"/>
                </a:ext>
              </a:extLst>
            </p:cNvPr>
            <p:cNvGrpSpPr/>
            <p:nvPr/>
          </p:nvGrpSpPr>
          <p:grpSpPr>
            <a:xfrm>
              <a:off x="457200" y="2629702"/>
              <a:ext cx="457200" cy="1197312"/>
              <a:chOff x="640801" y="2278804"/>
              <a:chExt cx="1080002" cy="720001"/>
            </a:xfrm>
          </p:grpSpPr>
          <p:sp>
            <p:nvSpPr>
              <p:cNvPr id="28" name="Rectangle 27">
                <a:extLst>
                  <a:ext uri="{FF2B5EF4-FFF2-40B4-BE49-F238E27FC236}">
                    <a16:creationId xmlns:a16="http://schemas.microsoft.com/office/drawing/2014/main" id="{0DC200A7-DD95-B06A-964A-511689C0CCD8}"/>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資金調達</a:t>
                </a:r>
              </a:p>
            </p:txBody>
          </p:sp>
          <p:cxnSp>
            <p:nvCxnSpPr>
              <p:cNvPr id="29" name="Straight Connector 28">
                <a:extLst>
                  <a:ext uri="{FF2B5EF4-FFF2-40B4-BE49-F238E27FC236}">
                    <a16:creationId xmlns:a16="http://schemas.microsoft.com/office/drawing/2014/main" id="{7226F6D4-70D5-7416-0634-53DF63203C4F}"/>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22" name="RectangleWithVerticalLineGroup">
              <a:extLst>
                <a:ext uri="{FF2B5EF4-FFF2-40B4-BE49-F238E27FC236}">
                  <a16:creationId xmlns:a16="http://schemas.microsoft.com/office/drawing/2014/main" id="{13478CED-886D-70AC-086A-C22C3D3416BD}"/>
                </a:ext>
              </a:extLst>
            </p:cNvPr>
            <p:cNvGrpSpPr/>
            <p:nvPr/>
          </p:nvGrpSpPr>
          <p:grpSpPr>
            <a:xfrm>
              <a:off x="457200" y="3893993"/>
              <a:ext cx="457200" cy="1197312"/>
              <a:chOff x="640801" y="2278804"/>
              <a:chExt cx="1080002" cy="720001"/>
            </a:xfrm>
          </p:grpSpPr>
          <p:sp>
            <p:nvSpPr>
              <p:cNvPr id="26" name="Rectangle 25">
                <a:extLst>
                  <a:ext uri="{FF2B5EF4-FFF2-40B4-BE49-F238E27FC236}">
                    <a16:creationId xmlns:a16="http://schemas.microsoft.com/office/drawing/2014/main" id="{F75886FD-6EEE-0247-7579-3151B51F90D7}"/>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材料調達</a:t>
                </a:r>
              </a:p>
            </p:txBody>
          </p:sp>
          <p:cxnSp>
            <p:nvCxnSpPr>
              <p:cNvPr id="27" name="Straight Connector 26">
                <a:extLst>
                  <a:ext uri="{FF2B5EF4-FFF2-40B4-BE49-F238E27FC236}">
                    <a16:creationId xmlns:a16="http://schemas.microsoft.com/office/drawing/2014/main" id="{F9CC1AE2-6C78-E1F7-C2C1-E33237F355BE}"/>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23" name="RectangleWithVerticalLineGroup">
              <a:extLst>
                <a:ext uri="{FF2B5EF4-FFF2-40B4-BE49-F238E27FC236}">
                  <a16:creationId xmlns:a16="http://schemas.microsoft.com/office/drawing/2014/main" id="{99BA4E6F-DC5B-50F6-4CCB-6E65D23E8A06}"/>
                </a:ext>
              </a:extLst>
            </p:cNvPr>
            <p:cNvGrpSpPr/>
            <p:nvPr/>
          </p:nvGrpSpPr>
          <p:grpSpPr>
            <a:xfrm>
              <a:off x="457200" y="5255873"/>
              <a:ext cx="457200" cy="1197312"/>
              <a:chOff x="640801" y="2278804"/>
              <a:chExt cx="1080002" cy="720001"/>
            </a:xfrm>
          </p:grpSpPr>
          <p:sp>
            <p:nvSpPr>
              <p:cNvPr id="24" name="Rectangle 23">
                <a:extLst>
                  <a:ext uri="{FF2B5EF4-FFF2-40B4-BE49-F238E27FC236}">
                    <a16:creationId xmlns:a16="http://schemas.microsoft.com/office/drawing/2014/main" id="{5345A615-950D-48AA-4A92-C6851C290BCF}"/>
                  </a:ext>
                </a:extLst>
              </p:cNvPr>
              <p:cNvSpPr/>
              <p:nvPr/>
            </p:nvSpPr>
            <p:spPr>
              <a:xfrm>
                <a:off x="640801" y="2278804"/>
                <a:ext cx="1080002" cy="720001"/>
              </a:xfrm>
              <a:prstGeom prst="rect">
                <a:avLst/>
              </a:prstGeom>
              <a:solidFill>
                <a:srgbClr val="FFFFFF"/>
              </a:solidFill>
              <a:ln>
                <a:noFill/>
              </a:ln>
            </p:spPr>
            <p:style>
              <a:lnRef idx="1">
                <a:schemeClr val="accent1"/>
              </a:lnRef>
              <a:fillRef idx="0">
                <a:schemeClr val="accent1"/>
              </a:fillRef>
              <a:effectRef idx="0">
                <a:schemeClr val="accent1"/>
              </a:effectRef>
              <a:fontRef idx="minor">
                <a:schemeClr val="tx1"/>
              </a:fontRef>
            </p:style>
            <p:txBody>
              <a:bodyPr vert="eaVert" wrap="none" rtlCol="0" anchor="ctr" anchorCtr="0"/>
              <a:lstStyle/>
              <a:p>
                <a:pPr algn="ctr"/>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販路開拓</a:t>
                </a:r>
              </a:p>
            </p:txBody>
          </p:sp>
          <p:cxnSp>
            <p:nvCxnSpPr>
              <p:cNvPr id="25" name="Straight Connector 24">
                <a:extLst>
                  <a:ext uri="{FF2B5EF4-FFF2-40B4-BE49-F238E27FC236}">
                    <a16:creationId xmlns:a16="http://schemas.microsoft.com/office/drawing/2014/main" id="{6342A1B2-81ED-C5EF-401A-390AFB119127}"/>
                  </a:ext>
                </a:extLst>
              </p:cNvPr>
              <p:cNvCxnSpPr/>
              <p:nvPr/>
            </p:nvCxnSpPr>
            <p:spPr>
              <a:xfrm>
                <a:off x="1720803" y="2278804"/>
                <a:ext cx="0" cy="720001"/>
              </a:xfrm>
              <a:prstGeom prst="line">
                <a:avLst/>
              </a:prstGeom>
              <a:ln w="12700">
                <a:solidFill>
                  <a:srgbClr val="000F78"/>
                </a:solidFill>
              </a:ln>
            </p:spPr>
            <p:style>
              <a:lnRef idx="1">
                <a:schemeClr val="accent1"/>
              </a:lnRef>
              <a:fillRef idx="0">
                <a:schemeClr val="accent1"/>
              </a:fillRef>
              <a:effectRef idx="0">
                <a:schemeClr val="accent1"/>
              </a:effectRef>
              <a:fontRef idx="minor">
                <a:schemeClr val="tx1"/>
              </a:fontRef>
            </p:style>
          </p:cxnSp>
        </p:grpSp>
      </p:grpSp>
      <p:sp>
        <p:nvSpPr>
          <p:cNvPr id="5" name="四角形: メモ 1">
            <a:extLst>
              <a:ext uri="{FF2B5EF4-FFF2-40B4-BE49-F238E27FC236}">
                <a16:creationId xmlns:a16="http://schemas.microsoft.com/office/drawing/2014/main" id="{2C9737CA-13CA-DA30-7E19-A6920AEEC125}"/>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4" name="四角形: メモ 1">
            <a:extLst>
              <a:ext uri="{FF2B5EF4-FFF2-40B4-BE49-F238E27FC236}">
                <a16:creationId xmlns:a16="http://schemas.microsoft.com/office/drawing/2014/main" id="{C0ADCEA0-F6D8-8243-4D04-61E3DA4202F0}"/>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Tree>
    <p:extLst>
      <p:ext uri="{BB962C8B-B14F-4D97-AF65-F5344CB8AC3E}">
        <p14:creationId xmlns:p14="http://schemas.microsoft.com/office/powerpoint/2010/main" val="42707013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30388678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22" name="Text Placeholder 2">
            <a:hlinkClick r:id="rId15" action="ppaction://hlinksldjump"/>
            <a:extLst>
              <a:ext uri="{FF2B5EF4-FFF2-40B4-BE49-F238E27FC236}">
                <a16:creationId xmlns:a16="http://schemas.microsoft.com/office/drawing/2014/main" id="{4185D16F-EC53-3D31-B017-558067E38E7B}"/>
              </a:ext>
            </a:extLst>
          </p:cNvPr>
          <p:cNvSpPr>
            <a:spLocks noGrp="1"/>
          </p:cNvSpPr>
          <p:nvPr>
            <p:custDataLst>
              <p:tags r:id="rId2"/>
            </p:custDataLst>
          </p:nvPr>
        </p:nvSpPr>
        <p:spPr bwMode="auto">
          <a:xfrm>
            <a:off x="1752600" y="1935163"/>
            <a:ext cx="6477000" cy="28575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0"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3" name="Text Placeholder 2">
            <a:hlinkClick r:id="rId16" action="ppaction://hlinksldjump"/>
            <a:extLst>
              <a:ext uri="{FF2B5EF4-FFF2-40B4-BE49-F238E27FC236}">
                <a16:creationId xmlns:a16="http://schemas.microsoft.com/office/drawing/2014/main" id="{84396855-0F9A-7650-223B-6FD71194A0B1}"/>
              </a:ext>
            </a:extLst>
          </p:cNvPr>
          <p:cNvSpPr>
            <a:spLocks noGrp="1"/>
          </p:cNvSpPr>
          <p:nvPr>
            <p:custDataLst>
              <p:tags r:id="rId3"/>
            </p:custDataLst>
          </p:nvPr>
        </p:nvSpPr>
        <p:spPr bwMode="auto">
          <a:xfrm>
            <a:off x="1752600" y="2220913"/>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ext Placeholder 2">
            <a:hlinkClick r:id="rId17" action="ppaction://hlinksldjump"/>
            <a:extLst>
              <a:ext uri="{FF2B5EF4-FFF2-40B4-BE49-F238E27FC236}">
                <a16:creationId xmlns:a16="http://schemas.microsoft.com/office/drawing/2014/main" id="{93A79A4B-5CC1-D8D5-A51B-4E77EF453774}"/>
              </a:ext>
            </a:extLst>
          </p:cNvPr>
          <p:cNvSpPr>
            <a:spLocks noGrp="1"/>
          </p:cNvSpPr>
          <p:nvPr>
            <p:custDataLst>
              <p:tags r:id="rId4"/>
            </p:custDataLst>
          </p:nvPr>
        </p:nvSpPr>
        <p:spPr bwMode="auto">
          <a:xfrm>
            <a:off x="1752600" y="2546350"/>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18" action="ppaction://hlinksldjump"/>
            <a:extLst>
              <a:ext uri="{FF2B5EF4-FFF2-40B4-BE49-F238E27FC236}">
                <a16:creationId xmlns:a16="http://schemas.microsoft.com/office/drawing/2014/main" id="{328A2BF6-4BAA-CA4C-72B9-9C55D601524C}"/>
              </a:ext>
            </a:extLst>
          </p:cNvPr>
          <p:cNvSpPr>
            <a:spLocks noGrp="1"/>
          </p:cNvSpPr>
          <p:nvPr>
            <p:custDataLst>
              <p:tags r:id="rId5"/>
            </p:custDataLst>
          </p:nvPr>
        </p:nvSpPr>
        <p:spPr bwMode="auto">
          <a:xfrm>
            <a:off x="1752600" y="2871789"/>
            <a:ext cx="6477000" cy="366713"/>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7" name="Text Placeholder 2">
            <a:hlinkClick r:id="rId19" action="ppaction://hlinksldjump"/>
            <a:extLst>
              <a:ext uri="{FF2B5EF4-FFF2-40B4-BE49-F238E27FC236}">
                <a16:creationId xmlns:a16="http://schemas.microsoft.com/office/drawing/2014/main" id="{E7608363-8735-6AB1-F6E6-3F61EEAF8CB7}"/>
              </a:ext>
            </a:extLst>
          </p:cNvPr>
          <p:cNvSpPr>
            <a:spLocks noGrp="1"/>
          </p:cNvSpPr>
          <p:nvPr>
            <p:custDataLst>
              <p:tags r:id="rId6"/>
            </p:custDataLst>
          </p:nvPr>
        </p:nvSpPr>
        <p:spPr bwMode="auto">
          <a:xfrm>
            <a:off x="1752600" y="3238500"/>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bg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b="1">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1" name="Text Placeholder 2">
            <a:hlinkClick r:id="rId20" action="ppaction://hlinksldjump"/>
            <a:extLst>
              <a:ext uri="{FF2B5EF4-FFF2-40B4-BE49-F238E27FC236}">
                <a16:creationId xmlns:a16="http://schemas.microsoft.com/office/drawing/2014/main" id="{AC763006-8C10-AECB-84A4-A7052DF02366}"/>
              </a:ext>
            </a:extLst>
          </p:cNvPr>
          <p:cNvSpPr>
            <a:spLocks noGrp="1"/>
          </p:cNvSpPr>
          <p:nvPr>
            <p:custDataLst>
              <p:tags r:id="rId7"/>
            </p:custDataLst>
          </p:nvPr>
        </p:nvSpPr>
        <p:spPr bwMode="auto">
          <a:xfrm>
            <a:off x="1752600" y="3644900"/>
            <a:ext cx="6477000" cy="319088"/>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71438"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（ア）実施体制</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2" name="Text Placeholder 2">
            <a:hlinkClick r:id="rId21" action="ppaction://hlinksldjump"/>
            <a:extLst>
              <a:ext uri="{FF2B5EF4-FFF2-40B4-BE49-F238E27FC236}">
                <a16:creationId xmlns:a16="http://schemas.microsoft.com/office/drawing/2014/main" id="{7469C779-CAC8-F9D6-632F-0C719649EC51}"/>
              </a:ext>
            </a:extLst>
          </p:cNvPr>
          <p:cNvSpPr>
            <a:spLocks noGrp="1"/>
          </p:cNvSpPr>
          <p:nvPr>
            <p:custDataLst>
              <p:tags r:id="rId8"/>
            </p:custDataLst>
          </p:nvPr>
        </p:nvSpPr>
        <p:spPr bwMode="auto">
          <a:xfrm>
            <a:off x="1752600" y="3963988"/>
            <a:ext cx="6477000" cy="284163"/>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36513" rIns="0" bIns="3492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（イ）財務状況</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Text Placeholder 2">
            <a:hlinkClick r:id="rId22" action="ppaction://hlinksldjump"/>
            <a:extLst>
              <a:ext uri="{FF2B5EF4-FFF2-40B4-BE49-F238E27FC236}">
                <a16:creationId xmlns:a16="http://schemas.microsoft.com/office/drawing/2014/main" id="{9DE6BA58-C7E1-019A-F002-FCAA10FD6347}"/>
              </a:ext>
            </a:extLst>
          </p:cNvPr>
          <p:cNvSpPr>
            <a:spLocks noGrp="1"/>
          </p:cNvSpPr>
          <p:nvPr>
            <p:custDataLst>
              <p:tags r:id="rId9"/>
            </p:custDataLst>
          </p:nvPr>
        </p:nvSpPr>
        <p:spPr bwMode="auto">
          <a:xfrm>
            <a:off x="1752600" y="4248150"/>
            <a:ext cx="6477000" cy="319088"/>
          </a:xfrm>
          <a:prstGeom prst="rect">
            <a:avLst/>
          </a:prstGeom>
          <a:noFill/>
          <a:ln w="381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sng" algn="ctr">
                <a:solidFill>
                  <a:schemeClr val="bg1"/>
                </a:solidFill>
              </a14:hiddenLine>
            </a:ext>
          </a:extLst>
        </p:spPr>
        <p:txBody>
          <a:bodyPr vert="horz" wrap="none" lIns="80963" tIns="36513" rIns="0" bIns="6985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（ウ）スケジュール</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8" name="Text Placeholder 2">
            <a:extLst>
              <a:ext uri="{FF2B5EF4-FFF2-40B4-BE49-F238E27FC236}">
                <a16:creationId xmlns:a16="http://schemas.microsoft.com/office/drawing/2014/main" id="{C9A5CA2A-B489-317F-FE46-17F0B54E5642}"/>
              </a:ext>
            </a:extLst>
          </p:cNvPr>
          <p:cNvSpPr>
            <a:spLocks noGrp="1"/>
          </p:cNvSpPr>
          <p:nvPr>
            <p:custDataLst>
              <p:tags r:id="rId10"/>
            </p:custDataLst>
          </p:nvPr>
        </p:nvSpPr>
        <p:spPr bwMode="auto">
          <a:xfrm>
            <a:off x="1752600" y="4567237"/>
            <a:ext cx="6477000" cy="355600"/>
          </a:xfrm>
          <a:prstGeom prst="rect">
            <a:avLst/>
          </a:prstGeom>
          <a:solidFill>
            <a:schemeClr val="accent1"/>
          </a:solidFill>
          <a:ln w="127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22400" lvl="1" indent="-42988">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（エ）金融機関のコミットメント</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61949904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20E0F8-D1B0-2656-B150-3639D2CD2F83}"/>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C3A20410-7CE3-875E-4AA1-50738841B4E8}"/>
              </a:ext>
            </a:extLst>
          </p:cNvPr>
          <p:cNvGraphicFramePr>
            <a:graphicFrameLocks noChangeAspect="1"/>
          </p:cNvGraphicFramePr>
          <p:nvPr>
            <p:custDataLst>
              <p:tags r:id="rId1"/>
            </p:custDataLst>
            <p:extLst>
              <p:ext uri="{D42A27DB-BD31-4B8C-83A1-F6EECF244321}">
                <p14:modId xmlns:p14="http://schemas.microsoft.com/office/powerpoint/2010/main" val="32892569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5" name="think-cell data - do not delete" hidden="1">
                        <a:extLst>
                          <a:ext uri="{FF2B5EF4-FFF2-40B4-BE49-F238E27FC236}">
                            <a16:creationId xmlns:a16="http://schemas.microsoft.com/office/drawing/2014/main" id="{C3A20410-7CE3-875E-4AA1-50738841B4E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FF26B83D-DE9D-69CD-AB89-F1664CBEB11A}"/>
              </a:ext>
            </a:extLst>
          </p:cNvPr>
          <p:cNvSpPr>
            <a:spLocks noGrp="1"/>
          </p:cNvSpPr>
          <p:nvPr>
            <p:ph type="title"/>
          </p:nvPr>
        </p:nvSpPr>
        <p:spPr/>
        <p:txBody>
          <a:bodyPr vert="horz"/>
          <a:lstStyle/>
          <a:p>
            <a:endParaRPr lang="ja-JP" altLang="en-US"/>
          </a:p>
        </p:txBody>
      </p:sp>
      <p:sp>
        <p:nvSpPr>
          <p:cNvPr id="15" name="Text Placeholder 14">
            <a:extLst>
              <a:ext uri="{FF2B5EF4-FFF2-40B4-BE49-F238E27FC236}">
                <a16:creationId xmlns:a16="http://schemas.microsoft.com/office/drawing/2014/main" id="{8E1DB74A-9AEA-35F9-847B-555D3FB2EDDD}"/>
              </a:ext>
            </a:extLst>
          </p:cNvPr>
          <p:cNvSpPr>
            <a:spLocks noGrp="1"/>
          </p:cNvSpPr>
          <p:nvPr>
            <p:ph type="body" sz="quarter" idx="12"/>
          </p:nvPr>
        </p:nvSpPr>
        <p:spPr/>
        <p:txBody>
          <a:bodyPr/>
          <a:lstStyle/>
          <a:p>
            <a:r>
              <a:rPr lang="ja-JP" altLang="en-US"/>
              <a:t>⑤実現可能性（エ）金融機関のコミットメント（</a:t>
            </a:r>
            <a:r>
              <a:rPr lang="zh-TW" altLang="en-US"/>
              <a:t>●●●銀行 ●●部役職 〇〇 氏名 〇〇</a:t>
            </a:r>
            <a:r>
              <a:rPr lang="ja-JP" altLang="en-US"/>
              <a:t>）</a:t>
            </a:r>
            <a:endParaRPr lang="zh-TW" altLang="en-US"/>
          </a:p>
        </p:txBody>
      </p:sp>
      <p:sp>
        <p:nvSpPr>
          <p:cNvPr id="2" name="正方形/長方形 6">
            <a:extLst>
              <a:ext uri="{FF2B5EF4-FFF2-40B4-BE49-F238E27FC236}">
                <a16:creationId xmlns:a16="http://schemas.microsoft.com/office/drawing/2014/main" id="{E339A134-ADCF-C632-11BA-341A6FD19420}"/>
              </a:ext>
            </a:extLst>
          </p:cNvPr>
          <p:cNvSpPr/>
          <p:nvPr/>
        </p:nvSpPr>
        <p:spPr>
          <a:xfrm>
            <a:off x="381000" y="1447804"/>
            <a:ext cx="4114800" cy="5005379"/>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金融機関による経営状況・財務状況に対する評価として</a:t>
            </a:r>
            <a:br>
              <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下記項目を例に</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a:t>
            </a:r>
          </a:p>
          <a:p>
            <a:pPr marL="171450" indent="-171450">
              <a:buFont typeface="Arial" panose="020B0604020202020204" pitchFamily="34"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メインバンクとして当社とのリレーションシップの構築状況</a:t>
            </a:r>
          </a:p>
          <a:p>
            <a:pPr marL="171450" indent="-171450">
              <a:buFont typeface="Arial" panose="020B0604020202020204" pitchFamily="34"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当社の財務状況、資金繰りの改善など</a:t>
            </a:r>
            <a:br>
              <a:rPr kumimoji="1"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財務基盤の強化の取組み</a:t>
            </a:r>
          </a:p>
          <a:p>
            <a:pPr marL="171450" indent="-171450">
              <a:buFont typeface="Arial" panose="020B0604020202020204" pitchFamily="34" charset="0"/>
              <a:buChar char="•"/>
            </a:pPr>
            <a:r>
              <a:rPr kumimoji="1"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当社の経営力など強み・弱み</a:t>
            </a:r>
          </a:p>
        </p:txBody>
      </p:sp>
      <p:grpSp>
        <p:nvGrpSpPr>
          <p:cNvPr id="3" name="RectangleWithLineGroup">
            <a:extLst>
              <a:ext uri="{FF2B5EF4-FFF2-40B4-BE49-F238E27FC236}">
                <a16:creationId xmlns:a16="http://schemas.microsoft.com/office/drawing/2014/main" id="{E4533E67-313D-C354-2C85-E558927BB821}"/>
              </a:ext>
            </a:extLst>
          </p:cNvPr>
          <p:cNvGrpSpPr/>
          <p:nvPr/>
        </p:nvGrpSpPr>
        <p:grpSpPr>
          <a:xfrm>
            <a:off x="5410200" y="914400"/>
            <a:ext cx="4114800" cy="380480"/>
            <a:chOff x="2073603" y="1702803"/>
            <a:chExt cx="2160003" cy="360000"/>
          </a:xfrm>
          <a:noFill/>
        </p:grpSpPr>
        <p:sp>
          <p:nvSpPr>
            <p:cNvPr id="6" name="Rectangle 5">
              <a:extLst>
                <a:ext uri="{FF2B5EF4-FFF2-40B4-BE49-F238E27FC236}">
                  <a16:creationId xmlns:a16="http://schemas.microsoft.com/office/drawing/2014/main" id="{C561F815-3923-F9B7-9F44-B8AD628208F1}"/>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当社の投資計画に対する評価</a:t>
              </a:r>
            </a:p>
          </p:txBody>
        </p:sp>
        <p:cxnSp>
          <p:nvCxnSpPr>
            <p:cNvPr id="7" name="Straight Connector 6">
              <a:extLst>
                <a:ext uri="{FF2B5EF4-FFF2-40B4-BE49-F238E27FC236}">
                  <a16:creationId xmlns:a16="http://schemas.microsoft.com/office/drawing/2014/main" id="{F3C8EC2E-0173-E212-49E3-69E9A2B01148}"/>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8" name="RectangleWithLineGroup">
            <a:extLst>
              <a:ext uri="{FF2B5EF4-FFF2-40B4-BE49-F238E27FC236}">
                <a16:creationId xmlns:a16="http://schemas.microsoft.com/office/drawing/2014/main" id="{2259DEBA-4348-9FCE-B641-AA631578678D}"/>
              </a:ext>
            </a:extLst>
          </p:cNvPr>
          <p:cNvGrpSpPr/>
          <p:nvPr/>
        </p:nvGrpSpPr>
        <p:grpSpPr>
          <a:xfrm>
            <a:off x="381000" y="914400"/>
            <a:ext cx="4114800" cy="380480"/>
            <a:chOff x="2073603" y="1702803"/>
            <a:chExt cx="2160003" cy="360000"/>
          </a:xfrm>
          <a:noFill/>
        </p:grpSpPr>
        <p:sp>
          <p:nvSpPr>
            <p:cNvPr id="9" name="Rectangle 8">
              <a:extLst>
                <a:ext uri="{FF2B5EF4-FFF2-40B4-BE49-F238E27FC236}">
                  <a16:creationId xmlns:a16="http://schemas.microsoft.com/office/drawing/2014/main" id="{677C311A-66CF-6BA9-A568-F1A926D1ACD6}"/>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当社の経営状況・財務状況に対する評価</a:t>
              </a:r>
            </a:p>
          </p:txBody>
        </p:sp>
        <p:cxnSp>
          <p:nvCxnSpPr>
            <p:cNvPr id="10" name="Straight Connector 9">
              <a:extLst>
                <a:ext uri="{FF2B5EF4-FFF2-40B4-BE49-F238E27FC236}">
                  <a16:creationId xmlns:a16="http://schemas.microsoft.com/office/drawing/2014/main" id="{4F112327-4F71-A437-27E6-58BFA49BC37E}"/>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11" name="正方形/長方形 6">
            <a:extLst>
              <a:ext uri="{FF2B5EF4-FFF2-40B4-BE49-F238E27FC236}">
                <a16:creationId xmlns:a16="http://schemas.microsoft.com/office/drawing/2014/main" id="{8228C8CF-3F28-5683-2CAC-842CB1924F50}"/>
              </a:ext>
            </a:extLst>
          </p:cNvPr>
          <p:cNvSpPr/>
          <p:nvPr/>
        </p:nvSpPr>
        <p:spPr>
          <a:xfrm>
            <a:off x="5410200" y="1447804"/>
            <a:ext cx="4114800" cy="5005379"/>
          </a:xfrm>
          <a:prstGeom prst="foldedCorner">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公募要領に記載の審査基準（①経営力、②先進性・成長性、③地域への波及効果、④大規模投資・費用対効果、</a:t>
            </a:r>
            <a:br>
              <a:rPr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⑤実現可能性）を踏まえて、成長投資計画の評価を下記項目を例に記載ください。</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例）</a:t>
            </a:r>
            <a:endPar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当社の将来性・事業性を踏まえた成長資金の供給方針、</a:t>
            </a:r>
            <a:br>
              <a:rPr lang="en-US" altLang="ja-JP"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支援方針</a:t>
            </a:r>
          </a:p>
          <a:p>
            <a:pPr marL="171450" indent="-171450">
              <a:buFont typeface="Arial" panose="020B0604020202020204" pitchFamily="34" charset="0"/>
              <a:buChar char="•"/>
            </a:pPr>
            <a:r>
              <a:rPr lang="ja-JP" altLang="en-US" sz="12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将来の事業拡大局面や外的要因などによる後退局面における資金繰り等の懸念事項、対応方針</a:t>
            </a:r>
          </a:p>
          <a:p>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リスクのある投資に関しては投資内容の詳細をお伺いするため、投資内容と共に記載ください</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6" name="四角形: メモ 1">
            <a:extLst>
              <a:ext uri="{FF2B5EF4-FFF2-40B4-BE49-F238E27FC236}">
                <a16:creationId xmlns:a16="http://schemas.microsoft.com/office/drawing/2014/main" id="{D08D66F2-1AA6-78F1-7215-DADF08713D72}"/>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当スライドは作成任意</a:t>
            </a:r>
            <a:endPar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（金融機関から確認を受けた場合は必須）</a:t>
            </a:r>
            <a:endPar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3" name="四角形: メモ 1">
            <a:extLst>
              <a:ext uri="{FF2B5EF4-FFF2-40B4-BE49-F238E27FC236}">
                <a16:creationId xmlns:a16="http://schemas.microsoft.com/office/drawing/2014/main" id="{320DB5A2-3DB5-048E-6809-6C5048E5AA6A}"/>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Tree>
    <p:extLst>
      <p:ext uri="{BB962C8B-B14F-4D97-AF65-F5344CB8AC3E}">
        <p14:creationId xmlns:p14="http://schemas.microsoft.com/office/powerpoint/2010/main" val="201571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4C7515FF-0921-BBE0-6C32-B0AB973B1CA9}"/>
              </a:ext>
            </a:extLst>
          </p:cNvPr>
          <p:cNvGraphicFramePr>
            <a:graphicFrameLocks noChangeAspect="1"/>
          </p:cNvGraphicFramePr>
          <p:nvPr>
            <p:custDataLst>
              <p:tags r:id="rId1"/>
            </p:custDataLst>
            <p:extLst>
              <p:ext uri="{D42A27DB-BD31-4B8C-83A1-F6EECF244321}">
                <p14:modId xmlns:p14="http://schemas.microsoft.com/office/powerpoint/2010/main" val="2466660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6" name="think-cell data - do not delete" hidden="1">
                        <a:extLst>
                          <a:ext uri="{FF2B5EF4-FFF2-40B4-BE49-F238E27FC236}">
                            <a16:creationId xmlns:a16="http://schemas.microsoft.com/office/drawing/2014/main" id="{4C7515FF-0921-BBE0-6C32-B0AB973B1CA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5" name="Picture 4">
            <a:extLst>
              <a:ext uri="{FF2B5EF4-FFF2-40B4-BE49-F238E27FC236}">
                <a16:creationId xmlns:a16="http://schemas.microsoft.com/office/drawing/2014/main" id="{F92DB0F8-4B3F-0E3A-43B8-86DEB39E8CA5}"/>
              </a:ext>
            </a:extLst>
          </p:cNvPr>
          <p:cNvPicPr>
            <a:picLocks noChangeAspect="1"/>
          </p:cNvPicPr>
          <p:nvPr/>
        </p:nvPicPr>
        <p:blipFill>
          <a:blip r:embed="rId6"/>
          <a:stretch>
            <a:fillRect/>
          </a:stretch>
        </p:blipFill>
        <p:spPr>
          <a:xfrm>
            <a:off x="407670" y="2204919"/>
            <a:ext cx="9090660" cy="3992880"/>
          </a:xfrm>
          <a:prstGeom prst="rect">
            <a:avLst/>
          </a:prstGeom>
        </p:spPr>
      </p:pic>
      <p:sp>
        <p:nvSpPr>
          <p:cNvPr id="4" name="Title 3">
            <a:extLst>
              <a:ext uri="{FF2B5EF4-FFF2-40B4-BE49-F238E27FC236}">
                <a16:creationId xmlns:a16="http://schemas.microsoft.com/office/drawing/2014/main" id="{F286F9E1-C314-5F1C-0920-E2420764B2F0}"/>
              </a:ext>
            </a:extLst>
          </p:cNvPr>
          <p:cNvSpPr>
            <a:spLocks noGrp="1"/>
          </p:cNvSpPr>
          <p:nvPr>
            <p:ph type="title"/>
          </p:nvPr>
        </p:nvSpPr>
        <p:spPr/>
        <p:txBody>
          <a:bodyPr vert="horz"/>
          <a:lstStyle/>
          <a:p>
            <a:endParaRPr lang="ja-JP" altLang="en-US"/>
          </a:p>
        </p:txBody>
      </p:sp>
      <p:sp>
        <p:nvSpPr>
          <p:cNvPr id="3" name="Text Placeholder 2">
            <a:extLst>
              <a:ext uri="{FF2B5EF4-FFF2-40B4-BE49-F238E27FC236}">
                <a16:creationId xmlns:a16="http://schemas.microsoft.com/office/drawing/2014/main" id="{5ED5F270-9B6B-9768-BBB0-2C49D2B62F31}"/>
              </a:ext>
            </a:extLst>
          </p:cNvPr>
          <p:cNvSpPr>
            <a:spLocks noGrp="1"/>
          </p:cNvSpPr>
          <p:nvPr>
            <p:ph type="body" sz="quarter" idx="12"/>
          </p:nvPr>
        </p:nvSpPr>
        <p:spPr/>
        <p:txBody>
          <a:bodyPr/>
          <a:lstStyle/>
          <a:p>
            <a:r>
              <a:rPr lang="ja-JP" altLang="en-US"/>
              <a:t>①経営力（ア）長期成長ビジョン</a:t>
            </a:r>
          </a:p>
        </p:txBody>
      </p:sp>
      <p:sp>
        <p:nvSpPr>
          <p:cNvPr id="20" name="正方形/長方形 14">
            <a:extLst>
              <a:ext uri="{FF2B5EF4-FFF2-40B4-BE49-F238E27FC236}">
                <a16:creationId xmlns:a16="http://schemas.microsoft.com/office/drawing/2014/main" id="{0BD83191-A4ED-5598-28BB-ABB7F96316A8}"/>
              </a:ext>
            </a:extLst>
          </p:cNvPr>
          <p:cNvSpPr/>
          <p:nvPr/>
        </p:nvSpPr>
        <p:spPr>
          <a:xfrm rot="1252812">
            <a:off x="2052362" y="3592915"/>
            <a:ext cx="2941265" cy="575930"/>
          </a:xfrm>
          <a:prstGeom prst="rect">
            <a:avLst/>
          </a:prstGeom>
          <a:solidFill>
            <a:srgbClr val="FFFF00">
              <a:alpha val="50196"/>
            </a:srgbClr>
          </a:solidFill>
          <a:ln w="12700" cap="flat" cmpd="sng" algn="ctr">
            <a:noFill/>
            <a:prstDash val="solid"/>
            <a:round/>
            <a:headEnd type="none" w="med" len="med"/>
            <a:tailEnd type="none" w="med" len="med"/>
          </a:ln>
        </p:spPr>
        <p:txBody>
          <a:bodyPr vert="horz" wrap="none" lIns="36000" tIns="72000" rIns="36000" bIns="72000" numCol="1" rtlCol="0" anchor="ctr" anchorCtr="1" compatLnSpc="1"/>
          <a:lstStyle/>
          <a:p>
            <a:pPr algn="ctr" eaLnBrk="0" fontAlgn="base" hangingPunct="0">
              <a:spcBef>
                <a:spcPct val="0"/>
              </a:spcBef>
              <a:spcAft>
                <a:spcPct val="0"/>
              </a:spcAft>
            </a:pPr>
            <a:r>
              <a:rPr kumimoji="1" lang="ja-JP" altLang="en-US" sz="2800" b="1">
                <a:solidFill>
                  <a:schemeClr val="bg1">
                    <a:lumMod val="50000"/>
                    <a:alpha val="70000"/>
                  </a:schemeClr>
                </a:solidFill>
                <a:latin typeface="Yu Gothic UI" panose="020B0500000000000000" pitchFamily="50" charset="-128"/>
                <a:ea typeface="Yu Gothic UI" panose="020B0500000000000000" pitchFamily="50" charset="-128"/>
                <a:cs typeface="Meiryo UI" panose="020B0604030504040204" pitchFamily="50" charset="-128"/>
                <a:sym typeface="Yu Gothic UI" panose="020B0500000000000000" pitchFamily="50" charset="-128"/>
              </a:rPr>
              <a:t>サンプル</a:t>
            </a:r>
          </a:p>
        </p:txBody>
      </p:sp>
      <p:sp>
        <p:nvSpPr>
          <p:cNvPr id="23" name="Rectangle 22">
            <a:extLst>
              <a:ext uri="{FF2B5EF4-FFF2-40B4-BE49-F238E27FC236}">
                <a16:creationId xmlns:a16="http://schemas.microsoft.com/office/drawing/2014/main" id="{4E58FB8B-A493-87AE-8357-E773BD720E86}"/>
              </a:ext>
            </a:extLst>
          </p:cNvPr>
          <p:cNvSpPr/>
          <p:nvPr/>
        </p:nvSpPr>
        <p:spPr>
          <a:xfrm>
            <a:off x="381000" y="1158939"/>
            <a:ext cx="9109074" cy="717998"/>
          </a:xfrm>
          <a:prstGeom prst="rect">
            <a:avLst/>
          </a:prstGeom>
          <a:solidFill>
            <a:schemeClr val="bg1">
              <a:lumMod val="9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r>
              <a:rPr kumimoji="1" lang="en-US" altLang="ja-JP"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100</a:t>
            </a:r>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億宣言のＵＲＬを添付してください。</a:t>
            </a:r>
            <a:endParaRPr lang="en-US" altLang="ja-JP"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ctr"/>
            <a:r>
              <a:rPr kumimoji="1" lang="en-US" altLang="ja-JP"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スタートアップ企業で賃上げ要件の基準率</a:t>
            </a:r>
            <a:r>
              <a:rPr kumimoji="1" lang="en-US" altLang="ja-JP"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4.5%</a:t>
            </a:r>
            <a:r>
              <a:rPr kumimoji="1" lang="ja-JP" altLang="en-US"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を希望する場合は、</a:t>
            </a:r>
            <a:br>
              <a:rPr kumimoji="1" lang="en-US" altLang="ja-JP"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３年以内に</a:t>
            </a:r>
            <a:r>
              <a:rPr kumimoji="1" lang="en-US" altLang="ja-JP"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100</a:t>
            </a:r>
            <a:r>
              <a:rPr kumimoji="1" lang="ja-JP" altLang="en-US"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億宣言を実施する旨を記載ください（売上高</a:t>
            </a:r>
            <a:r>
              <a:rPr kumimoji="1" lang="en-US" altLang="ja-JP"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10</a:t>
            </a:r>
            <a:r>
              <a:rPr kumimoji="1" lang="ja-JP" altLang="en-US" sz="11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億円以上でなければ申請できません）</a:t>
            </a:r>
            <a:endParaRPr kumimoji="1" lang="ja-JP" altLang="en-US" sz="14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 name="四角形: メモ 1">
            <a:extLst>
              <a:ext uri="{FF2B5EF4-FFF2-40B4-BE49-F238E27FC236}">
                <a16:creationId xmlns:a16="http://schemas.microsoft.com/office/drawing/2014/main" id="{005F2B0E-0FDF-47B4-933C-052083A770E8}"/>
              </a:ext>
            </a:extLst>
          </p:cNvPr>
          <p:cNvSpPr/>
          <p:nvPr/>
        </p:nvSpPr>
        <p:spPr>
          <a:xfrm>
            <a:off x="-1695796" y="259200"/>
            <a:ext cx="1619596" cy="1041337"/>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当スライドは作成任意</a:t>
            </a:r>
            <a:endParaRPr kumimoji="1" lang="en-US" altLang="ja-JP"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lang="ja-JP" altLang="en-US"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r>
              <a:rPr lang="en-US" altLang="ja-JP"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100</a:t>
            </a:r>
            <a:r>
              <a:rPr lang="ja-JP" altLang="en-US"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億宣言企業向け要件、スタートアップ企業の</a:t>
            </a:r>
            <a:br>
              <a:rPr lang="en-US" altLang="ja-JP"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br>
            <a:r>
              <a:rPr lang="ja-JP" altLang="en-US"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賃上げ要件の基準率</a:t>
            </a:r>
            <a:r>
              <a:rPr lang="en-US" altLang="ja-JP"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4.5%</a:t>
            </a:r>
            <a:r>
              <a:rPr lang="ja-JP" altLang="en-US"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を希望の場合は必須）</a:t>
            </a:r>
            <a:endParaRPr kumimoji="1" lang="ja-JP" altLang="en-US" sz="1050" b="1" dirty="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792414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91AA6EBF-EE4B-DFC3-152F-A97215939A88}"/>
              </a:ext>
            </a:extLst>
          </p:cNvPr>
          <p:cNvGraphicFramePr>
            <a:graphicFrameLocks noChangeAspect="1"/>
          </p:cNvGraphicFramePr>
          <p:nvPr>
            <p:custDataLst>
              <p:tags r:id="rId1"/>
            </p:custDataLst>
            <p:extLst>
              <p:ext uri="{D42A27DB-BD31-4B8C-83A1-F6EECF244321}">
                <p14:modId xmlns:p14="http://schemas.microsoft.com/office/powerpoint/2010/main" val="41053203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4" name="think-cell data - do not delete" hidden="1">
                        <a:extLst>
                          <a:ext uri="{FF2B5EF4-FFF2-40B4-BE49-F238E27FC236}">
                            <a16:creationId xmlns:a16="http://schemas.microsoft.com/office/drawing/2014/main" id="{91AA6EBF-EE4B-DFC3-152F-A97215939A8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319A21AB-3EB2-DE0F-407F-41F77190BBC7}"/>
              </a:ext>
            </a:extLst>
          </p:cNvPr>
          <p:cNvSpPr>
            <a:spLocks noGrp="1"/>
          </p:cNvSpPr>
          <p:nvPr>
            <p:ph type="title"/>
          </p:nvPr>
        </p:nvSpPr>
        <p:spPr/>
        <p:txBody>
          <a:bodyPr vert="horz"/>
          <a:lstStyle/>
          <a:p>
            <a:endParaRPr kumimoji="1" lang="ja-JP" altLang="en-US"/>
          </a:p>
        </p:txBody>
      </p:sp>
      <p:sp>
        <p:nvSpPr>
          <p:cNvPr id="11" name="Text Placeholder 10">
            <a:extLst>
              <a:ext uri="{FF2B5EF4-FFF2-40B4-BE49-F238E27FC236}">
                <a16:creationId xmlns:a16="http://schemas.microsoft.com/office/drawing/2014/main" id="{678F3E25-761A-9B3F-EBF1-B3FED604E26B}"/>
              </a:ext>
            </a:extLst>
          </p:cNvPr>
          <p:cNvSpPr>
            <a:spLocks noGrp="1"/>
          </p:cNvSpPr>
          <p:nvPr>
            <p:ph type="body" sz="quarter" idx="12"/>
          </p:nvPr>
        </p:nvSpPr>
        <p:spPr/>
        <p:txBody>
          <a:bodyPr/>
          <a:lstStyle/>
          <a:p>
            <a:r>
              <a:rPr lang="ja-JP" altLang="en-US"/>
              <a:t>①経営力（ア）長期成長ビジョン</a:t>
            </a:r>
          </a:p>
        </p:txBody>
      </p:sp>
      <p:sp>
        <p:nvSpPr>
          <p:cNvPr id="6" name="正方形/長方形 9">
            <a:extLst>
              <a:ext uri="{FF2B5EF4-FFF2-40B4-BE49-F238E27FC236}">
                <a16:creationId xmlns:a16="http://schemas.microsoft.com/office/drawing/2014/main" id="{67D545FE-AD12-474D-4EA5-FF1422E8BAA0}"/>
              </a:ext>
            </a:extLst>
          </p:cNvPr>
          <p:cNvSpPr/>
          <p:nvPr/>
        </p:nvSpPr>
        <p:spPr>
          <a:xfrm>
            <a:off x="381000" y="4008813"/>
            <a:ext cx="3810000" cy="2437462"/>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内発的動機</a:t>
            </a:r>
            <a:endParaRPr kumimoji="1" lang="en-US" altLang="ja-JP"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（長期成長ビジョンを掲げるに至った、経営者の原体験や動機等の内発的動機を記載ください）</a:t>
            </a:r>
            <a:endPar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正方形/長方形 16">
            <a:extLst>
              <a:ext uri="{FF2B5EF4-FFF2-40B4-BE49-F238E27FC236}">
                <a16:creationId xmlns:a16="http://schemas.microsoft.com/office/drawing/2014/main" id="{6719AAC3-1010-8760-9DF2-A305C8F9B270}"/>
              </a:ext>
            </a:extLst>
          </p:cNvPr>
          <p:cNvSpPr/>
          <p:nvPr/>
        </p:nvSpPr>
        <p:spPr>
          <a:xfrm>
            <a:off x="381000" y="1371600"/>
            <a:ext cx="3810000" cy="2437462"/>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外発的動機</a:t>
            </a:r>
            <a:endParaRPr kumimoji="1" lang="en-US" altLang="ja-JP"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（長期成長ビジョンを掲げるに至った、社会課題や</a:t>
            </a:r>
            <a:br>
              <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顧客ニーズの変化等のメガトレンドに対する認識を</a:t>
            </a:r>
            <a:br>
              <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外発的動機として記載ください）</a:t>
            </a:r>
            <a:endPar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9" name="正方形/長方形 40">
            <a:extLst>
              <a:ext uri="{FF2B5EF4-FFF2-40B4-BE49-F238E27FC236}">
                <a16:creationId xmlns:a16="http://schemas.microsoft.com/office/drawing/2014/main" id="{826ED8D4-8124-9C34-2D54-FAF70F1EEF9B}"/>
              </a:ext>
            </a:extLst>
          </p:cNvPr>
          <p:cNvSpPr/>
          <p:nvPr/>
        </p:nvSpPr>
        <p:spPr>
          <a:xfrm>
            <a:off x="5410199" y="1371600"/>
            <a:ext cx="4114801" cy="5074675"/>
          </a:xfrm>
          <a:prstGeom prst="foldedCorne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長期ビジョン（目指す姿・ビジネスモデル）</a:t>
            </a:r>
            <a:endParaRPr kumimoji="1" lang="en-US" altLang="ja-JP"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（会社（又はグループ全体）が長期的（５～</a:t>
            </a:r>
            <a:r>
              <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10</a:t>
            </a: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年後）に</a:t>
            </a:r>
            <a:br>
              <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目指す姿として、社会に対しどのような価値を提供するか等の</a:t>
            </a:r>
            <a:br>
              <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ビジョンについて記載ください）</a:t>
            </a:r>
            <a:endPar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0" name="正方形/長方形 10">
            <a:extLst>
              <a:ext uri="{FF2B5EF4-FFF2-40B4-BE49-F238E27FC236}">
                <a16:creationId xmlns:a16="http://schemas.microsoft.com/office/drawing/2014/main" id="{C1FE88E5-F13D-CAAE-B788-480B801E4972}"/>
              </a:ext>
            </a:extLst>
          </p:cNvPr>
          <p:cNvSpPr/>
          <p:nvPr/>
        </p:nvSpPr>
        <p:spPr>
          <a:xfrm>
            <a:off x="5509422" y="4469532"/>
            <a:ext cx="3876667" cy="1043641"/>
          </a:xfrm>
          <a:prstGeom prst="rect">
            <a:avLst/>
          </a:prstGeom>
          <a:solidFill>
            <a:srgbClr val="FFFF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会社全体の成長目標（～</a:t>
            </a:r>
            <a:r>
              <a:rPr kumimoji="1" lang="en-US" altLang="ja-JP"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XX</a:t>
            </a:r>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年）</a:t>
            </a:r>
            <a:endPar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売上高増加額</a:t>
            </a:r>
            <a:r>
              <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XX</a:t>
            </a: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百万円</a:t>
            </a:r>
            <a:endParaRPr kumimoji="1" lang="en-US" altLang="ja-JP" sz="1200" b="1"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売上高成長率</a:t>
            </a:r>
            <a:r>
              <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XX</a:t>
            </a: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a:t>
            </a:r>
            <a:endPar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全社賃上げ予定率</a:t>
            </a:r>
            <a:r>
              <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XX</a:t>
            </a:r>
            <a:r>
              <a:rPr kumimoji="1" lang="ja-JP" altLang="en-US"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rPr>
              <a:t>％</a:t>
            </a:r>
            <a:endParaRPr kumimoji="1" lang="en-US" altLang="ja-JP" sz="1200" b="0" i="0" u="none" strike="noStrike" kern="1200" cap="none" spc="0" normalizeH="0" baseline="0" noProof="0">
              <a:ln>
                <a:noFill/>
              </a:ln>
              <a:solidFill>
                <a:schemeClr val="accent1"/>
              </a:solidFill>
              <a:effectLst/>
              <a:uLnTx/>
              <a:uFillTx/>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12" name="Isosceles Triangle 11">
            <a:extLst>
              <a:ext uri="{FF2B5EF4-FFF2-40B4-BE49-F238E27FC236}">
                <a16:creationId xmlns:a16="http://schemas.microsoft.com/office/drawing/2014/main" id="{E623165D-3A5B-5E19-0855-62F469847E45}"/>
              </a:ext>
            </a:extLst>
          </p:cNvPr>
          <p:cNvSpPr/>
          <p:nvPr/>
        </p:nvSpPr>
        <p:spPr>
          <a:xfrm rot="5400000">
            <a:off x="4098863" y="3809438"/>
            <a:ext cx="1708274" cy="199000"/>
          </a:xfrm>
          <a:prstGeom prst="triangle">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endParaRPr kumimoji="1" lang="ja-JP" altLang="en-US" sz="1200" b="1">
              <a:latin typeface="Yu Gothic UI" panose="020B0500000000000000" pitchFamily="50" charset="-128"/>
              <a:ea typeface="Yu Gothic UI" panose="020B0500000000000000" pitchFamily="50" charset="-128"/>
              <a:sym typeface="Yu Gothic UI" panose="020B0500000000000000" pitchFamily="50" charset="-128"/>
            </a:endParaRPr>
          </a:p>
        </p:txBody>
      </p:sp>
      <p:grpSp>
        <p:nvGrpSpPr>
          <p:cNvPr id="3" name="RectangleWithLineGroup">
            <a:extLst>
              <a:ext uri="{FF2B5EF4-FFF2-40B4-BE49-F238E27FC236}">
                <a16:creationId xmlns:a16="http://schemas.microsoft.com/office/drawing/2014/main" id="{C7978DD2-9A31-5EAD-45F5-C3C488F4D209}"/>
              </a:ext>
            </a:extLst>
          </p:cNvPr>
          <p:cNvGrpSpPr/>
          <p:nvPr/>
        </p:nvGrpSpPr>
        <p:grpSpPr>
          <a:xfrm>
            <a:off x="381000" y="914400"/>
            <a:ext cx="4114800" cy="380480"/>
            <a:chOff x="2073603" y="1702803"/>
            <a:chExt cx="2160003" cy="360000"/>
          </a:xfrm>
          <a:noFill/>
        </p:grpSpPr>
        <p:sp>
          <p:nvSpPr>
            <p:cNvPr id="13" name="Rectangle 12">
              <a:extLst>
                <a:ext uri="{FF2B5EF4-FFF2-40B4-BE49-F238E27FC236}">
                  <a16:creationId xmlns:a16="http://schemas.microsoft.com/office/drawing/2014/main" id="{7C8764D4-190C-4EE1-D43B-F412A0608882}"/>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主な動機</a:t>
              </a:r>
            </a:p>
          </p:txBody>
        </p:sp>
        <p:cxnSp>
          <p:nvCxnSpPr>
            <p:cNvPr id="14" name="Straight Connector 13">
              <a:extLst>
                <a:ext uri="{FF2B5EF4-FFF2-40B4-BE49-F238E27FC236}">
                  <a16:creationId xmlns:a16="http://schemas.microsoft.com/office/drawing/2014/main" id="{4E1AAEEC-4392-97CF-40AA-87789DF36B77}"/>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grpSp>
        <p:nvGrpSpPr>
          <p:cNvPr id="15" name="RectangleWithLineGroup">
            <a:extLst>
              <a:ext uri="{FF2B5EF4-FFF2-40B4-BE49-F238E27FC236}">
                <a16:creationId xmlns:a16="http://schemas.microsoft.com/office/drawing/2014/main" id="{8E0CDA9D-F013-10B8-ACE2-12AFB9BD6701}"/>
              </a:ext>
            </a:extLst>
          </p:cNvPr>
          <p:cNvGrpSpPr/>
          <p:nvPr/>
        </p:nvGrpSpPr>
        <p:grpSpPr>
          <a:xfrm>
            <a:off x="5410200" y="914400"/>
            <a:ext cx="4114800" cy="380480"/>
            <a:chOff x="2073603" y="1702803"/>
            <a:chExt cx="2160003" cy="360000"/>
          </a:xfrm>
          <a:noFill/>
        </p:grpSpPr>
        <p:sp>
          <p:nvSpPr>
            <p:cNvPr id="16" name="Rectangle 15">
              <a:extLst>
                <a:ext uri="{FF2B5EF4-FFF2-40B4-BE49-F238E27FC236}">
                  <a16:creationId xmlns:a16="http://schemas.microsoft.com/office/drawing/2014/main" id="{A19770CD-CB13-BE6E-EABB-F4C35BB81DDD}"/>
                </a:ext>
              </a:extLst>
            </p:cNvPr>
            <p:cNvSpPr/>
            <p:nvPr/>
          </p:nvSpPr>
          <p:spPr>
            <a:xfrm>
              <a:off x="2073603" y="1702803"/>
              <a:ext cx="2160003" cy="360000"/>
            </a:xfrm>
            <a:prstGeom prst="rect">
              <a:avLst/>
            </a:prstGeom>
            <a:grpFill/>
            <a:ln>
              <a:noFill/>
            </a:ln>
          </p:spPr>
          <p:style>
            <a:lnRef idx="1">
              <a:schemeClr val="accent1"/>
            </a:lnRef>
            <a:fillRef idx="0">
              <a:schemeClr val="accent1"/>
            </a:fillRef>
            <a:effectRef idx="0">
              <a:schemeClr val="accent1"/>
            </a:effectRef>
            <a:fontRef idx="minor">
              <a:schemeClr val="tx1"/>
            </a:fontRef>
          </p:style>
          <p:txBody>
            <a:bodyPr wrap="none" rtlCol="0" anchor="ctr" anchorCtr="0"/>
            <a:lstStyle/>
            <a:p>
              <a:r>
                <a:rPr kumimoji="1" lang="ja-JP" altLang="en-US" sz="1400" b="1">
                  <a:solidFill>
                    <a:srgbClr val="000F78"/>
                  </a:solidFill>
                  <a:latin typeface="Yu Gothic UI" panose="020B0500000000000000" pitchFamily="50" charset="-128"/>
                  <a:ea typeface="Yu Gothic UI" panose="020B0500000000000000" pitchFamily="50" charset="-128"/>
                  <a:sym typeface="Yu Gothic UI" panose="020B0500000000000000" pitchFamily="50" charset="-128"/>
                </a:rPr>
                <a:t>長期ビジョン</a:t>
              </a:r>
            </a:p>
          </p:txBody>
        </p:sp>
        <p:cxnSp>
          <p:nvCxnSpPr>
            <p:cNvPr id="17" name="Straight Connector 16">
              <a:extLst>
                <a:ext uri="{FF2B5EF4-FFF2-40B4-BE49-F238E27FC236}">
                  <a16:creationId xmlns:a16="http://schemas.microsoft.com/office/drawing/2014/main" id="{97F4C646-2AFD-2872-9050-B88A6665A06B}"/>
                </a:ext>
              </a:extLst>
            </p:cNvPr>
            <p:cNvCxnSpPr/>
            <p:nvPr/>
          </p:nvCxnSpPr>
          <p:spPr>
            <a:xfrm>
              <a:off x="2073603" y="2062803"/>
              <a:ext cx="2160003" cy="0"/>
            </a:xfrm>
            <a:prstGeom prst="line">
              <a:avLst/>
            </a:prstGeom>
            <a:grpFill/>
            <a:ln w="12700">
              <a:solidFill>
                <a:srgbClr val="000F78"/>
              </a:solidFill>
            </a:ln>
          </p:spPr>
          <p:style>
            <a:lnRef idx="1">
              <a:schemeClr val="accent1"/>
            </a:lnRef>
            <a:fillRef idx="0">
              <a:schemeClr val="accent1"/>
            </a:fillRef>
            <a:effectRef idx="0">
              <a:schemeClr val="accent1"/>
            </a:effectRef>
            <a:fontRef idx="minor">
              <a:schemeClr val="tx1"/>
            </a:fontRef>
          </p:style>
        </p:cxnSp>
      </p:grpSp>
      <p:sp>
        <p:nvSpPr>
          <p:cNvPr id="5" name="四角形: メモ 1">
            <a:extLst>
              <a:ext uri="{FF2B5EF4-FFF2-40B4-BE49-F238E27FC236}">
                <a16:creationId xmlns:a16="http://schemas.microsoft.com/office/drawing/2014/main" id="{40932E6D-C8E7-8F47-96A4-1A2DA0B95C7E}"/>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18" name="四角形: メモ 1">
            <a:extLst>
              <a:ext uri="{FF2B5EF4-FFF2-40B4-BE49-F238E27FC236}">
                <a16:creationId xmlns:a16="http://schemas.microsoft.com/office/drawing/2014/main" id="{9CAC55C2-5A91-D53A-C413-25387E6D51B2}"/>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
        <p:nvSpPr>
          <p:cNvPr id="19" name="正方形/長方形 6">
            <a:extLst>
              <a:ext uri="{FF2B5EF4-FFF2-40B4-BE49-F238E27FC236}">
                <a16:creationId xmlns:a16="http://schemas.microsoft.com/office/drawing/2014/main" id="{7C134B67-3301-FCA0-1303-3464E4D7F02B}"/>
              </a:ext>
            </a:extLst>
          </p:cNvPr>
          <p:cNvSpPr/>
          <p:nvPr/>
        </p:nvSpPr>
        <p:spPr>
          <a:xfrm>
            <a:off x="6832601" y="2"/>
            <a:ext cx="3073400" cy="156632"/>
          </a:xfrm>
          <a:prstGeom prst="rect">
            <a:avLst/>
          </a:prstGeom>
          <a:solidFill>
            <a:schemeClr val="accent3">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本スライドは採択された場合、交付決定後に</a:t>
            </a:r>
            <a:r>
              <a:rPr kumimoji="1" lang="en-US" altLang="ja-JP"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HP</a:t>
            </a:r>
            <a:r>
              <a:rPr kumimoji="1" lang="ja-JP" altLang="en-US" sz="9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上で掲載します</a:t>
            </a:r>
          </a:p>
        </p:txBody>
      </p:sp>
    </p:spTree>
    <p:extLst>
      <p:ext uri="{BB962C8B-B14F-4D97-AF65-F5344CB8AC3E}">
        <p14:creationId xmlns:p14="http://schemas.microsoft.com/office/powerpoint/2010/main" val="1397763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2450F542-B37F-2224-9CE5-3DF5F7262026}"/>
              </a:ext>
            </a:extLst>
          </p:cNvPr>
          <p:cNvGraphicFramePr>
            <a:graphicFrameLocks noChangeAspect="1"/>
          </p:cNvGraphicFramePr>
          <p:nvPr>
            <p:custDataLst>
              <p:tags r:id="rId1"/>
            </p:custDataLst>
            <p:extLst>
              <p:ext uri="{D42A27DB-BD31-4B8C-83A1-F6EECF244321}">
                <p14:modId xmlns:p14="http://schemas.microsoft.com/office/powerpoint/2010/main" val="37990179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7" imgH="277" progId="TCLayout.ActiveDocument.1">
                  <p:embed/>
                </p:oleObj>
              </mc:Choice>
              <mc:Fallback>
                <p:oleObj name="think-cell Slide" r:id="rId4" imgW="277" imgH="277" progId="TCLayout.ActiveDocument.1">
                  <p:embed/>
                  <p:pic>
                    <p:nvPicPr>
                      <p:cNvPr id="6" name="think-cell data - do not delete" hidden="1">
                        <a:extLst>
                          <a:ext uri="{FF2B5EF4-FFF2-40B4-BE49-F238E27FC236}">
                            <a16:creationId xmlns:a16="http://schemas.microsoft.com/office/drawing/2014/main" id="{2450F542-B37F-2224-9CE5-3DF5F726202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Title 11">
            <a:extLst>
              <a:ext uri="{FF2B5EF4-FFF2-40B4-BE49-F238E27FC236}">
                <a16:creationId xmlns:a16="http://schemas.microsoft.com/office/drawing/2014/main" id="{85E96280-8F86-CCA3-3846-593D48CE65A3}"/>
              </a:ext>
            </a:extLst>
          </p:cNvPr>
          <p:cNvSpPr>
            <a:spLocks noGrp="1"/>
          </p:cNvSpPr>
          <p:nvPr>
            <p:ph type="title"/>
          </p:nvPr>
        </p:nvSpPr>
        <p:spPr/>
        <p:txBody>
          <a:bodyPr vert="horz"/>
          <a:lstStyle/>
          <a:p>
            <a:endParaRPr lang="ja-JP" altLang="en-US"/>
          </a:p>
        </p:txBody>
      </p:sp>
      <p:sp>
        <p:nvSpPr>
          <p:cNvPr id="4" name="Text Placeholder 3">
            <a:extLst>
              <a:ext uri="{FF2B5EF4-FFF2-40B4-BE49-F238E27FC236}">
                <a16:creationId xmlns:a16="http://schemas.microsoft.com/office/drawing/2014/main" id="{C93551F9-6D3C-6322-212B-5D50020840D0}"/>
              </a:ext>
            </a:extLst>
          </p:cNvPr>
          <p:cNvSpPr>
            <a:spLocks noGrp="1"/>
          </p:cNvSpPr>
          <p:nvPr>
            <p:ph type="body" sz="quarter" idx="12"/>
          </p:nvPr>
        </p:nvSpPr>
        <p:spPr/>
        <p:txBody>
          <a:bodyPr/>
          <a:lstStyle/>
          <a:p>
            <a:r>
              <a:rPr lang="ja-JP" altLang="en-US"/>
              <a:t>①経営力（ア）長期成長ビジョン</a:t>
            </a:r>
          </a:p>
        </p:txBody>
      </p:sp>
      <p:grpSp>
        <p:nvGrpSpPr>
          <p:cNvPr id="3" name="Group 2">
            <a:extLst>
              <a:ext uri="{FF2B5EF4-FFF2-40B4-BE49-F238E27FC236}">
                <a16:creationId xmlns:a16="http://schemas.microsoft.com/office/drawing/2014/main" id="{27AA246D-AE10-D8B1-0644-7B39A6F1411C}"/>
              </a:ext>
            </a:extLst>
          </p:cNvPr>
          <p:cNvGrpSpPr/>
          <p:nvPr/>
        </p:nvGrpSpPr>
        <p:grpSpPr>
          <a:xfrm>
            <a:off x="3176" y="1828800"/>
            <a:ext cx="9609119" cy="4624388"/>
            <a:chOff x="3176" y="1600200"/>
            <a:chExt cx="9609119" cy="4852988"/>
          </a:xfrm>
        </p:grpSpPr>
        <p:sp>
          <p:nvSpPr>
            <p:cNvPr id="17" name="Freeform: Shape 16">
              <a:extLst>
                <a:ext uri="{FF2B5EF4-FFF2-40B4-BE49-F238E27FC236}">
                  <a16:creationId xmlns:a16="http://schemas.microsoft.com/office/drawing/2014/main" id="{30CFFAA2-957C-0134-49CE-756C0B4C1D9C}"/>
                </a:ext>
              </a:extLst>
            </p:cNvPr>
            <p:cNvSpPr/>
            <p:nvPr/>
          </p:nvSpPr>
          <p:spPr>
            <a:xfrm>
              <a:off x="3176" y="1600200"/>
              <a:ext cx="3044824" cy="4852988"/>
            </a:xfrm>
            <a:custGeom>
              <a:avLst/>
              <a:gdLst>
                <a:gd name="connsiteX0" fmla="*/ 0 w 3044824"/>
                <a:gd name="connsiteY0" fmla="*/ 0 h 4852988"/>
                <a:gd name="connsiteX1" fmla="*/ 3044824 w 3044824"/>
                <a:gd name="connsiteY1" fmla="*/ 0 h 4852988"/>
                <a:gd name="connsiteX2" fmla="*/ 1831577 w 3044824"/>
                <a:gd name="connsiteY2" fmla="*/ 4852988 h 4852988"/>
                <a:gd name="connsiteX3" fmla="*/ 0 w 3044824"/>
                <a:gd name="connsiteY3" fmla="*/ 4852988 h 4852988"/>
              </a:gdLst>
              <a:ahLst/>
              <a:cxnLst>
                <a:cxn ang="0">
                  <a:pos x="connsiteX0" y="connsiteY0"/>
                </a:cxn>
                <a:cxn ang="0">
                  <a:pos x="connsiteX1" y="connsiteY1"/>
                </a:cxn>
                <a:cxn ang="0">
                  <a:pos x="connsiteX2" y="connsiteY2"/>
                </a:cxn>
                <a:cxn ang="0">
                  <a:pos x="connsiteX3" y="connsiteY3"/>
                </a:cxn>
              </a:cxnLst>
              <a:rect l="l" t="t" r="r" b="b"/>
              <a:pathLst>
                <a:path w="3044824" h="4852988">
                  <a:moveTo>
                    <a:pt x="0" y="0"/>
                  </a:moveTo>
                  <a:lnTo>
                    <a:pt x="3044824" y="0"/>
                  </a:lnTo>
                  <a:lnTo>
                    <a:pt x="1831577" y="4852988"/>
                  </a:lnTo>
                  <a:lnTo>
                    <a:pt x="0" y="4852988"/>
                  </a:lnTo>
                  <a:close/>
                </a:path>
              </a:pathLst>
            </a:custGeom>
            <a:solidFill>
              <a:schemeClr val="accent3">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wrap="square" rtlCol="0" anchor="ctr">
              <a:noAutofit/>
            </a:bodyPr>
            <a:lstStyle/>
            <a:p>
              <a:pPr algn="ctr"/>
              <a:endParaRPr kumimoji="1" lang="ja-JP" altLang="en-US" sz="120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7" name="Parallelogram 6">
              <a:extLst>
                <a:ext uri="{FF2B5EF4-FFF2-40B4-BE49-F238E27FC236}">
                  <a16:creationId xmlns:a16="http://schemas.microsoft.com/office/drawing/2014/main" id="{FD748F06-DD7F-2991-14BC-A39D673D2CA8}"/>
                </a:ext>
              </a:extLst>
            </p:cNvPr>
            <p:cNvSpPr/>
            <p:nvPr/>
          </p:nvSpPr>
          <p:spPr>
            <a:xfrm>
              <a:off x="1202267" y="1828800"/>
              <a:ext cx="1524000" cy="1371600"/>
            </a:xfrm>
            <a:prstGeom prst="parallelogram">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r>
                <a:rPr kumimoji="1" lang="ja-JP" altLang="en-US" sz="1400" b="1" i="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経営者</a:t>
              </a:r>
            </a:p>
          </p:txBody>
        </p:sp>
        <p:sp>
          <p:nvSpPr>
            <p:cNvPr id="8" name="Parallelogram 7">
              <a:extLst>
                <a:ext uri="{FF2B5EF4-FFF2-40B4-BE49-F238E27FC236}">
                  <a16:creationId xmlns:a16="http://schemas.microsoft.com/office/drawing/2014/main" id="{25C788E3-ECCC-32E4-5161-C33CE27FC19E}"/>
                </a:ext>
              </a:extLst>
            </p:cNvPr>
            <p:cNvSpPr/>
            <p:nvPr/>
          </p:nvSpPr>
          <p:spPr>
            <a:xfrm>
              <a:off x="821267" y="3352800"/>
              <a:ext cx="1524000" cy="1371600"/>
            </a:xfrm>
            <a:prstGeom prst="parallelogram">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r>
                <a:rPr kumimoji="1" lang="ja-JP" altLang="en-US" sz="1400" b="1" i="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主な社歴</a:t>
              </a:r>
            </a:p>
          </p:txBody>
        </p:sp>
        <p:sp>
          <p:nvSpPr>
            <p:cNvPr id="9" name="Parallelogram 8">
              <a:extLst>
                <a:ext uri="{FF2B5EF4-FFF2-40B4-BE49-F238E27FC236}">
                  <a16:creationId xmlns:a16="http://schemas.microsoft.com/office/drawing/2014/main" id="{0DAC3792-722B-49EC-E0B1-B289F49C25D0}"/>
                </a:ext>
              </a:extLst>
            </p:cNvPr>
            <p:cNvSpPr/>
            <p:nvPr/>
          </p:nvSpPr>
          <p:spPr>
            <a:xfrm>
              <a:off x="440267" y="4876800"/>
              <a:ext cx="1524000" cy="1371600"/>
            </a:xfrm>
            <a:prstGeom prst="parallelogram">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r>
                <a:rPr kumimoji="1" lang="ja-JP" altLang="en-US" sz="1400" b="1" i="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主力事業</a:t>
              </a:r>
            </a:p>
          </p:txBody>
        </p:sp>
        <p:sp>
          <p:nvSpPr>
            <p:cNvPr id="11" name="Rectangle 10">
              <a:extLst>
                <a:ext uri="{FF2B5EF4-FFF2-40B4-BE49-F238E27FC236}">
                  <a16:creationId xmlns:a16="http://schemas.microsoft.com/office/drawing/2014/main" id="{2AF012F1-BCC0-0BCC-AF46-92BDA03F7F17}"/>
                </a:ext>
              </a:extLst>
            </p:cNvPr>
            <p:cNvSpPr/>
            <p:nvPr/>
          </p:nvSpPr>
          <p:spPr>
            <a:xfrm>
              <a:off x="2971800" y="1828800"/>
              <a:ext cx="6631697" cy="1371600"/>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○○株式会社　代表取締役社長　○○　○○（氏名）について</a:t>
              </a:r>
            </a:p>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○○年○○月生まれ。○○大学○○学部卒業後、大手メーカー○○で開発を担当。</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○○年に、父が社長を務める当社に入社。その後、○○年より、</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３</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代目として経営を承継した。</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創業者である祖父の○○という原点を大切にしつつ、自身の経験を活かし、事業を通じて○○を</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実現したいと考えて進めてきた。</a:t>
              </a:r>
            </a:p>
          </p:txBody>
        </p:sp>
        <p:sp>
          <p:nvSpPr>
            <p:cNvPr id="13" name="Rectangle 12">
              <a:extLst>
                <a:ext uri="{FF2B5EF4-FFF2-40B4-BE49-F238E27FC236}">
                  <a16:creationId xmlns:a16="http://schemas.microsoft.com/office/drawing/2014/main" id="{C893529E-42B1-0E91-0135-B20E48AD55F3}"/>
                </a:ext>
              </a:extLst>
            </p:cNvPr>
            <p:cNvSpPr/>
            <p:nvPr/>
          </p:nvSpPr>
          <p:spPr>
            <a:xfrm>
              <a:off x="2598096" y="3352800"/>
              <a:ext cx="7009877" cy="1371600"/>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他方、就任当時、祖業の○○業が売上の</a:t>
              </a:r>
              <a:r>
                <a:rPr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８</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割を占めており、受発注が中心で開発力・競争力が低下、</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社内にも安定操業が蔓延っていることに危機感を覚えていた。</a:t>
              </a:r>
            </a:p>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経営者として初めて取り組んだことは、メーカー時代の経験を活かし、研究開発部門を立ち上げること。</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これにより○％の内製化と新たな技術開発を目標とし</a:t>
              </a:r>
              <a: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10</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年後に具体的な成果が出始めた。現在は売上高の○％程度を開発に充てる方針とし、その結果、全国から理系人材を獲得できるようになった。</a:t>
              </a:r>
            </a:p>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川下の販路拡大を進め、海外販路に強みを持つ○○社を</a:t>
              </a:r>
              <a: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M&amp;A</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で迎え入れた。さらに業容が拡大する中、○○氏を</a:t>
              </a:r>
              <a: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COO</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として迎え入れたことで、弱みであった経営管理やマーケティングを強化し、経営基盤が整った。</a:t>
              </a:r>
            </a:p>
          </p:txBody>
        </p:sp>
        <p:sp>
          <p:nvSpPr>
            <p:cNvPr id="14" name="Rectangle 13">
              <a:extLst>
                <a:ext uri="{FF2B5EF4-FFF2-40B4-BE49-F238E27FC236}">
                  <a16:creationId xmlns:a16="http://schemas.microsoft.com/office/drawing/2014/main" id="{C14D88A8-19C7-1716-B382-4D9596FE1595}"/>
                </a:ext>
              </a:extLst>
            </p:cNvPr>
            <p:cNvSpPr/>
            <p:nvPr/>
          </p:nvSpPr>
          <p:spPr>
            <a:xfrm>
              <a:off x="2237319" y="4876800"/>
              <a:ext cx="7374976" cy="1371600"/>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現在、当該新事業が全体の</a:t>
              </a:r>
              <a: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6</a:t>
              </a: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割を占め、主力事業となっている。</a:t>
              </a:r>
              <a:endPar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marL="285750" indent="-285750" algn="l">
                <a:buFont typeface="Arial" panose="020B0604020202020204" pitchFamily="34" charset="0"/>
                <a:buChar char="•"/>
              </a:pP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今回検討する投資は、積み重ねてきた研究開発と海外販路の確保、経営基盤が整ったところで、</a:t>
              </a:r>
              <a:br>
                <a:rPr kumimoji="1" lang="en-US" altLang="ja-JP"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2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米国○○社を席巻し、ニッチ市場でトップに押し上がるためのもの。</a:t>
              </a:r>
            </a:p>
          </p:txBody>
        </p:sp>
        <p:cxnSp>
          <p:nvCxnSpPr>
            <p:cNvPr id="18" name="Straight Arrow Connector 17">
              <a:extLst>
                <a:ext uri="{FF2B5EF4-FFF2-40B4-BE49-F238E27FC236}">
                  <a16:creationId xmlns:a16="http://schemas.microsoft.com/office/drawing/2014/main" id="{81616E7B-196A-9542-D8A8-4937C1EA66C7}"/>
                </a:ext>
              </a:extLst>
            </p:cNvPr>
            <p:cNvCxnSpPr>
              <a:cxnSpLocks/>
            </p:cNvCxnSpPr>
            <p:nvPr/>
          </p:nvCxnSpPr>
          <p:spPr>
            <a:xfrm>
              <a:off x="2667000" y="3276600"/>
              <a:ext cx="6857999" cy="0"/>
            </a:xfrm>
            <a:prstGeom prst="straightConnector1">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3B9EA7D-C4DE-47EE-9FD3-C73B2D00D52C}"/>
                </a:ext>
              </a:extLst>
            </p:cNvPr>
            <p:cNvCxnSpPr>
              <a:cxnSpLocks/>
            </p:cNvCxnSpPr>
            <p:nvPr/>
          </p:nvCxnSpPr>
          <p:spPr>
            <a:xfrm>
              <a:off x="2286000" y="4800600"/>
              <a:ext cx="7238999" cy="0"/>
            </a:xfrm>
            <a:prstGeom prst="straightConnector1">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4" name="Rectangle 23">
            <a:extLst>
              <a:ext uri="{FF2B5EF4-FFF2-40B4-BE49-F238E27FC236}">
                <a16:creationId xmlns:a16="http://schemas.microsoft.com/office/drawing/2014/main" id="{BFA42089-9BB0-62EF-2F62-65CC1409630F}"/>
              </a:ext>
            </a:extLst>
          </p:cNvPr>
          <p:cNvSpPr/>
          <p:nvPr/>
        </p:nvSpPr>
        <p:spPr>
          <a:xfrm>
            <a:off x="381000" y="1066799"/>
            <a:ext cx="9109074" cy="712081"/>
          </a:xfrm>
          <a:prstGeom prst="rect">
            <a:avLst/>
          </a:prstGeom>
          <a:solidFill>
            <a:schemeClr val="bg1">
              <a:lumMod val="9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r>
              <a:rPr kumimoji="1" lang="ja-JP" altLang="en-US"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経営者や取組の写真等により伝わりやすいよう工夫ください。</a:t>
            </a:r>
            <a:endParaRPr kumimoji="1" lang="en-US" altLang="ja-JP" sz="1400"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ctr"/>
            <a:r>
              <a:rPr lang="en-US" altLang="ja-JP"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「中小企業から中堅企業への移行」に対する加点を希望の場合は、中小企業から中堅企業への移行を宣誓する旨を記載ください。</a:t>
            </a:r>
            <a:endParaRPr lang="en-US" altLang="ja-JP"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a:p>
            <a:pPr algn="ctr"/>
            <a:r>
              <a:rPr lang="en-US" altLang="ja-JP"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a:t>
            </a:r>
            <a:r>
              <a:rPr lang="ja-JP" altLang="en-US"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大規模な災害（いわゆる本激）であって、被害が大きく、多重災害や立地条件等に起因し発災後一定期間を経過してもなお被害が残る地域の事業については、その旨も記載ください。</a:t>
            </a:r>
            <a:endParaRPr kumimoji="1" lang="ja-JP" altLang="en-US" sz="900">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 name="四角形: メモ 1">
            <a:extLst>
              <a:ext uri="{FF2B5EF4-FFF2-40B4-BE49-F238E27FC236}">
                <a16:creationId xmlns:a16="http://schemas.microsoft.com/office/drawing/2014/main" id="{E32B933E-7D7B-7D50-1A0C-FAFEA370A240}"/>
              </a:ext>
            </a:extLst>
          </p:cNvPr>
          <p:cNvSpPr/>
          <p:nvPr/>
        </p:nvSpPr>
        <p:spPr>
          <a:xfrm>
            <a:off x="-1488524"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当スライドは作成必須</a:t>
            </a:r>
          </a:p>
        </p:txBody>
      </p:sp>
      <p:sp>
        <p:nvSpPr>
          <p:cNvPr id="5" name="四角形: メモ 1">
            <a:extLst>
              <a:ext uri="{FF2B5EF4-FFF2-40B4-BE49-F238E27FC236}">
                <a16:creationId xmlns:a16="http://schemas.microsoft.com/office/drawing/2014/main" id="{3F0810AA-4D51-391C-4EA7-9ECF7DF275FB}"/>
              </a:ext>
            </a:extLst>
          </p:cNvPr>
          <p:cNvSpPr/>
          <p:nvPr/>
        </p:nvSpPr>
        <p:spPr>
          <a:xfrm>
            <a:off x="8292676" y="259200"/>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コンソーシアムの場合、各社毎にスライド作成</a:t>
            </a:r>
            <a:endParaRPr kumimoji="1" lang="en-US" altLang="ja-JP" sz="1050">
              <a:solidFill>
                <a:srgbClr val="575757"/>
              </a:solidFill>
              <a:latin typeface="Yu Gothic UI" panose="020B0500000000000000" pitchFamily="50" charset="-128"/>
              <a:ea typeface="Yu Gothic UI" panose="020B0500000000000000" pitchFamily="50" charset="-128"/>
              <a:sym typeface="Yu Gothic UI" panose="020B0500000000000000" pitchFamily="50" charset="-128"/>
            </a:endParaRPr>
          </a:p>
          <a:p>
            <a:pPr algn="ctr" defTabSz="742950"/>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（株式会社</a:t>
            </a:r>
            <a:r>
              <a:rPr kumimoji="1" lang="en-US" altLang="ja-JP"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XXXX</a:t>
            </a:r>
            <a:r>
              <a:rPr kumimoji="1" lang="ja-JP" altLang="en-US" sz="1050" b="1">
                <a:solidFill>
                  <a:srgbClr val="575757"/>
                </a:solidFill>
                <a:latin typeface="Yu Gothic UI" panose="020B0500000000000000" pitchFamily="50" charset="-128"/>
                <a:ea typeface="Yu Gothic UI" panose="020B0500000000000000" pitchFamily="50" charset="-128"/>
                <a:sym typeface="Yu Gothic UI" panose="020B0500000000000000" pitchFamily="50" charset="-128"/>
              </a:rPr>
              <a:t>）</a:t>
            </a:r>
          </a:p>
        </p:txBody>
      </p:sp>
    </p:spTree>
    <p:extLst>
      <p:ext uri="{BB962C8B-B14F-4D97-AF65-F5344CB8AC3E}">
        <p14:creationId xmlns:p14="http://schemas.microsoft.com/office/powerpoint/2010/main" val="108582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3CBD815-16C0-20CD-98DF-97D502360CB6}"/>
              </a:ext>
            </a:extLst>
          </p:cNvPr>
          <p:cNvGraphicFramePr>
            <a:graphicFrameLocks noChangeAspect="1"/>
          </p:cNvGraphicFramePr>
          <p:nvPr>
            <p:custDataLst>
              <p:tags r:id="rId1"/>
            </p:custDataLst>
            <p:extLst>
              <p:ext uri="{D42A27DB-BD31-4B8C-83A1-F6EECF244321}">
                <p14:modId xmlns:p14="http://schemas.microsoft.com/office/powerpoint/2010/main" val="34405087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77" imgH="277" progId="TCLayout.ActiveDocument.1">
                  <p:embed/>
                </p:oleObj>
              </mc:Choice>
              <mc:Fallback>
                <p:oleObj name="think-cell Slide" r:id="rId13" imgW="277" imgH="277" progId="TCLayout.ActiveDocument.1">
                  <p:embed/>
                  <p:pic>
                    <p:nvPicPr>
                      <p:cNvPr id="6" name="think-cell data - do not delete" hidden="1">
                        <a:extLst>
                          <a:ext uri="{FF2B5EF4-FFF2-40B4-BE49-F238E27FC236}">
                            <a16:creationId xmlns:a16="http://schemas.microsoft.com/office/drawing/2014/main" id="{33CBD815-16C0-20CD-98DF-97D502360CB6}"/>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330FEC4-384B-E885-FC46-B4F3E3EC6091}"/>
              </a:ext>
            </a:extLst>
          </p:cNvPr>
          <p:cNvSpPr>
            <a:spLocks noGrp="1"/>
          </p:cNvSpPr>
          <p:nvPr>
            <p:ph type="title"/>
          </p:nvPr>
        </p:nvSpPr>
        <p:spPr/>
        <p:txBody>
          <a:bodyPr vert="horz"/>
          <a:lstStyle/>
          <a:p>
            <a:r>
              <a:rPr kumimoji="1" lang="ja-JP" altLang="en-US"/>
              <a:t>目次</a:t>
            </a:r>
          </a:p>
        </p:txBody>
      </p:sp>
      <p:sp>
        <p:nvSpPr>
          <p:cNvPr id="20" name="Text Placeholder 2">
            <a:hlinkClick r:id="rId15" action="ppaction://hlinksldjump"/>
            <a:extLst>
              <a:ext uri="{FF2B5EF4-FFF2-40B4-BE49-F238E27FC236}">
                <a16:creationId xmlns:a16="http://schemas.microsoft.com/office/drawing/2014/main" id="{2487F90E-204F-E52A-DF4A-40EE26CCFB2F}"/>
              </a:ext>
            </a:extLst>
          </p:cNvPr>
          <p:cNvSpPr>
            <a:spLocks noGrp="1"/>
          </p:cNvSpPr>
          <p:nvPr>
            <p:custDataLst>
              <p:tags r:id="rId2"/>
            </p:custDataLst>
          </p:nvPr>
        </p:nvSpPr>
        <p:spPr bwMode="auto">
          <a:xfrm>
            <a:off x="1752600" y="1935163"/>
            <a:ext cx="6477000" cy="406400"/>
          </a:xfrm>
          <a:prstGeom prst="rect">
            <a:avLst/>
          </a:prstGeom>
          <a:noFill/>
          <a:ln w="12700" cmpd="sng" algn="ctr">
            <a:solidFill>
              <a:schemeClr val="accent1"/>
            </a:solidFill>
          </a:ln>
          <a:effectLst/>
          <a:extLst>
            <a:ext uri="{909E8E84-426E-40DD-AFC4-6F175D3DCCD1}">
              <a14:hiddenFill xmlns:a14="http://schemas.microsoft.com/office/drawing/2010/main">
                <a:solidFill>
                  <a:schemeClr val="accent1"/>
                </a:solidFill>
              </a14:hiddenFill>
            </a:ext>
          </a:extLst>
        </p:spPr>
        <p:txBody>
          <a:bodyPr vert="horz" wrap="none" lIns="80963" tIns="80963" rIns="0" bIns="8096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ct val="0"/>
              </a:spcAft>
              <a:buNone/>
            </a:pPr>
            <a:r>
              <a:rPr kumimoji="1" lang="ja-JP" altLang="en-US" b="1">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①経営力</a:t>
            </a:r>
          </a:p>
        </p:txBody>
      </p:sp>
      <p:sp>
        <p:nvSpPr>
          <p:cNvPr id="21" name="Text Placeholder 2">
            <a:hlinkClick r:id="rId16" action="ppaction://hlinksldjump"/>
            <a:extLst>
              <a:ext uri="{FF2B5EF4-FFF2-40B4-BE49-F238E27FC236}">
                <a16:creationId xmlns:a16="http://schemas.microsoft.com/office/drawing/2014/main" id="{8CC4EDB0-AAA2-258D-3762-B710E74D9023}"/>
              </a:ext>
            </a:extLst>
          </p:cNvPr>
          <p:cNvSpPr>
            <a:spLocks noGrp="1"/>
          </p:cNvSpPr>
          <p:nvPr>
            <p:custDataLst>
              <p:tags r:id="rId3"/>
            </p:custDataLst>
          </p:nvPr>
        </p:nvSpPr>
        <p:spPr bwMode="auto">
          <a:xfrm>
            <a:off x="1752600" y="2341563"/>
            <a:ext cx="6477000" cy="355600"/>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（ア）長期成長ビジョン</a:t>
            </a:r>
          </a:p>
        </p:txBody>
      </p:sp>
      <p:sp>
        <p:nvSpPr>
          <p:cNvPr id="8" name="Text Placeholder 2">
            <a:extLst>
              <a:ext uri="{FF2B5EF4-FFF2-40B4-BE49-F238E27FC236}">
                <a16:creationId xmlns:a16="http://schemas.microsoft.com/office/drawing/2014/main" id="{231696DE-5755-F936-8249-E9ACB9C7C1C4}"/>
              </a:ext>
            </a:extLst>
          </p:cNvPr>
          <p:cNvSpPr>
            <a:spLocks noGrp="1"/>
          </p:cNvSpPr>
          <p:nvPr>
            <p:custDataLst>
              <p:tags r:id="rId4"/>
            </p:custDataLst>
          </p:nvPr>
        </p:nvSpPr>
        <p:spPr bwMode="auto">
          <a:xfrm>
            <a:off x="1752600" y="2697162"/>
            <a:ext cx="6477000" cy="355600"/>
          </a:xfrm>
          <a:prstGeom prst="rect">
            <a:avLst/>
          </a:prstGeom>
          <a:solidFill>
            <a:schemeClr val="accent1"/>
          </a:solidFill>
          <a:ln w="12700" cmpd="sng" algn="ctr">
            <a:solidFill>
              <a:schemeClr val="bg1"/>
            </a:solidFill>
          </a:ln>
          <a:effectLst/>
        </p:spPr>
        <p:txBody>
          <a:bodyPr vert="horz" wrap="none" lIns="80963" tIns="71438" rIns="0" bIns="7143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b="1">
                <a:solidFill>
                  <a:schemeClr val="bg1"/>
                </a:solidFill>
                <a:effectLst/>
                <a:latin typeface="Yu Gothic UI" panose="020B0500000000000000" pitchFamily="50" charset="-128"/>
                <a:ea typeface="Yu Gothic UI" panose="020B0500000000000000" pitchFamily="50" charset="-128"/>
                <a:sym typeface="Yu Gothic UI" panose="020B0500000000000000" pitchFamily="50" charset="-128"/>
              </a:rPr>
              <a:t>（イ）事業戦略</a:t>
            </a:r>
            <a:endParaRPr kumimoji="1" lang="ja-JP" altLang="en-US"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9" name="Text Placeholder 2">
            <a:hlinkClick r:id="rId17" action="ppaction://hlinksldjump"/>
            <a:extLst>
              <a:ext uri="{FF2B5EF4-FFF2-40B4-BE49-F238E27FC236}">
                <a16:creationId xmlns:a16="http://schemas.microsoft.com/office/drawing/2014/main" id="{98FD895F-2BE6-E228-A952-26F0B6823849}"/>
              </a:ext>
            </a:extLst>
          </p:cNvPr>
          <p:cNvSpPr>
            <a:spLocks noGrp="1"/>
          </p:cNvSpPr>
          <p:nvPr>
            <p:custDataLst>
              <p:tags r:id="rId5"/>
            </p:custDataLst>
          </p:nvPr>
        </p:nvSpPr>
        <p:spPr bwMode="auto">
          <a:xfrm>
            <a:off x="1752600" y="3052763"/>
            <a:ext cx="6477000" cy="31908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69850" rIns="0" bIns="36513"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（ウ）管理体制の構築</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7" name="Text Placeholder 2">
            <a:hlinkClick r:id="rId18" action="ppaction://hlinksldjump"/>
            <a:extLst>
              <a:ext uri="{FF2B5EF4-FFF2-40B4-BE49-F238E27FC236}">
                <a16:creationId xmlns:a16="http://schemas.microsoft.com/office/drawing/2014/main" id="{65817D55-42B3-6953-F4F0-D8D45FC2EDAC}"/>
              </a:ext>
            </a:extLst>
          </p:cNvPr>
          <p:cNvSpPr>
            <a:spLocks noGrp="1"/>
          </p:cNvSpPr>
          <p:nvPr>
            <p:custDataLst>
              <p:tags r:id="rId6"/>
            </p:custDataLst>
          </p:nvPr>
        </p:nvSpPr>
        <p:spPr bwMode="auto">
          <a:xfrm>
            <a:off x="1752600" y="3371850"/>
            <a:ext cx="6477000" cy="288925"/>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bg1"/>
                </a:solidFill>
              </a14:hiddenLine>
            </a:ext>
          </a:extLst>
        </p:spPr>
        <p:txBody>
          <a:bodyPr vert="horz" wrap="none" lIns="80963" tIns="34925"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79412" lvl="1" indent="0">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（エ）資金計画</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3" name="Text Placeholder 2">
            <a:hlinkClick r:id="rId19" action="ppaction://hlinksldjump"/>
            <a:extLst>
              <a:ext uri="{FF2B5EF4-FFF2-40B4-BE49-F238E27FC236}">
                <a16:creationId xmlns:a16="http://schemas.microsoft.com/office/drawing/2014/main" id="{B4D907A8-0A02-A126-74BF-3684DAAE2A4C}"/>
              </a:ext>
            </a:extLst>
          </p:cNvPr>
          <p:cNvSpPr>
            <a:spLocks noGrp="1"/>
          </p:cNvSpPr>
          <p:nvPr>
            <p:custDataLst>
              <p:tags r:id="rId7"/>
            </p:custDataLst>
          </p:nvPr>
        </p:nvSpPr>
        <p:spPr bwMode="auto">
          <a:xfrm>
            <a:off x="1752600" y="3660775"/>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39688" rIns="0" bIns="41275"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②先進性・成長性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4" name="Text Placeholder 2">
            <a:hlinkClick r:id="rId20" action="ppaction://hlinksldjump"/>
            <a:extLst>
              <a:ext uri="{FF2B5EF4-FFF2-40B4-BE49-F238E27FC236}">
                <a16:creationId xmlns:a16="http://schemas.microsoft.com/office/drawing/2014/main" id="{05D52C26-8AC6-553A-3C8B-7A46A7A5C465}"/>
              </a:ext>
            </a:extLst>
          </p:cNvPr>
          <p:cNvSpPr>
            <a:spLocks noGrp="1"/>
          </p:cNvSpPr>
          <p:nvPr>
            <p:custDataLst>
              <p:tags r:id="rId8"/>
            </p:custDataLst>
          </p:nvPr>
        </p:nvSpPr>
        <p:spPr bwMode="auto">
          <a:xfrm>
            <a:off x="1752600" y="3986213"/>
            <a:ext cx="6477000" cy="325438"/>
          </a:xfrm>
          <a:prstGeom prst="rect">
            <a:avLst/>
          </a:prstGeom>
          <a:noFill/>
          <a:ln w="12700" cmpd="sng" algn="ctr">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③地域への波及効果</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5" name="Text Placeholder 2">
            <a:hlinkClick r:id="rId21" action="ppaction://hlinksldjump"/>
            <a:extLst>
              <a:ext uri="{FF2B5EF4-FFF2-40B4-BE49-F238E27FC236}">
                <a16:creationId xmlns:a16="http://schemas.microsoft.com/office/drawing/2014/main" id="{7A170BF2-5653-AD30-9CB3-79B8A935776B}"/>
              </a:ext>
            </a:extLst>
          </p:cNvPr>
          <p:cNvSpPr>
            <a:spLocks noGrp="1"/>
          </p:cNvSpPr>
          <p:nvPr>
            <p:custDataLst>
              <p:tags r:id="rId9"/>
            </p:custDataLst>
          </p:nvPr>
        </p:nvSpPr>
        <p:spPr bwMode="auto">
          <a:xfrm>
            <a:off x="1752600" y="4311650"/>
            <a:ext cx="6477000" cy="325438"/>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39688"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④</a:t>
            </a:r>
            <a:r>
              <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大規模投資・費用対効果</a:t>
            </a:r>
          </a:p>
        </p:txBody>
      </p:sp>
      <p:sp>
        <p:nvSpPr>
          <p:cNvPr id="7" name="Text Placeholder 2">
            <a:hlinkClick r:id="rId22" action="ppaction://hlinksldjump"/>
            <a:extLst>
              <a:ext uri="{FF2B5EF4-FFF2-40B4-BE49-F238E27FC236}">
                <a16:creationId xmlns:a16="http://schemas.microsoft.com/office/drawing/2014/main" id="{9A895746-FE11-79EC-D739-EEA86197932B}"/>
              </a:ext>
            </a:extLst>
          </p:cNvPr>
          <p:cNvSpPr>
            <a:spLocks noGrp="1"/>
          </p:cNvSpPr>
          <p:nvPr>
            <p:custDataLst>
              <p:tags r:id="rId10"/>
            </p:custDataLst>
          </p:nvPr>
        </p:nvSpPr>
        <p:spPr bwMode="auto">
          <a:xfrm>
            <a:off x="1752600" y="4637088"/>
            <a:ext cx="6477000" cy="285750"/>
          </a:xfrm>
          <a:prstGeom prst="rect">
            <a:avLst/>
          </a:prstGeom>
          <a:noFill/>
          <a:ln w="12700" cmpd="sng" algn="ctr">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mpd="sng" algn="ctr">
                <a:solidFill>
                  <a:schemeClr val="accent1"/>
                </a:solidFill>
              </a14:hiddenLine>
            </a:ext>
          </a:extLst>
        </p:spPr>
        <p:txBody>
          <a:bodyPr vert="horz" wrap="none" lIns="80963" tIns="41275" rIns="0" bIns="0" rtlCol="0" anchor="ctr">
            <a:noAutofit/>
          </a:bodyPr>
          <a:lstStyle>
            <a:lvl1pPr marL="187200" indent="-187200" algn="l" defTabSz="914400" rtl="0" eaLnBrk="1" fontAlgn="ctr" latinLnBrk="0" hangingPunct="1">
              <a:lnSpc>
                <a:spcPct val="100000"/>
              </a:lnSpc>
              <a:spcBef>
                <a:spcPts val="576"/>
              </a:spcBef>
              <a:buClr>
                <a:srgbClr val="000F78"/>
              </a:buClr>
              <a:buFont typeface="Wingdings" panose="05000000000000000000" pitchFamily="2" charset="2"/>
              <a:buChar char="n"/>
              <a:defRPr kumimoji="1" sz="1600" kern="1200" baseline="0">
                <a:solidFill>
                  <a:schemeClr val="tx1"/>
                </a:solidFill>
                <a:latin typeface="+mn-ea"/>
                <a:ea typeface="+mn-ea"/>
                <a:cs typeface="+mn-cs"/>
              </a:defRPr>
            </a:lvl1pPr>
            <a:lvl2pPr marL="609600" indent="-230188" algn="l" defTabSz="914400" rtl="0" eaLnBrk="1" fontAlgn="ctr" latinLnBrk="0" hangingPunct="1">
              <a:lnSpc>
                <a:spcPct val="100000"/>
              </a:lnSpc>
              <a:spcBef>
                <a:spcPts val="504"/>
              </a:spcBef>
              <a:buClr>
                <a:srgbClr val="000F78"/>
              </a:buClr>
              <a:buFont typeface="Wingdings" panose="05000000000000000000" pitchFamily="2" charset="2"/>
              <a:buChar char="l"/>
              <a:tabLst/>
              <a:defRPr kumimoji="1" sz="1400" kern="1200">
                <a:solidFill>
                  <a:schemeClr val="tx1"/>
                </a:solidFill>
                <a:latin typeface="+mn-ea"/>
                <a:ea typeface="+mn-ea"/>
                <a:cs typeface="+mn-cs"/>
              </a:defRPr>
            </a:lvl2pPr>
            <a:lvl3pPr marL="984250" indent="-196850" algn="l" defTabSz="914400" rtl="0" eaLnBrk="1" fontAlgn="ctr" latinLnBrk="0" hangingPunct="1">
              <a:lnSpc>
                <a:spcPct val="100000"/>
              </a:lnSpc>
              <a:spcBef>
                <a:spcPts val="24"/>
              </a:spcBef>
              <a:buClr>
                <a:srgbClr val="000F78"/>
              </a:buClr>
              <a:buFont typeface="Arial" panose="020B0604020202020204" pitchFamily="34" charset="0"/>
              <a:buChar char="•"/>
              <a:tabLst/>
              <a:defRPr kumimoji="1" sz="1400" kern="1200">
                <a:solidFill>
                  <a:schemeClr val="tx1"/>
                </a:solidFill>
                <a:latin typeface="+mn-ea"/>
                <a:ea typeface="+mn-ea"/>
                <a:cs typeface="+mn-cs"/>
              </a:defRPr>
            </a:lvl3pPr>
            <a:lvl4pPr marL="1355725" indent="-190500" algn="l" defTabSz="914400" rtl="0" eaLnBrk="1" fontAlgn="ctr" latinLnBrk="0" hangingPunct="1">
              <a:lnSpc>
                <a:spcPct val="100000"/>
              </a:lnSpc>
              <a:spcBef>
                <a:spcPts val="216"/>
              </a:spcBef>
              <a:buClr>
                <a:srgbClr val="000F78"/>
              </a:buClr>
              <a:buFont typeface="Yu Gothic UI" panose="020B0500000000000000" pitchFamily="50" charset="-128"/>
              <a:buChar char="•"/>
              <a:tabLst/>
              <a:defRPr kumimoji="1" sz="1200" kern="1200">
                <a:solidFill>
                  <a:schemeClr val="tx1"/>
                </a:solidFill>
                <a:latin typeface="+mn-ea"/>
                <a:ea typeface="+mn-ea"/>
                <a:cs typeface="+mn-cs"/>
              </a:defRPr>
            </a:lvl4pPr>
            <a:lvl5pPr marL="1674813" indent="-184150" algn="l" defTabSz="914400" rtl="0" eaLnBrk="1" fontAlgn="ctr" latinLnBrk="0" hangingPunct="1">
              <a:lnSpc>
                <a:spcPct val="100000"/>
              </a:lnSpc>
              <a:spcBef>
                <a:spcPts val="144"/>
              </a:spcBef>
              <a:buClr>
                <a:srgbClr val="000F78"/>
              </a:buClr>
              <a:buFont typeface="Arial" panose="020B0604020202020204" pitchFamily="34" charset="0"/>
              <a:buChar char="•"/>
              <a:tabLst/>
              <a:defRPr kumimoji="1" sz="1200" kern="1200">
                <a:solidFill>
                  <a:schemeClr val="tx1"/>
                </a:solidFill>
                <a:latin typeface="+mn-ea"/>
                <a:ea typeface="+mn-ea"/>
                <a:cs typeface="+mn-cs"/>
              </a:defRPr>
            </a:lvl5pPr>
            <a:lvl6pPr marL="1990725" indent="-190500" algn="l" defTabSz="914400" rtl="0" eaLnBrk="1" fontAlgn="ctr" latinLnBrk="0" hangingPunct="1">
              <a:lnSpc>
                <a:spcPct val="90000"/>
              </a:lnSpc>
              <a:spcBef>
                <a:spcPts val="500"/>
              </a:spcBef>
              <a:buClr>
                <a:srgbClr val="000F78"/>
              </a:buClr>
              <a:buFont typeface="Arial" panose="020B0604020202020204" pitchFamily="34" charset="0"/>
              <a:buChar char="•"/>
              <a:defRPr kumimoji="1" sz="1200" kern="1200">
                <a:solidFill>
                  <a:schemeClr val="tx1"/>
                </a:solidFill>
                <a:latin typeface="+mn-ea"/>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42988">
              <a:spcBef>
                <a:spcPct val="0"/>
              </a:spcBef>
              <a:spcAft>
                <a:spcPct val="0"/>
              </a:spcAft>
              <a:buNone/>
            </a:pPr>
            <a:r>
              <a:rPr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rPr>
              <a:t>⑤</a:t>
            </a:r>
            <a:r>
              <a:rPr lang="ja-JP" altLang="en-US">
                <a:solidFill>
                  <a:schemeClr val="accent1"/>
                </a:solidFill>
                <a:effectLst/>
                <a:latin typeface="Yu Gothic UI" panose="020B0500000000000000" pitchFamily="50" charset="-128"/>
                <a:ea typeface="Yu Gothic UI" panose="020B0500000000000000" pitchFamily="50" charset="-128"/>
                <a:sym typeface="Yu Gothic UI" panose="020B0500000000000000" pitchFamily="50" charset="-128"/>
              </a:rPr>
              <a:t>実現可能性</a:t>
            </a:r>
            <a:endParaRPr kumimoji="1" lang="ja-JP" altLang="en-US">
              <a:solidFill>
                <a:schemeClr val="accent1"/>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35866859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UEDIlZBqNopUzSGNTlSeOg"/>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ysU.Kd20bJHd.h.29xLSEA"/>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WeTwDF6Nmfc_daZapSoQwQ"/>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QcsicZ_BJhTxlIyfSlGK2A"/>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FsyN5YkfvzUmqxBRGwK3lg"/>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WCNRSMGHXoGouLi9VuXluQ"/>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ULYXj6I0Dtpat3fT3Vp.A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vmRZ4CMAJkKn5_a2Qbj6UA"/>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j6alxqy73NFY0tUKFnsBKQ"/>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dina9Tdc9K762X_4UBxYFA"/>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zXKNwiJi1DNN9iaMOHXPmw"/>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6xTAVJSoDsz42z.rlvnk.w"/>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NGYq5uZddDl_0vN6bzDc8w"/>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bJBo1TcLpRHdfW7YQGKlow"/>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aevwx52W4CLIx3DMMLbSvQ"/>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ixLPsJJdRaCQzAFACjUE3g"/>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jTrp.7B1tCpzmhh_FEgoCQ"/>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10WcwK3kUMXwXLr9dyffAg"/>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EVxAMAgL3lyTu6OvUDYq6w"/>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TZ.DDh_DzVcckJE.AmgWPg"/>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p4ddYo8k_9mr25frQpcXgg"/>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0v1OdvTAB6OIuIq4nMZPtQ"/>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19DLmsINIw94uTzrNiswMQ"/>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xm8nJsGW5v_VZEi_NwQuEA"/>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vHHKIpUQHV2ktRd.xd.A1A"/>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_jZremQvFh6iXQ10LC3lRA"/>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VxYz7JOBxYbxFKpECJdafw"/>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x79Va7gJ1qXxo7yVGLEUMg"/>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eAIqmjtsYhpHM96YRT_.ZA"/>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7Kgg2tfclPYz6M9d68kWgw"/>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3eh3mQ4KLsJw0aXMUDhtSg"/>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XyqGatyWLEiSz6veMwZLRw"/>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3koqqZVW.4TK77kBmXM1VQ"/>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hp0ZqpXBPdG52jnsIUQi3g"/>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heRNpX.zOHs.mv88xmujv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WZVm2oPLQpH71G9KkA41nQ"/>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NsPssw_gkZ2qb32cLA6Tqw"/>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WUVOaMgMISQDuITOtTKUDg"/>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Hn8rd.IznvPiZgRDujonOQ"/>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W4YkFylsXYtyfS8XoR9sqg"/>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6.nIc3UUqUD2YeoYoACAVQ"/>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q_96B7.ZCQg9_DjQiRgzxQ"/>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P.2LrqSTVAPAtCedqhb2.g"/>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6EWYsEAHcapVX6FtTKcRSQ"/>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EMr92P1njlD_YDzr0igLU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wqWzYpsLTN9G9hpsL_nIlw"/>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tKO7QM1QZNvsyDr5MAbhwHA"/>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tU6ODTOh1XYmtHwhz8oyyBQ"/>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KFEYR6_BXX4gUI0PtvquXA"/>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tIx3mv1CJLdjwmfAIl856.w"/>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tw4R8L3pgMTMljVZHB_GceA"/>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td8FlqpzRlcjowLzSwF1NUw"/>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tZy9CRBTYjg1dlS5aomPYg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6dmyuwnJy17tQZGPFfoICw"/>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twXkJgqULfbyKMgeuZ0VxPQ"/>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tTLjDFIc2AHMao7hsbP0O5Q"/>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trPrjzNy4Ci4oc0VESYGQWw"/>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t57WJWy32.9IHOWvMjsZRnQ"/>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tw4R8L3pgMTMljVZHB_GceA"/>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tsHWqxfAcPlx2qpIUIrj_Cg"/>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v21EiXT11A5LWVVPpWPAy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jUSQ8iX9JPgaa4l0cJtsFw"/>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ttpJoTAQ3P19GqrWCty5Hwg"/>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tc9YwBL.ViG354V6mlb5m6w"/>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taXR3Z9T462vrrxK.ODVmow"/>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tX5Yb1MLbfspDsyP5IZNCHw"/>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t3AVidAk5.6IgHTebLmEgfw"/>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te0Cuc8tC10LveA_eapW7aA"/>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toyGN5_WNAIJsNI3dipiIU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5JzmLCcKrwGkG8KZ5JNEoA"/>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tWjpXT26skZoiTd1CnoJ9gA"/>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tyuegSKs0PkLMeMMkv6vHYw"/>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tRjiancWAB261LPuCWoczCw"/>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tuHaV6sNbksrGac5vZqVq4g"/>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tjmwHcN5SbPDOe78oHTyEPw"/>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t8lYXN7cGomfkGxvZtGNI3Q"/>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t1APM9bc03v10mHGgn54kKQ"/>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t2jiOBLlUSVQBxCzoK3OEg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t0JnF4avOT3zJPKB6R3Y8RA"/>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tCfYSK61IT_NhgLdUZ8fU8w"/>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t7DMRHDNR8dZjRh9Et5lnLw"/>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tJ090yHPCi3Iip0FM7y1lfQ"/>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t3lySPiUyh8a0uOQjpxOrpg"/>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tWauv.Ej7rme0L2ZBb_Y65g"/>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tLMbQP5i.umiojK9euDjK5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r.xeP1zlxdzI2Tb71kUYNQ"/>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tzRv0h_z0.iCEON96PLSZNw"/>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tr6JWeRx1rdHh2EWtz9Ee6Q"/>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tqIWUPDH8No2XoVB7IDWUtA"/>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trhxWS7IHwx.O7eiPFak6zQ"/>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tn9O7GqTInj2bC8rcuAyoKQ"/>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tuFNImrkyJtLlaC5XA0FHng"/>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tNUj8yRH47u0AmM6nu_NLQ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dUK9u48.AIWFwLifWAW26g"/>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tTbvTJTP2HhbJIpEzvf.Q3A"/>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tnIWSubisSqvA6gEEQntY.Q"/>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t832sfdSKng4QFaT6zbaQPw"/>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tJiABeZh793kluqxNcMw3XQ"/>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tzd.4GiEJsNLROplbLJy6uw"/>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tFM9a44YdHtMM5zS7a1Oci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u7stB_DKHIuhUk6P.rQPDw"/>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tTnhqFJo7061GN4tWXlVH8g"/>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tcVI1GCA3SZa7uJve2JQkWw"/>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txq9uyYdC7N.ozOVugamF0Q"/>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tzBPQ.hklT4Gk3wcAyX3BgQ"/>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teLsPJkhih.ZrcM.hmBUTBQ"/>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KuXhhsUsyBdFheiKs2P2z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8xBn2Tlw6Dvetd_PsyKG3Q"/>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X6XQDI4hSsbqqZGhpFd9RA"/>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bd._C3k8GOLnGPcLI8_LTQ"/>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VQUZPIBlLT9FamE2hI2IE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8J_tePM6XcweeCf5TauPs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M9ylJlVpj.XonMTXQwuf8g"/>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WmID2zRjkOa0HBJvVqQc.Q"/>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mrLoKSVP077Y6vpf7BmNUA"/>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p_glLD5bIjmUKs9L3tKvmQ"/>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FGNiHkvKWNZ2TFp9aitoAg"/>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3XuYCYYBlxfFRh1jTh8rg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vOnO_o6tcPEGxvvehLvKkQ"/>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S1YWuKJQyoT_fCYbJawaAQ"/>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Q.I.4hs4tgg5I7nEiBmXpw"/>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WYFgN8.aaZw2qt5EB_Aa0Q"/>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kHhdTMbyIs4YiE3._eTwC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0qaBuZ_LyuuALgAmGbKyKA"/>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RV5d2WpSt9WZQDrC8CA1.A"/>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9DThDUGoabV05u11v4Rz8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cv6FZi.D0vT28MtmTLPYuw"/>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6rNJezoXeRECZ9DCk3JMYQ"/>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u7FkDLNsOiHkyXjlAi0O9A"/>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X2PjXsrEEV8HhGnnpE6GJ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fza3PN9YBo_VnfOxOwSTGA"/>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7eo61EoV3DZlDKSGZuRYQA"/>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jD1NGvrsbsud7ikxSIzFEg"/>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iDTAT2x7dFkLbbbc.pDXsQ"/>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RyosIhbckZwsJAmnIa9_0w"/>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YeneE9kJ0QNkKFBZ_T5JXQ"/>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rxjNOxxUG9a.DOcFVfXTVA"/>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8NKEpS_NNe7Hm53LnB9Z0g"/>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s8KfXVChSxbHulNekQJZj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eBJB6q3PplMETD8bbM2BXg"/>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NkfxgmCS2Zjm5Tn_f0G8oA"/>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SvDtCY5_aWvx8L4Okc3U9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mRwaCmj4.hwEFil7PFEnNA"/>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ru3wCmjxRhLEaNIzg93oig"/>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j6alxqy73NFY0tUKFnsBKQ"/>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XyqGatyWLEiSz6veMwZLRw"/>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NGYq5uZddDl_0vN6bzDc8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vh.4Q308omDM_uqRQLHBH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Cd1bwelJWKlO3F3lLlfJ.A"/>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NkfxgmCS2Zjm5Tn_f0G8oA"/>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ehF1GbMOTBOZgryOo17n9g"/>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dihWbirWlFgssCnSm8xQUg"/>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ejKnlo18ohBUz3OYcQxatQ"/>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aAuah_WE8cIWq7oyQPXzAQ"/>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ICNdZAhjojCnPOy5.k9tNw"/>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5k0Dd_e7ZNMK0zF0ogXaXQ"/>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iLq361FjqCPAivwNZtIZXA"/>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C6h.6Zo.j18J552Ve6xWOw"/>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NkfxgmCS2Zjm5Tn_f0G8oA"/>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fJa2X6A.IOAiwQGEN_fo5w"/>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w5KNq5_mhvIvVjsQbnq1ww"/>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sH968UsoE8zGHWnfo2fVgQ"/>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6xUH2p8qBpiHvpbS0xC5kg"/>
</p:tagLst>
</file>

<file path=ppt/theme/theme1.xml><?xml version="1.0" encoding="utf-8"?>
<a:theme xmlns:a="http://schemas.openxmlformats.org/drawingml/2006/main" name="NRIGroupPowerPointTemplate2023">
  <a:themeElements>
    <a:clrScheme name="NRI color">
      <a:dk1>
        <a:srgbClr val="000000"/>
      </a:dk1>
      <a:lt1>
        <a:srgbClr val="FFFFFF"/>
      </a:lt1>
      <a:dk2>
        <a:srgbClr val="CCCCCC"/>
      </a:dk2>
      <a:lt2>
        <a:srgbClr val="7F7F7F"/>
      </a:lt2>
      <a:accent1>
        <a:srgbClr val="000F78"/>
      </a:accent1>
      <a:accent2>
        <a:srgbClr val="3C64AA"/>
      </a:accent2>
      <a:accent3>
        <a:srgbClr val="64AADC"/>
      </a:accent3>
      <a:accent4>
        <a:srgbClr val="F59637"/>
      </a:accent4>
      <a:accent5>
        <a:srgbClr val="D73232"/>
      </a:accent5>
      <a:accent6>
        <a:srgbClr val="0F55C3"/>
      </a:accent6>
      <a:hlink>
        <a:srgbClr val="0092C5"/>
      </a:hlink>
      <a:folHlink>
        <a:srgbClr val="954F72"/>
      </a:folHlink>
    </a:clrScheme>
    <a:fontScheme name="Yu Gothic UI">
      <a:majorFont>
        <a:latin typeface="Yu Gothic UI"/>
        <a:ea typeface="Yu Gothic UI"/>
        <a:cs typeface=""/>
      </a:majorFont>
      <a:minorFont>
        <a:latin typeface="Yu Gothic UI"/>
        <a:ea typeface="Yu Gothic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20000"/>
            <a:lumOff val="80000"/>
          </a:schemeClr>
        </a:solidFill>
        <a:ln>
          <a:noFill/>
        </a:ln>
      </a:spPr>
      <a:bodyPr rtlCol="0" anchor="ctr"/>
      <a:lstStyle>
        <a:defPPr marL="285750" indent="-285750" algn="l">
          <a:buFont typeface="Arial" panose="020B0604020202020204" pitchFamily="34" charset="0"/>
          <a:buChar char="•"/>
          <a:defRPr kumimoji="1" sz="1200" b="1"/>
        </a:defPPr>
      </a:lstStyle>
      <a:style>
        <a:lnRef idx="1">
          <a:schemeClr val="accent1"/>
        </a:lnRef>
        <a:fillRef idx="0">
          <a:schemeClr val="accent1"/>
        </a:fillRef>
        <a:effectRef idx="0">
          <a:schemeClr val="accent1"/>
        </a:effectRef>
        <a:fontRef idx="minor">
          <a:schemeClr val="tx1"/>
        </a:fontRef>
      </a:style>
    </a:spDef>
    <a:txDef>
      <a:spPr>
        <a:noFill/>
      </a:spPr>
      <a:bodyPr wrap="none" rtlCol="0">
        <a:spAutoFit/>
      </a:bodyPr>
      <a:lstStyle>
        <a:defPPr algn="l">
          <a:lnSpc>
            <a:spcPct val="120000"/>
          </a:lnSpc>
          <a:defRPr kumimoji="1" sz="1000" smtClean="0"/>
        </a:defPPr>
      </a:lstStyle>
    </a:txDef>
  </a:objectDefaults>
  <a:extraClrSchemeLst>
    <a:extraClrScheme>
      <a:clrScheme name="NRI color">
        <a:dk1>
          <a:srgbClr val="000000"/>
        </a:dk1>
        <a:lt1>
          <a:srgbClr val="FFFFFF"/>
        </a:lt1>
        <a:dk2>
          <a:srgbClr val="CCCCCC"/>
        </a:dk2>
        <a:lt2>
          <a:srgbClr val="7F7F7F"/>
        </a:lt2>
        <a:accent1>
          <a:srgbClr val="000F78"/>
        </a:accent1>
        <a:accent2>
          <a:srgbClr val="3C64AA"/>
        </a:accent2>
        <a:accent3>
          <a:srgbClr val="64AADC"/>
        </a:accent3>
        <a:accent4>
          <a:srgbClr val="F59637"/>
        </a:accent4>
        <a:accent5>
          <a:srgbClr val="D73232"/>
        </a:accent5>
        <a:accent6>
          <a:srgbClr val="0F55C3"/>
        </a:accent6>
        <a:hlink>
          <a:srgbClr val="0092C5"/>
        </a:hlink>
        <a:folHlink>
          <a:srgbClr val="954F72"/>
        </a:folHlink>
      </a:clrScheme>
    </a:extraClrScheme>
  </a:extraClrSchemeLst>
  <a:custClrLst>
    <a:custClr name="navy">
      <a:srgbClr val="000F78"/>
    </a:custClr>
    <a:custClr name="blue1">
      <a:srgbClr val="96BEF5"/>
    </a:custClr>
    <a:custClr name="blue2">
      <a:srgbClr val="0F55C3"/>
    </a:custClr>
    <a:custClr name="blue3">
      <a:srgbClr val="64AADC"/>
    </a:custClr>
    <a:custClr name="blue4">
      <a:srgbClr val="3C64AA"/>
    </a:custClr>
    <a:custClr name="blue5">
      <a:srgbClr val="64A5B4"/>
    </a:custClr>
    <a:custClr name="blue gray">
      <a:srgbClr val="E4ECED"/>
    </a:custClr>
    <a:custClr name="white">
      <a:srgbClr val="FFFFFF"/>
    </a:custClr>
    <a:custClr name="white">
      <a:srgbClr val="FFFFFF"/>
    </a:custClr>
    <a:custClr name="white">
      <a:srgbClr val="FFFFFF"/>
    </a:custClr>
    <a:custClr name="red">
      <a:srgbClr val="D73232"/>
    </a:custClr>
    <a:custClr name="magenta">
      <a:srgbClr val="BE377D"/>
    </a:custClr>
    <a:custClr name="orange">
      <a:srgbClr val="F59637"/>
    </a:custClr>
    <a:custClr name="yellow">
      <a:srgbClr val="FFDC00"/>
    </a:custClr>
    <a:custClr name="green">
      <a:srgbClr val="BED200"/>
    </a:custClr>
    <a:custClr name="purple">
      <a:srgbClr val="5F3C91"/>
    </a:custClr>
  </a:custClrLst>
  <a:extLst>
    <a:ext uri="{05A4C25C-085E-4340-85A3-A5531E510DB2}">
      <thm15:themeFamily xmlns:thm15="http://schemas.microsoft.com/office/thememl/2012/main" name="プレゼンテーション1" id="{92770FC2-EF87-4435-9199-78456B27E65E}" vid="{3800328E-9D1F-444F-85CF-A76F10D3E8E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1">
      <a:majorFont>
        <a:latin typeface="Yu Gothic UI"/>
        <a:ea typeface="Yu Gothic UI"/>
        <a:cs typeface=""/>
      </a:majorFont>
      <a:minorFont>
        <a:latin typeface="Yu Gothic UI"/>
        <a:ea typeface="Yu Gothic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B3658C75F3B3794E9BC9AA5F7F331E68" ma:contentTypeVersion="3" ma:contentTypeDescription="新しいドキュメントを作成します。" ma:contentTypeScope="" ma:versionID="35192d164d6f611f4c6b5d80c5c4580e">
  <xsd:schema xmlns:xsd="http://www.w3.org/2001/XMLSchema" xmlns:xs="http://www.w3.org/2001/XMLSchema" xmlns:p="http://schemas.microsoft.com/office/2006/metadata/properties" xmlns:ns2="5b64e407-b25d-49b0-a93c-c10cff0d8cb5" targetNamespace="http://schemas.microsoft.com/office/2006/metadata/properties" ma:root="true" ma:fieldsID="1202fe96ff080ac86e975f059d8f973c" ns2:_="">
    <xsd:import namespace="5b64e407-b25d-49b0-a93c-c10cff0d8cb5"/>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b64e407-b25d-49b0-a93c-c10cff0d8cb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1695BE9-545F-48BF-8D4D-2FB4ECBA4AE2}">
  <ds:schemaRefs>
    <ds:schemaRef ds:uri="http://schemas.microsoft.com/sharepoint/v3/contenttype/forms"/>
  </ds:schemaRefs>
</ds:datastoreItem>
</file>

<file path=customXml/itemProps2.xml><?xml version="1.0" encoding="utf-8"?>
<ds:datastoreItem xmlns:ds="http://schemas.openxmlformats.org/officeDocument/2006/customXml" ds:itemID="{D8B5C0AB-2E8E-46E5-A54E-BA9B8CD88227}">
  <ds:schemaRefs>
    <ds:schemaRef ds:uri="http://purl.org/dc/dcmitype/"/>
    <ds:schemaRef ds:uri="http://purl.org/dc/elements/1.1/"/>
    <ds:schemaRef ds:uri="http://purl.org/dc/terms/"/>
    <ds:schemaRef ds:uri="http://schemas.microsoft.com/office/2006/documentManagement/types"/>
    <ds:schemaRef ds:uri="5b64e407-b25d-49b0-a93c-c10cff0d8cb5"/>
    <ds:schemaRef ds:uri="http://schemas.openxmlformats.org/package/2006/metadata/core-properties"/>
    <ds:schemaRef ds:uri="http://schemas.microsoft.com/office/2006/metadata/properti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91DF296C-B0EE-49E4-82EB-0D75D111D1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b64e407-b25d-49b0-a93c-c10cff0d8cb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MyNRIGroup_Template2023_Standard_JA_ver.1.3</Template>
  <TotalTime>241</TotalTime>
  <Words>7824</Words>
  <Application>Microsoft Office PowerPoint</Application>
  <PresentationFormat>A4 Paper (210x297 mm)</PresentationFormat>
  <Paragraphs>929</Paragraphs>
  <Slides>55</Slides>
  <Notes>55</Notes>
  <HiddenSlides>5</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62" baseType="lpstr">
      <vt:lpstr>EYInterstate</vt:lpstr>
      <vt:lpstr>Yu Gothic UI</vt:lpstr>
      <vt:lpstr>游ゴシック</vt:lpstr>
      <vt:lpstr>Arial</vt:lpstr>
      <vt:lpstr>Wingdings</vt:lpstr>
      <vt:lpstr>NRIGroupPowerPointTemplate2023</vt:lpstr>
      <vt:lpstr>think-cell Slide</vt:lpstr>
      <vt:lpstr>成長投資計画書作成における留意事項 【本スライドは提出前に削除してください】</vt:lpstr>
      <vt:lpstr>PowerPoint Presentation</vt:lpstr>
      <vt:lpstr>誓約事項 【本スライドを削除してはいけません】</vt:lpstr>
      <vt:lpstr>目次</vt:lpstr>
      <vt:lpstr>目次</vt:lpstr>
      <vt:lpstr>PowerPoint Presentation</vt:lpstr>
      <vt:lpstr>PowerPoint Presentation</vt:lpstr>
      <vt:lpstr>PowerPoint Presentation</vt:lpstr>
      <vt:lpstr>目次</vt:lpstr>
      <vt:lpstr>PowerPoint Presentation</vt:lpstr>
      <vt:lpstr>PowerPoint Presentation</vt:lpstr>
      <vt:lpstr>PowerPoint Presentation</vt:lpstr>
      <vt:lpstr>PowerPoint Presentation</vt:lpstr>
      <vt:lpstr>目次</vt:lpstr>
      <vt:lpstr>PowerPoint Presentation</vt:lpstr>
      <vt:lpstr>PowerPoint Presentation</vt:lpstr>
      <vt:lpstr>PowerPoint Presentation</vt:lpstr>
      <vt:lpstr>目次</vt:lpstr>
      <vt:lpstr>PowerPoint Presentation</vt:lpstr>
      <vt:lpstr>目次</vt:lpstr>
      <vt:lpstr>目次</vt:lpstr>
      <vt:lpstr>PowerPoint Presentation</vt:lpstr>
      <vt:lpstr>PowerPoint Presentation</vt:lpstr>
      <vt:lpstr>目次</vt:lpstr>
      <vt:lpstr>PowerPoint Presentation</vt:lpstr>
      <vt:lpstr>目次</vt:lpstr>
      <vt:lpstr>PowerPoint Presentation</vt:lpstr>
      <vt:lpstr>目次</vt:lpstr>
      <vt:lpstr>目次</vt:lpstr>
      <vt:lpstr>PowerPoint Presentation</vt:lpstr>
      <vt:lpstr>PowerPoint Presentation</vt:lpstr>
      <vt:lpstr>目次</vt:lpstr>
      <vt:lpstr>PowerPoint Presentation</vt:lpstr>
      <vt:lpstr>PowerPoint Presentation</vt:lpstr>
      <vt:lpstr>PowerPoint Presentation</vt:lpstr>
      <vt:lpstr>PowerPoint Presentation</vt:lpstr>
      <vt:lpstr>PowerPoint Presentation</vt:lpstr>
      <vt:lpstr>PowerPoint Presentation</vt:lpstr>
      <vt:lpstr>目次</vt:lpstr>
      <vt:lpstr>目次</vt:lpstr>
      <vt:lpstr>PowerPoint Presentation</vt:lpstr>
      <vt:lpstr>目次</vt:lpstr>
      <vt:lpstr>PowerPoint Presentation</vt:lpstr>
      <vt:lpstr>目次</vt:lpstr>
      <vt:lpstr>PowerPoint Presentation</vt:lpstr>
      <vt:lpstr>目次</vt:lpstr>
      <vt:lpstr>目次</vt:lpstr>
      <vt:lpstr>PowerPoint Presentation</vt:lpstr>
      <vt:lpstr>目次</vt:lpstr>
      <vt:lpstr>PowerPoint Presentation</vt:lpstr>
      <vt:lpstr>目次</vt:lpstr>
      <vt:lpstr>PowerPoint Presentation</vt:lpstr>
      <vt:lpstr>PowerPoint Presentation</vt:lpstr>
      <vt:lpstr>目次</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成田　侑史(853982)ヘルスケア・サービス産業コンサルティング部</dc:creator>
  <cp:lastModifiedBy>成田　侑史(853982)ヘルスケア・サービス産業コンサルティング部</cp:lastModifiedBy>
  <cp:revision>14</cp:revision>
  <cp:lastPrinted>2026-02-25T04:06:23Z</cp:lastPrinted>
  <dcterms:created xsi:type="dcterms:W3CDTF">2026-02-03T09:50:43Z</dcterms:created>
  <dcterms:modified xsi:type="dcterms:W3CDTF">2026-02-26T09:17:20Z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0x010100B3658C75F3B3794E9BC9AA5F7F331E68</vt:lpwstr>
  </property>
  <property fmtid="{D5CDD505-2E9C-101B-9397-08002B2CF9AE}" pid="3" name="BookmarkedSlideIndex_by_AI_Macro">
    <vt:i4>27</vt:i4>
  </property>
</Properties>
</file>