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5.xml" ContentType="application/vnd.openxmlformats-officedocument.presentationml.notesSlide+xml"/>
  <Override PartName="/ppt/tags/tag30.xml" ContentType="application/vnd.openxmlformats-officedocument.presentationml.tags+xml"/>
  <Override PartName="/ppt/notesSlides/notesSlide6.xml" ContentType="application/vnd.openxmlformats-officedocument.presentationml.notesSlide+xml"/>
  <Override PartName="/ppt/tags/tag31.xml" ContentType="application/vnd.openxmlformats-officedocument.presentationml.tags+xml"/>
  <Override PartName="/ppt/notesSlides/notesSlide7.xml" ContentType="application/vnd.openxmlformats-officedocument.presentationml.notesSlide+xml"/>
  <Override PartName="/ppt/tags/tag32.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Override PartName="/ppt/notesSlides/notesSlide10.xml" ContentType="application/vnd.openxmlformats-officedocument.presentationml.notesSlide+xml"/>
  <Override PartName="/ppt/tags/tag44.xml" ContentType="application/vnd.openxmlformats-officedocument.presentationml.tags+xml"/>
  <Override PartName="/ppt/notesSlides/notesSlide11.xml" ContentType="application/vnd.openxmlformats-officedocument.presentationml.notesSlide+xml"/>
  <Override PartName="/ppt/tags/tag45.xml" ContentType="application/vnd.openxmlformats-officedocument.presentationml.tags+xml"/>
  <Override PartName="/ppt/notesSlides/notesSlide12.xml" ContentType="application/vnd.openxmlformats-officedocument.presentationml.notesSlide+xml"/>
  <Override PartName="/ppt/tags/tag46.xml" ContentType="application/vnd.openxmlformats-officedocument.presentationml.tags+xml"/>
  <Override PartName="/ppt/notesSlides/notesSlide13.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4.xml" ContentType="application/vnd.openxmlformats-officedocument.presentationml.notesSlide+xml"/>
  <Override PartName="/ppt/tags/tag57.xml" ContentType="application/vnd.openxmlformats-officedocument.presentationml.tags+xml"/>
  <Override PartName="/ppt/notesSlides/notesSlide15.xml" ContentType="application/vnd.openxmlformats-officedocument.presentationml.notesSlide+xml"/>
  <Override PartName="/ppt/tags/tag58.xml" ContentType="application/vnd.openxmlformats-officedocument.presentationml.tags+xml"/>
  <Override PartName="/ppt/notesSlides/notesSlide16.xml" ContentType="application/vnd.openxmlformats-officedocument.presentationml.notesSlide+xml"/>
  <Override PartName="/ppt/tags/tag59.xml" ContentType="application/vnd.openxmlformats-officedocument.presentationml.tags+xml"/>
  <Override PartName="/ppt/notesSlides/notesSlide17.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18.xml" ContentType="application/vnd.openxmlformats-officedocument.presentationml.notesSlide+xml"/>
  <Override PartName="/ppt/tags/tag70.xml" ContentType="application/vnd.openxmlformats-officedocument.presentationml.tags+xml"/>
  <Override PartName="/ppt/notesSlides/notesSlide19.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0.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21.xml" ContentType="application/vnd.openxmlformats-officedocument.presentationml.notesSlide+xml"/>
  <Override PartName="/ppt/tags/tag89.xml" ContentType="application/vnd.openxmlformats-officedocument.presentationml.tags+xml"/>
  <Override PartName="/ppt/notesSlides/notesSlide22.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23.xml" ContentType="application/vnd.openxmlformats-officedocument.presentationml.notesSlide+xml"/>
  <Override PartName="/ppt/tags/tag100.xml" ContentType="application/vnd.openxmlformats-officedocument.presentationml.tags+xml"/>
  <Override PartName="/ppt/notesSlides/notesSlide24.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25.xml" ContentType="application/vnd.openxmlformats-officedocument.presentationml.notesSlide+xml"/>
  <Override PartName="/ppt/tags/tag110.xml" ContentType="application/vnd.openxmlformats-officedocument.presentationml.tags+xml"/>
  <Override PartName="/ppt/notesSlides/notesSlide26.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27.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28.xml" ContentType="application/vnd.openxmlformats-officedocument.presentationml.notesSlide+xml"/>
  <Override PartName="/ppt/tags/tag127.xml" ContentType="application/vnd.openxmlformats-officedocument.presentationml.tags+xml"/>
  <Override PartName="/ppt/notesSlides/notesSlide29.xml" ContentType="application/vnd.openxmlformats-officedocument.presentationml.notesSlide+xml"/>
  <Override PartName="/ppt/tags/tag128.xml" ContentType="application/vnd.openxmlformats-officedocument.presentationml.tags+xml"/>
  <Override PartName="/ppt/notesSlides/notesSlide30.xml" ContentType="application/vnd.openxmlformats-officedocument.presentationml.notesSlide+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31.xml" ContentType="application/vnd.openxmlformats-officedocument.presentationml.notesSlide+xml"/>
  <Override PartName="/ppt/tags/tag137.xml" ContentType="application/vnd.openxmlformats-officedocument.presentationml.tags+xml"/>
  <Override PartName="/ppt/notesSlides/notesSlide32.xml" ContentType="application/vnd.openxmlformats-officedocument.presentationml.notesSlide+xml"/>
  <Override PartName="/ppt/tags/tag138.xml" ContentType="application/vnd.openxmlformats-officedocument.presentationml.tags+xml"/>
  <Override PartName="/ppt/notesSlides/notesSlide33.xml" ContentType="application/vnd.openxmlformats-officedocument.presentationml.notesSlide+xml"/>
  <Override PartName="/ppt/tags/tag139.xml" ContentType="application/vnd.openxmlformats-officedocument.presentationml.tags+xml"/>
  <Override PartName="/ppt/notesSlides/notesSlide34.xml" ContentType="application/vnd.openxmlformats-officedocument.presentationml.notesSlide+xml"/>
  <Override PartName="/ppt/tags/tag140.xml" ContentType="application/vnd.openxmlformats-officedocument.presentationml.tags+xml"/>
  <Override PartName="/ppt/notesSlides/notesSlide35.xml" ContentType="application/vnd.openxmlformats-officedocument.presentationml.notesSlide+xml"/>
  <Override PartName="/ppt/tags/tag141.xml" ContentType="application/vnd.openxmlformats-officedocument.presentationml.tags+xml"/>
  <Override PartName="/ppt/notesSlides/notesSlide36.xml" ContentType="application/vnd.openxmlformats-officedocument.presentationml.notesSlide+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notesSlides/notesSlide37.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38.xml" ContentType="application/vnd.openxmlformats-officedocument.presentationml.notesSlide+xml"/>
  <Override PartName="/ppt/tags/tag160.xml" ContentType="application/vnd.openxmlformats-officedocument.presentationml.tags+xml"/>
  <Override PartName="/ppt/notesSlides/notesSlide39.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notesSlides/notesSlide40.xml" ContentType="application/vnd.openxmlformats-officedocument.presentationml.notesSlide+xml"/>
  <Override PartName="/ppt/tags/tag170.xml" ContentType="application/vnd.openxmlformats-officedocument.presentationml.tags+xml"/>
  <Override PartName="/ppt/notesSlides/notesSlide41.xml" ContentType="application/vnd.openxmlformats-officedocument.presentationml.notesSlide+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42.xml" ContentType="application/vnd.openxmlformats-officedocument.presentationml.notesSlide+xml"/>
  <Override PartName="/ppt/tags/tag180.xml" ContentType="application/vnd.openxmlformats-officedocument.presentationml.tags+xml"/>
  <Override PartName="/ppt/notesSlides/notesSlide43.xml" ContentType="application/vnd.openxmlformats-officedocument.presentationml.notesSlide+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notesSlides/notesSlide44.xml" ContentType="application/vnd.openxmlformats-officedocument.presentationml.notesSlide+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notesSlides/notesSlide45.xml" ContentType="application/vnd.openxmlformats-officedocument.presentationml.notesSlide+xml"/>
  <Override PartName="/ppt/tags/tag201.xml" ContentType="application/vnd.openxmlformats-officedocument.presentationml.tags+xml"/>
  <Override PartName="/ppt/notesSlides/notesSlide46.xml" ContentType="application/vnd.openxmlformats-officedocument.presentationml.notesSlide+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notesSlides/notesSlide47.xml" ContentType="application/vnd.openxmlformats-officedocument.presentationml.notesSlide+xml"/>
  <Override PartName="/ppt/tags/tag212.xml" ContentType="application/vnd.openxmlformats-officedocument.presentationml.tags+xml"/>
  <Override PartName="/ppt/notesSlides/notesSlide48.xml" ContentType="application/vnd.openxmlformats-officedocument.presentationml.notesSlide+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notesSlides/notesSlide49.xml" ContentType="application/vnd.openxmlformats-officedocument.presentationml.notesSlide+xml"/>
  <Override PartName="/ppt/tags/tag223.xml" ContentType="application/vnd.openxmlformats-officedocument.presentationml.tags+xml"/>
  <Override PartName="/ppt/notesSlides/notesSlide50.xml" ContentType="application/vnd.openxmlformats-officedocument.presentationml.notesSlide+xml"/>
  <Override PartName="/ppt/tags/tag224.xml" ContentType="application/vnd.openxmlformats-officedocument.presentationml.tags+xml"/>
  <Override PartName="/ppt/notesSlides/notesSlide51.xml" ContentType="application/vnd.openxmlformats-officedocument.presentationml.notesSlide+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notesSlides/notesSlide52.xml" ContentType="application/vnd.openxmlformats-officedocument.presentationml.notesSlide+xml"/>
  <Override PartName="/ppt/tags/tag235.xml" ContentType="application/vnd.openxmlformats-officedocument.presentationml.tags+xml"/>
  <Override PartName="/ppt/notesSlides/notesSlide5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715" r:id="rId4"/>
  </p:sldMasterIdLst>
  <p:notesMasterIdLst>
    <p:notesMasterId r:id="rId60"/>
  </p:notesMasterIdLst>
  <p:handoutMasterIdLst>
    <p:handoutMasterId r:id="rId61"/>
  </p:handoutMasterIdLst>
  <p:sldIdLst>
    <p:sldId id="260" r:id="rId5"/>
    <p:sldId id="261" r:id="rId6"/>
    <p:sldId id="328" r:id="rId7"/>
    <p:sldId id="264" r:id="rId8"/>
    <p:sldId id="265" r:id="rId9"/>
    <p:sldId id="290" r:id="rId10"/>
    <p:sldId id="292" r:id="rId11"/>
    <p:sldId id="329" r:id="rId12"/>
    <p:sldId id="268" r:id="rId13"/>
    <p:sldId id="301" r:id="rId14"/>
    <p:sldId id="293" r:id="rId15"/>
    <p:sldId id="298" r:id="rId16"/>
    <p:sldId id="299" r:id="rId17"/>
    <p:sldId id="272" r:id="rId18"/>
    <p:sldId id="294" r:id="rId19"/>
    <p:sldId id="322" r:id="rId20"/>
    <p:sldId id="323" r:id="rId21"/>
    <p:sldId id="273" r:id="rId22"/>
    <p:sldId id="295" r:id="rId23"/>
    <p:sldId id="318" r:id="rId24"/>
    <p:sldId id="319" r:id="rId25"/>
    <p:sldId id="300" r:id="rId26"/>
    <p:sldId id="326" r:id="rId27"/>
    <p:sldId id="320" r:id="rId28"/>
    <p:sldId id="321" r:id="rId29"/>
    <p:sldId id="277" r:id="rId30"/>
    <p:sldId id="302" r:id="rId31"/>
    <p:sldId id="281" r:id="rId32"/>
    <p:sldId id="280" r:id="rId33"/>
    <p:sldId id="306" r:id="rId34"/>
    <p:sldId id="330" r:id="rId35"/>
    <p:sldId id="283" r:id="rId36"/>
    <p:sldId id="324" r:id="rId37"/>
    <p:sldId id="325" r:id="rId38"/>
    <p:sldId id="307" r:id="rId39"/>
    <p:sldId id="305" r:id="rId40"/>
    <p:sldId id="308" r:id="rId41"/>
    <p:sldId id="327" r:id="rId42"/>
    <p:sldId id="275" r:id="rId43"/>
    <p:sldId id="316" r:id="rId44"/>
    <p:sldId id="315" r:id="rId45"/>
    <p:sldId id="278" r:id="rId46"/>
    <p:sldId id="303" r:id="rId47"/>
    <p:sldId id="279" r:id="rId48"/>
    <p:sldId id="304" r:id="rId49"/>
    <p:sldId id="285" r:id="rId50"/>
    <p:sldId id="286" r:id="rId51"/>
    <p:sldId id="309" r:id="rId52"/>
    <p:sldId id="287" r:id="rId53"/>
    <p:sldId id="331" r:id="rId54"/>
    <p:sldId id="288" r:id="rId55"/>
    <p:sldId id="311" r:id="rId56"/>
    <p:sldId id="313" r:id="rId57"/>
    <p:sldId id="289" r:id="rId58"/>
    <p:sldId id="312" r:id="rId59"/>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なしのセクション" id="{DFCF46F0-9303-4B07-93AA-F4958CD57B54}">
          <p14:sldIdLst>
            <p14:sldId id="260"/>
            <p14:sldId id="261"/>
            <p14:sldId id="328"/>
            <p14:sldId id="264"/>
            <p14:sldId id="265"/>
            <p14:sldId id="290"/>
            <p14:sldId id="292"/>
            <p14:sldId id="329"/>
            <p14:sldId id="268"/>
            <p14:sldId id="301"/>
            <p14:sldId id="293"/>
            <p14:sldId id="298"/>
            <p14:sldId id="299"/>
            <p14:sldId id="272"/>
            <p14:sldId id="294"/>
            <p14:sldId id="322"/>
            <p14:sldId id="323"/>
            <p14:sldId id="273"/>
            <p14:sldId id="295"/>
            <p14:sldId id="318"/>
            <p14:sldId id="319"/>
            <p14:sldId id="300"/>
            <p14:sldId id="326"/>
            <p14:sldId id="320"/>
            <p14:sldId id="321"/>
            <p14:sldId id="277"/>
            <p14:sldId id="302"/>
            <p14:sldId id="281"/>
            <p14:sldId id="280"/>
            <p14:sldId id="306"/>
            <p14:sldId id="330"/>
            <p14:sldId id="283"/>
            <p14:sldId id="324"/>
            <p14:sldId id="325"/>
            <p14:sldId id="307"/>
            <p14:sldId id="305"/>
            <p14:sldId id="308"/>
            <p14:sldId id="327"/>
            <p14:sldId id="275"/>
            <p14:sldId id="316"/>
            <p14:sldId id="315"/>
            <p14:sldId id="278"/>
            <p14:sldId id="303"/>
            <p14:sldId id="279"/>
            <p14:sldId id="304"/>
            <p14:sldId id="285"/>
            <p14:sldId id="286"/>
            <p14:sldId id="309"/>
            <p14:sldId id="287"/>
            <p14:sldId id="331"/>
            <p14:sldId id="288"/>
            <p14:sldId id="311"/>
            <p14:sldId id="313"/>
            <p14:sldId id="289"/>
            <p14:sldId id="312"/>
          </p14:sldIdLst>
        </p14:section>
      </p14:sectionLst>
    </p:ext>
    <p:ext uri="{EFAFB233-063F-42B5-8137-9DF3F51BA10A}">
      <p15:sldGuideLst xmlns:p15="http://schemas.microsoft.com/office/powerpoint/2012/main">
        <p15:guide id="2" pos="3696" userDrawn="1">
          <p15:clr>
            <a:srgbClr val="A4A3A4"/>
          </p15:clr>
        </p15:guide>
        <p15:guide id="3" orient="horz" pos="15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1A870B-1316-467A-8F43-C509724EFF3A}" v="960" dt="2026-02-20T05:18:27.3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58" autoAdjust="0"/>
    <p:restoredTop sz="94757" autoAdjust="0"/>
  </p:normalViewPr>
  <p:slideViewPr>
    <p:cSldViewPr snapToGrid="0">
      <p:cViewPr varScale="1">
        <p:scale>
          <a:sx n="108" d="100"/>
          <a:sy n="108" d="100"/>
        </p:scale>
        <p:origin x="1746" y="318"/>
      </p:cViewPr>
      <p:guideLst>
        <p:guide pos="3696"/>
        <p:guide orient="horz" pos="1560"/>
      </p:guideLst>
    </p:cSldViewPr>
  </p:slideViewPr>
  <p:notesTextViewPr>
    <p:cViewPr>
      <p:scale>
        <a:sx n="1" d="1"/>
        <a:sy n="1" d="1"/>
      </p:scale>
      <p:origin x="0" y="0"/>
    </p:cViewPr>
  </p:notesTextViewPr>
  <p:sorterViewPr>
    <p:cViewPr>
      <p:scale>
        <a:sx n="100" d="100"/>
        <a:sy n="100" d="100"/>
      </p:scale>
      <p:origin x="0" y="-10925"/>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ACD0365-DF38-6046-9301-954ABA44AAAD}"/>
              </a:ext>
            </a:extLst>
          </p:cNvPr>
          <p:cNvSpPr>
            <a:spLocks noGrp="1"/>
          </p:cNvSpPr>
          <p:nvPr>
            <p:ph type="hdr" sz="quarter"/>
          </p:nvPr>
        </p:nvSpPr>
        <p:spPr>
          <a:xfrm>
            <a:off x="2" y="2"/>
            <a:ext cx="2918829" cy="495029"/>
          </a:xfrm>
          <a:prstGeom prst="rect">
            <a:avLst/>
          </a:prstGeom>
        </p:spPr>
        <p:txBody>
          <a:bodyPr vert="horz" lIns="90681" tIns="45341" rIns="90681" bIns="45341"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B634775-D7A9-0542-ADD4-BA28AD6AB114}"/>
              </a:ext>
            </a:extLst>
          </p:cNvPr>
          <p:cNvSpPr>
            <a:spLocks noGrp="1"/>
          </p:cNvSpPr>
          <p:nvPr>
            <p:ph type="dt" sz="quarter" idx="1"/>
          </p:nvPr>
        </p:nvSpPr>
        <p:spPr>
          <a:xfrm>
            <a:off x="3815376" y="2"/>
            <a:ext cx="2918829" cy="495029"/>
          </a:xfrm>
          <a:prstGeom prst="rect">
            <a:avLst/>
          </a:prstGeom>
        </p:spPr>
        <p:txBody>
          <a:bodyPr vert="horz" lIns="90681" tIns="45341" rIns="90681" bIns="45341" rtlCol="0"/>
          <a:lstStyle>
            <a:lvl1pPr algn="r">
              <a:defRPr sz="1200"/>
            </a:lvl1pPr>
          </a:lstStyle>
          <a:p>
            <a:fld id="{5451D7CC-EF2C-FD46-8E9B-555F408ACD43}" type="datetimeFigureOut">
              <a:rPr kumimoji="1" lang="ja-JP" altLang="en-US" smtClean="0"/>
              <a:t>2026/2/26</a:t>
            </a:fld>
            <a:endParaRPr kumimoji="1" lang="ja-JP" altLang="en-US"/>
          </a:p>
        </p:txBody>
      </p:sp>
      <p:sp>
        <p:nvSpPr>
          <p:cNvPr id="4" name="フッター プレースホルダー 3">
            <a:extLst>
              <a:ext uri="{FF2B5EF4-FFF2-40B4-BE49-F238E27FC236}">
                <a16:creationId xmlns:a16="http://schemas.microsoft.com/office/drawing/2014/main" id="{79A105A2-D089-1A48-829A-82E85E34EE9C}"/>
              </a:ext>
            </a:extLst>
          </p:cNvPr>
          <p:cNvSpPr>
            <a:spLocks noGrp="1"/>
          </p:cNvSpPr>
          <p:nvPr>
            <p:ph type="ftr" sz="quarter" idx="2"/>
          </p:nvPr>
        </p:nvSpPr>
        <p:spPr>
          <a:xfrm>
            <a:off x="2" y="9371288"/>
            <a:ext cx="2918829" cy="495028"/>
          </a:xfrm>
          <a:prstGeom prst="rect">
            <a:avLst/>
          </a:prstGeom>
        </p:spPr>
        <p:txBody>
          <a:bodyPr vert="horz" lIns="90681" tIns="45341" rIns="90681" bIns="45341"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CEE9F88C-A495-8E4C-91E4-A0448F8E7A49}"/>
              </a:ext>
            </a:extLst>
          </p:cNvPr>
          <p:cNvSpPr>
            <a:spLocks noGrp="1"/>
          </p:cNvSpPr>
          <p:nvPr>
            <p:ph type="sldNum" sz="quarter" idx="3"/>
          </p:nvPr>
        </p:nvSpPr>
        <p:spPr>
          <a:xfrm>
            <a:off x="3815376" y="9371288"/>
            <a:ext cx="2918829" cy="495028"/>
          </a:xfrm>
          <a:prstGeom prst="rect">
            <a:avLst/>
          </a:prstGeom>
        </p:spPr>
        <p:txBody>
          <a:bodyPr vert="horz" lIns="90681" tIns="45341" rIns="90681" bIns="45341" rtlCol="0" anchor="b"/>
          <a:lstStyle>
            <a:lvl1pPr algn="r">
              <a:defRPr sz="1200"/>
            </a:lvl1pPr>
          </a:lstStyle>
          <a:p>
            <a:fld id="{B8E56E7F-BC97-8844-B5AB-A0E20FD94166}" type="slidenum">
              <a:rPr kumimoji="1" lang="ja-JP" altLang="en-US" smtClean="0"/>
              <a:t>‹#›</a:t>
            </a:fld>
            <a:endParaRPr kumimoji="1" lang="ja-JP" altLang="en-US"/>
          </a:p>
        </p:txBody>
      </p:sp>
    </p:spTree>
    <p:extLst>
      <p:ext uri="{BB962C8B-B14F-4D97-AF65-F5344CB8AC3E}">
        <p14:creationId xmlns:p14="http://schemas.microsoft.com/office/powerpoint/2010/main" val="42350083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18829" cy="495029"/>
          </a:xfrm>
          <a:prstGeom prst="rect">
            <a:avLst/>
          </a:prstGeom>
        </p:spPr>
        <p:txBody>
          <a:bodyPr vert="horz" lIns="90681" tIns="45341" rIns="90681" bIns="45341" rtlCol="0"/>
          <a:lstStyle>
            <a:lvl1pPr algn="l">
              <a:defRPr sz="1200">
                <a:latin typeface="Yu Gothic UI" panose="020B0500000000000000" pitchFamily="50" charset="-128"/>
                <a:ea typeface="Yu Gothic UI" panose="020B0500000000000000" pitchFamily="50" charset="-128"/>
                <a:sym typeface="Yu Gothic UI" panose="020B0500000000000000" pitchFamily="50" charset="-128"/>
              </a:defRPr>
            </a:lvl1pPr>
          </a:lstStyle>
          <a:p>
            <a:endParaRPr lang="ja-JP" altLang="en-US"/>
          </a:p>
        </p:txBody>
      </p:sp>
      <p:sp>
        <p:nvSpPr>
          <p:cNvPr id="3" name="日付プレースホルダー 2"/>
          <p:cNvSpPr>
            <a:spLocks noGrp="1"/>
          </p:cNvSpPr>
          <p:nvPr>
            <p:ph type="dt" idx="1"/>
          </p:nvPr>
        </p:nvSpPr>
        <p:spPr>
          <a:xfrm>
            <a:off x="3815376" y="2"/>
            <a:ext cx="2918829" cy="495029"/>
          </a:xfrm>
          <a:prstGeom prst="rect">
            <a:avLst/>
          </a:prstGeom>
        </p:spPr>
        <p:txBody>
          <a:bodyPr vert="horz" lIns="90681" tIns="45341" rIns="90681" bIns="45341" rtlCol="0"/>
          <a:lstStyle>
            <a:lvl1pPr algn="r">
              <a:defRPr sz="1200">
                <a:latin typeface="Yu Gothic UI" panose="020B0500000000000000" pitchFamily="50" charset="-128"/>
              </a:defRPr>
            </a:lvl1pPr>
          </a:lstStyle>
          <a:p>
            <a:fld id="{038CA037-5F36-E240-9624-6014F2A8F4EC}" type="datetimeFigureOut">
              <a:rPr lang="ja-JP" altLang="en-US" smtClean="0"/>
              <a:pPr/>
              <a:t>2026/2/26</a:t>
            </a:fld>
            <a:endParaRPr lang="ja-JP" altLang="en-US"/>
          </a:p>
        </p:txBody>
      </p:sp>
      <p:sp>
        <p:nvSpPr>
          <p:cNvPr id="4" name="スライド イメージ プレースホルダー 3"/>
          <p:cNvSpPr>
            <a:spLocks noGrp="1" noRot="1" noChangeAspect="1"/>
          </p:cNvSpPr>
          <p:nvPr>
            <p:ph type="sldImg" idx="2"/>
          </p:nvPr>
        </p:nvSpPr>
        <p:spPr>
          <a:xfrm>
            <a:off x="965200" y="1235075"/>
            <a:ext cx="4805363" cy="3327400"/>
          </a:xfrm>
          <a:prstGeom prst="rect">
            <a:avLst/>
          </a:prstGeom>
          <a:noFill/>
          <a:ln w="12700">
            <a:solidFill>
              <a:prstClr val="black"/>
            </a:solidFill>
          </a:ln>
        </p:spPr>
        <p:txBody>
          <a:bodyPr vert="horz" lIns="90681" tIns="45341" rIns="90681" bIns="45341" rtlCol="0" anchor="ctr"/>
          <a:lstStyle/>
          <a:p>
            <a:endParaRPr lang="ja-JP" altLang="en-US"/>
          </a:p>
        </p:txBody>
      </p:sp>
      <p:sp>
        <p:nvSpPr>
          <p:cNvPr id="5" name="ノート プレースホルダー 4"/>
          <p:cNvSpPr>
            <a:spLocks noGrp="1"/>
          </p:cNvSpPr>
          <p:nvPr>
            <p:ph type="body" sz="quarter" idx="3"/>
          </p:nvPr>
        </p:nvSpPr>
        <p:spPr>
          <a:xfrm>
            <a:off x="673577" y="4748165"/>
            <a:ext cx="5388610" cy="3884861"/>
          </a:xfrm>
          <a:prstGeom prst="rect">
            <a:avLst/>
          </a:prstGeom>
        </p:spPr>
        <p:txBody>
          <a:bodyPr vert="horz" lIns="90681" tIns="45341" rIns="90681" bIns="45341"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371288"/>
            <a:ext cx="2918829" cy="495028"/>
          </a:xfrm>
          <a:prstGeom prst="rect">
            <a:avLst/>
          </a:prstGeom>
        </p:spPr>
        <p:txBody>
          <a:bodyPr vert="horz" lIns="90681" tIns="45341" rIns="90681" bIns="45341" rtlCol="0" anchor="b"/>
          <a:lstStyle>
            <a:lvl1pPr algn="l">
              <a:defRPr sz="1200">
                <a:latin typeface="Yu Gothic UI" panose="020B0500000000000000" pitchFamily="50" charset="-128"/>
                <a:ea typeface="Yu Gothic UI" panose="020B0500000000000000" pitchFamily="50" charset="-128"/>
                <a:sym typeface="Yu Gothic UI" panose="020B0500000000000000" pitchFamily="50" charset="-128"/>
              </a:defRPr>
            </a:lvl1pPr>
          </a:lstStyle>
          <a:p>
            <a:endParaRPr lang="ja-JP" altLang="en-US"/>
          </a:p>
        </p:txBody>
      </p:sp>
      <p:sp>
        <p:nvSpPr>
          <p:cNvPr id="7" name="スライド番号プレースホルダー 6"/>
          <p:cNvSpPr>
            <a:spLocks noGrp="1"/>
          </p:cNvSpPr>
          <p:nvPr>
            <p:ph type="sldNum" sz="quarter" idx="5"/>
          </p:nvPr>
        </p:nvSpPr>
        <p:spPr>
          <a:xfrm>
            <a:off x="3815376" y="9371288"/>
            <a:ext cx="2918829" cy="495028"/>
          </a:xfrm>
          <a:prstGeom prst="rect">
            <a:avLst/>
          </a:prstGeom>
        </p:spPr>
        <p:txBody>
          <a:bodyPr vert="horz" lIns="90681" tIns="45341" rIns="90681" bIns="45341" rtlCol="0" anchor="b"/>
          <a:lstStyle>
            <a:lvl1pPr algn="r">
              <a:defRPr sz="1200">
                <a:latin typeface="Yu Gothic UI" panose="020B0500000000000000" pitchFamily="50" charset="-128"/>
              </a:defRPr>
            </a:lvl1pPr>
          </a:lstStyle>
          <a:p>
            <a:fld id="{17B69022-2E16-7042-BFCB-B914F4A6E3B0}" type="slidenum">
              <a:rPr lang="ja-JP" altLang="en-US" smtClean="0"/>
              <a:pPr/>
              <a:t>‹#›</a:t>
            </a:fld>
            <a:endParaRPr lang="ja-JP" altLang="en-US"/>
          </a:p>
        </p:txBody>
      </p:sp>
    </p:spTree>
    <p:extLst>
      <p:ext uri="{BB962C8B-B14F-4D97-AF65-F5344CB8AC3E}">
        <p14:creationId xmlns:p14="http://schemas.microsoft.com/office/powerpoint/2010/main" val="40201952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0</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78633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9</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652623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10</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001408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11</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4457749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12</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105541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13</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407249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14</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301289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15</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363972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16</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860265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17</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6221672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18</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515922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1</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911573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19</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3968022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76890C-C0F7-49F1-23CB-F3D10751E9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C2AD51-94F7-D4E4-C5EF-A647D9DF0C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A2AA34-C350-F98E-345C-55EA99AD5D8E}"/>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4A964D0C-A9DB-E577-D07D-9ECA7DE232CB}"/>
              </a:ext>
            </a:extLst>
          </p:cNvPr>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20</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42826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21</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0535493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53306C-8C24-99C8-CB2F-77E76B88A7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E542D0-8AA9-CDB5-F8CC-293D88F476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950E17-B865-B46F-0F94-99495C39B0B7}"/>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65034E01-41D1-6816-9A87-9633C1BFAAEB}"/>
              </a:ext>
            </a:extLst>
          </p:cNvPr>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23</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0144397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3D777-23E5-E544-F1F4-286EA5BBD0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71EA1A-64DD-341A-38FC-760250A05D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1A63A7-5C69-B16E-3F82-3F51F2C25BF3}"/>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16C68BC3-89DC-636E-73FF-708123529DCA}"/>
              </a:ext>
            </a:extLst>
          </p:cNvPr>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24</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4210210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25</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7732477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26</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41632390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27</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3968022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28</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1425129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29</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495708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377453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2EE4D-0C9E-4E29-10A9-1240FAE046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EC8E6C-7C31-2FBF-142B-BA2833C286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4A061B-2FFD-83BA-B984-CC071F2E1E1D}"/>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272BDFCB-F6A1-70FE-0970-929BC2723DC3}"/>
              </a:ext>
            </a:extLst>
          </p:cNvPr>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30</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9671994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31</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6434858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32</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3714769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33</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9493350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45468E-1EF8-1E9F-34FA-C15EE6CB1E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054530-F231-7A24-7A65-161CC656D9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0174EC-DA01-0C08-7294-6FEB3B2B1E82}"/>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B2FB1B3F-3930-DF53-4139-3149265FF94C}"/>
              </a:ext>
            </a:extLst>
          </p:cNvPr>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34</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9828925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35</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436148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C2456B-EC53-4E74-FAED-CA0CFE203F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19E882-6614-CEB8-F050-3CDA99A393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C364A9-A357-ADDE-63F7-7B4FBD04B3AF}"/>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EBC94696-B908-3890-743B-4BDD7E1B9498}"/>
              </a:ext>
            </a:extLst>
          </p:cNvPr>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36</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4836662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38</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468762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5CA53-25D0-F225-5348-72105A39F2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7E2D12-7FC7-0912-7D1E-95686FA3A4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D1B2B0-2CDB-A94B-1898-2D17D3E7F9CA}"/>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88F7281E-A9D5-5C34-3160-1483C5609431}"/>
              </a:ext>
            </a:extLst>
          </p:cNvPr>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39</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2512739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40</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105460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3</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8763851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41</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7680878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42</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047421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43</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8641111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44</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9002603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45</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931140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46</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8636159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47</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5967686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48</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4328510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49</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03959739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50</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583965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9245057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51</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1109757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52</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25511485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53</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2459713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54</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975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5</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166328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6</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920339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7</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666959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8</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7255770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3.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表紙（写真なし）">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A10EFAC-55AD-ED58-9FB6-DC5448434CF8}"/>
              </a:ext>
            </a:extLst>
          </p:cNvPr>
          <p:cNvGraphicFramePr>
            <a:graphicFrameLocks noChangeAspect="1"/>
          </p:cNvGraphicFramePr>
          <p:nvPr userDrawn="1">
            <p:custDataLst>
              <p:tags r:id="rId1"/>
            </p:custDataLst>
            <p:extLst>
              <p:ext uri="{D42A27DB-BD31-4B8C-83A1-F6EECF244321}">
                <p14:modId xmlns:p14="http://schemas.microsoft.com/office/powerpoint/2010/main" val="36693446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6" name="think-cell data - do not delete" hidden="1">
                        <a:extLst>
                          <a:ext uri="{FF2B5EF4-FFF2-40B4-BE49-F238E27FC236}">
                            <a16:creationId xmlns:a16="http://schemas.microsoft.com/office/drawing/2014/main" id="{BA10EFAC-55AD-ED58-9FB6-DC5448434CF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ctrTitle" hasCustomPrompt="1"/>
          </p:nvPr>
        </p:nvSpPr>
        <p:spPr>
          <a:xfrm>
            <a:off x="492766" y="2988000"/>
            <a:ext cx="8924284" cy="442035"/>
          </a:xfrm>
          <a:prstGeom prst="rect">
            <a:avLst/>
          </a:prstGeom>
          <a:noFill/>
        </p:spPr>
        <p:txBody>
          <a:bodyPr vert="horz" lIns="0" tIns="36000" rIns="0" bIns="36000" anchor="b" anchorCtr="0">
            <a:spAutoFit/>
          </a:bodyPr>
          <a:lstStyle>
            <a:lvl1pPr algn="l">
              <a:lnSpc>
                <a:spcPct val="100000"/>
              </a:lnSpc>
              <a:spcBef>
                <a:spcPts val="0"/>
              </a:spcBef>
              <a:defRPr sz="2400" b="1" i="0" baseline="0">
                <a:latin typeface="Yu Gothic UI" panose="020B0500000000000000" pitchFamily="50" charset="-128"/>
                <a:ea typeface="Yu Gothic UI" panose="020B0500000000000000" pitchFamily="50" charset="-128"/>
                <a:sym typeface="Yu Gothic UI" panose="020B0500000000000000" pitchFamily="50" charset="-128"/>
              </a:defRPr>
            </a:lvl1pPr>
          </a:lstStyle>
          <a:p>
            <a:r>
              <a:rPr lang="zh-TW" altLang="en-US"/>
              <a:t>成長投資計画書</a:t>
            </a:r>
            <a:endParaRPr lang="en-US"/>
          </a:p>
        </p:txBody>
      </p:sp>
      <p:sp>
        <p:nvSpPr>
          <p:cNvPr id="3" name="Subtitle 2"/>
          <p:cNvSpPr>
            <a:spLocks noGrp="1"/>
          </p:cNvSpPr>
          <p:nvPr>
            <p:ph type="subTitle" idx="1" hasCustomPrompt="1"/>
          </p:nvPr>
        </p:nvSpPr>
        <p:spPr>
          <a:xfrm>
            <a:off x="492388" y="687600"/>
            <a:ext cx="8924662" cy="365357"/>
          </a:xfrm>
        </p:spPr>
        <p:txBody>
          <a:bodyPr lIns="0" tIns="46800" rIns="90000" bIns="46800" anchor="ctr">
            <a:spAutoFit/>
          </a:bodyPr>
          <a:lstStyle>
            <a:lvl1pPr marL="0" indent="0" algn="l">
              <a:lnSpc>
                <a:spcPct val="110000"/>
              </a:lnSpc>
              <a:spcBef>
                <a:spcPts val="0"/>
              </a:spcBef>
              <a:buNone/>
              <a:defRPr sz="1600" b="1" i="0" baseline="0">
                <a:solidFill>
                  <a:srgbClr val="000F78"/>
                </a:solidFill>
                <a:latin typeface="Yu Gothic UI" panose="020B0500000000000000" pitchFamily="50" charset="-128"/>
                <a:ea typeface="Yu Gothic UI" panose="020B0500000000000000" pitchFamily="50" charset="-128"/>
                <a:sym typeface="Yu Gothic UI" panose="020B0500000000000000" pitchFamily="50" charset="-128"/>
              </a:defRPr>
            </a:lvl1pPr>
            <a:lvl2pPr marL="495285" indent="0" algn="ctr">
              <a:buNone/>
              <a:defRPr sz="2167"/>
            </a:lvl2pPr>
            <a:lvl3pPr marL="990570" indent="0" algn="ctr">
              <a:buNone/>
              <a:defRPr sz="1950"/>
            </a:lvl3pPr>
            <a:lvl4pPr marL="1485854" indent="0" algn="ctr">
              <a:buNone/>
              <a:defRPr sz="1733"/>
            </a:lvl4pPr>
            <a:lvl5pPr marL="1981139" indent="0" algn="ctr">
              <a:buNone/>
              <a:defRPr sz="1733"/>
            </a:lvl5pPr>
            <a:lvl6pPr marL="2476424" indent="0" algn="ctr">
              <a:buNone/>
              <a:defRPr sz="1733"/>
            </a:lvl6pPr>
            <a:lvl7pPr marL="2971709" indent="0" algn="ctr">
              <a:buNone/>
              <a:defRPr sz="1733"/>
            </a:lvl7pPr>
            <a:lvl8pPr marL="3466993" indent="0" algn="ctr">
              <a:buNone/>
              <a:defRPr sz="1733"/>
            </a:lvl8pPr>
            <a:lvl9pPr marL="3962278" indent="0" algn="ctr">
              <a:buNone/>
              <a:defRPr sz="1733"/>
            </a:lvl9pPr>
          </a:lstStyle>
          <a:p>
            <a:r>
              <a:rPr lang="ja-JP" altLang="en-US"/>
              <a:t>様式１</a:t>
            </a:r>
            <a:endParaRPr lang="en-US"/>
          </a:p>
        </p:txBody>
      </p:sp>
      <p:sp>
        <p:nvSpPr>
          <p:cNvPr id="15" name="テキスト プレースホルダー 14">
            <a:extLst>
              <a:ext uri="{FF2B5EF4-FFF2-40B4-BE49-F238E27FC236}">
                <a16:creationId xmlns:a16="http://schemas.microsoft.com/office/drawing/2014/main" id="{FDC760E3-9F01-AD4C-BCF9-E22AE02BF0F0}"/>
              </a:ext>
            </a:extLst>
          </p:cNvPr>
          <p:cNvSpPr>
            <a:spLocks noGrp="1"/>
          </p:cNvSpPr>
          <p:nvPr>
            <p:ph type="body" sz="quarter" idx="10" hasCustomPrompt="1"/>
          </p:nvPr>
        </p:nvSpPr>
        <p:spPr>
          <a:xfrm>
            <a:off x="492388" y="6203741"/>
            <a:ext cx="6332400" cy="252000"/>
          </a:xfrm>
        </p:spPr>
        <p:txBody>
          <a:bodyPr lIns="0" tIns="46800" rIns="90000" bIns="46800" anchor="ctr">
            <a:noAutofit/>
          </a:bodyPr>
          <a:lstStyle>
            <a:lvl1pPr marL="0" indent="0">
              <a:spcBef>
                <a:spcPts val="0"/>
              </a:spcBef>
              <a:buNone/>
              <a:defRPr sz="1200" b="1" baseline="0">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ja-JP" altLang="en-US"/>
              <a:t>日付</a:t>
            </a:r>
          </a:p>
        </p:txBody>
      </p:sp>
      <p:sp>
        <p:nvSpPr>
          <p:cNvPr id="16" name="テキスト プレースホルダー 14">
            <a:extLst>
              <a:ext uri="{FF2B5EF4-FFF2-40B4-BE49-F238E27FC236}">
                <a16:creationId xmlns:a16="http://schemas.microsoft.com/office/drawing/2014/main" id="{863F2344-476F-5942-A8C9-BC88457AB2D4}"/>
              </a:ext>
            </a:extLst>
          </p:cNvPr>
          <p:cNvSpPr>
            <a:spLocks noGrp="1"/>
          </p:cNvSpPr>
          <p:nvPr>
            <p:ph type="body" sz="quarter" idx="11" hasCustomPrompt="1"/>
          </p:nvPr>
        </p:nvSpPr>
        <p:spPr>
          <a:xfrm>
            <a:off x="492764" y="5260541"/>
            <a:ext cx="6332400" cy="766800"/>
          </a:xfrm>
        </p:spPr>
        <p:txBody>
          <a:bodyPr lIns="0" tIns="0" rIns="0" bIns="0" anchor="t">
            <a:noAutofit/>
          </a:bodyPr>
          <a:lstStyle>
            <a:lvl1pPr marL="0" indent="0">
              <a:lnSpc>
                <a:spcPts val="1640"/>
              </a:lnSpc>
              <a:spcBef>
                <a:spcPts val="0"/>
              </a:spcBef>
              <a:buNone/>
              <a:defRPr sz="1200" b="1" baseline="0">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ja-JP" altLang="en-US"/>
              <a:t>部署</a:t>
            </a:r>
          </a:p>
        </p:txBody>
      </p:sp>
      <p:sp>
        <p:nvSpPr>
          <p:cNvPr id="5" name="テキスト プレースホルダー 4">
            <a:extLst>
              <a:ext uri="{FF2B5EF4-FFF2-40B4-BE49-F238E27FC236}">
                <a16:creationId xmlns:a16="http://schemas.microsoft.com/office/drawing/2014/main" id="{E2E88B4C-DA79-CC41-98E9-9182634B031C}"/>
              </a:ext>
            </a:extLst>
          </p:cNvPr>
          <p:cNvSpPr>
            <a:spLocks noGrp="1"/>
          </p:cNvSpPr>
          <p:nvPr>
            <p:ph type="body" sz="quarter" idx="12" hasCustomPrompt="1"/>
          </p:nvPr>
        </p:nvSpPr>
        <p:spPr>
          <a:xfrm>
            <a:off x="492764" y="4785341"/>
            <a:ext cx="6332400" cy="342000"/>
          </a:xfrm>
        </p:spPr>
        <p:txBody>
          <a:bodyPr lIns="0" tIns="46800" rIns="90000" bIns="46800" anchor="ctr">
            <a:noAutofit/>
          </a:bodyPr>
          <a:lstStyle>
            <a:lvl1pPr marL="0" indent="0" algn="l">
              <a:spcBef>
                <a:spcPts val="0"/>
              </a:spcBef>
              <a:buNone/>
              <a:defRPr sz="1600" b="1" baseline="0">
                <a:solidFill>
                  <a:schemeClr val="tx1"/>
                </a:solidFill>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ja-JP" altLang="en-US"/>
              <a:t>名前</a:t>
            </a:r>
          </a:p>
        </p:txBody>
      </p:sp>
      <p:sp>
        <p:nvSpPr>
          <p:cNvPr id="11" name="Rectangle 10">
            <a:extLst>
              <a:ext uri="{FF2B5EF4-FFF2-40B4-BE49-F238E27FC236}">
                <a16:creationId xmlns:a16="http://schemas.microsoft.com/office/drawing/2014/main" id="{1F336313-A4E1-FC8F-2CA9-021AC030FEF2}"/>
              </a:ext>
            </a:extLst>
          </p:cNvPr>
          <p:cNvSpPr/>
          <p:nvPr userDrawn="1"/>
        </p:nvSpPr>
        <p:spPr>
          <a:xfrm>
            <a:off x="1588" y="0"/>
            <a:ext cx="1217066" cy="29135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５</a:t>
            </a:r>
            <a:r>
              <a:rPr kumimoji="1"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次公募用</a:t>
            </a:r>
          </a:p>
        </p:txBody>
      </p:sp>
    </p:spTree>
    <p:extLst>
      <p:ext uri="{BB962C8B-B14F-4D97-AF65-F5344CB8AC3E}">
        <p14:creationId xmlns:p14="http://schemas.microsoft.com/office/powerpoint/2010/main" val="980238850"/>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行タイトル">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C493A42-C282-D3BF-EFE6-155B81651DB1}"/>
              </a:ext>
            </a:extLst>
          </p:cNvPr>
          <p:cNvGraphicFramePr>
            <a:graphicFrameLocks noChangeAspect="1"/>
          </p:cNvGraphicFramePr>
          <p:nvPr userDrawn="1">
            <p:custDataLst>
              <p:tags r:id="rId1"/>
            </p:custDataLst>
            <p:extLst>
              <p:ext uri="{D42A27DB-BD31-4B8C-83A1-F6EECF244321}">
                <p14:modId xmlns:p14="http://schemas.microsoft.com/office/powerpoint/2010/main" val="23401465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4" name="think-cell data - do not delete" hidden="1">
                        <a:extLst>
                          <a:ext uri="{FF2B5EF4-FFF2-40B4-BE49-F238E27FC236}">
                            <a16:creationId xmlns:a16="http://schemas.microsoft.com/office/drawing/2014/main" id="{8C493A42-C282-D3BF-EFE6-155B81651DB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417697E7-3F46-4BBA-A911-DBD857A6FCC5}"/>
              </a:ext>
            </a:extLst>
          </p:cNvPr>
          <p:cNvSpPr>
            <a:spLocks noGrp="1"/>
          </p:cNvSpPr>
          <p:nvPr>
            <p:ph type="title" hasCustomPrompt="1"/>
          </p:nvPr>
        </p:nvSpPr>
        <p:spPr>
          <a:xfrm>
            <a:off x="201000" y="259200"/>
            <a:ext cx="9504000" cy="380480"/>
          </a:xfrm>
          <a:prstGeom prst="rect">
            <a:avLst/>
          </a:prstGeom>
        </p:spPr>
        <p:txBody>
          <a:bodyPr vert="horz"/>
          <a:lstStyle>
            <a:lvl1pPr>
              <a:defRPr baseline="0">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en-US" altLang="ja-JP"/>
              <a:t>1</a:t>
            </a:r>
            <a:r>
              <a:rPr kumimoji="1" lang="ja-JP" altLang="en-US"/>
              <a:t>行レイアウト タイトル</a:t>
            </a:r>
            <a:r>
              <a:rPr lang="en-US" altLang="ja-JP"/>
              <a:t>/</a:t>
            </a:r>
            <a:r>
              <a:rPr lang="ja-JP" altLang="en-US"/>
              <a:t>スライドタイトル</a:t>
            </a:r>
            <a:r>
              <a:rPr kumimoji="1" lang="ja-JP" altLang="en-US"/>
              <a:t>を入力</a:t>
            </a:r>
          </a:p>
        </p:txBody>
      </p:sp>
    </p:spTree>
    <p:extLst>
      <p:ext uri="{BB962C8B-B14F-4D97-AF65-F5344CB8AC3E}">
        <p14:creationId xmlns:p14="http://schemas.microsoft.com/office/powerpoint/2010/main" val="846332700"/>
      </p:ext>
    </p:extLst>
  </p:cSld>
  <p:clrMapOvr>
    <a:masterClrMapping/>
  </p:clrMapOvr>
  <p:extLst>
    <p:ext uri="{DCECCB84-F9BA-43D5-87BE-67443E8EF086}">
      <p15:sldGuideLst xmlns:p15="http://schemas.microsoft.com/office/powerpoint/2012/main">
        <p15:guide id="1" orient="horz" pos="527"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行タイトル+本文">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C9122390-8364-0940-D290-D50FACB02F4F}"/>
              </a:ext>
            </a:extLst>
          </p:cNvPr>
          <p:cNvGraphicFramePr>
            <a:graphicFrameLocks noChangeAspect="1"/>
          </p:cNvGraphicFramePr>
          <p:nvPr userDrawn="1">
            <p:custDataLst>
              <p:tags r:id="rId1"/>
            </p:custDataLst>
            <p:extLst>
              <p:ext uri="{D42A27DB-BD31-4B8C-83A1-F6EECF244321}">
                <p14:modId xmlns:p14="http://schemas.microsoft.com/office/powerpoint/2010/main" val="31822242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5" name="think-cell data - do not delete" hidden="1">
                        <a:extLst>
                          <a:ext uri="{FF2B5EF4-FFF2-40B4-BE49-F238E27FC236}">
                            <a16:creationId xmlns:a16="http://schemas.microsoft.com/office/drawing/2014/main" id="{C9122390-8364-0940-D290-D50FACB02F4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コンテンツ プレースホルダー 3">
            <a:extLst>
              <a:ext uri="{FF2B5EF4-FFF2-40B4-BE49-F238E27FC236}">
                <a16:creationId xmlns:a16="http://schemas.microsoft.com/office/drawing/2014/main" id="{B89C78DF-9F4E-428F-8949-4660E432C58A}"/>
              </a:ext>
            </a:extLst>
          </p:cNvPr>
          <p:cNvSpPr>
            <a:spLocks noGrp="1"/>
          </p:cNvSpPr>
          <p:nvPr>
            <p:ph sz="quarter" idx="10"/>
          </p:nvPr>
        </p:nvSpPr>
        <p:spPr>
          <a:xfrm>
            <a:off x="200025" y="835200"/>
            <a:ext cx="9504000" cy="5616575"/>
          </a:xfrm>
        </p:spPr>
        <p:txBody>
          <a:bodyPr/>
          <a:lstStyle>
            <a:lvl1pPr>
              <a:defRPr>
                <a:latin typeface="Yu Gothic UI" panose="020B0500000000000000" pitchFamily="50" charset="-128"/>
                <a:ea typeface="Yu Gothic UI" panose="020B0500000000000000" pitchFamily="50" charset="-128"/>
                <a:sym typeface="Yu Gothic UI" panose="020B0500000000000000" pitchFamily="50" charset="-128"/>
              </a:defRPr>
            </a:lvl1pPr>
            <a:lvl2pPr>
              <a:defRPr>
                <a:latin typeface="Yu Gothic UI" panose="020B0500000000000000" pitchFamily="50" charset="-128"/>
                <a:ea typeface="Yu Gothic UI" panose="020B0500000000000000" pitchFamily="50" charset="-128"/>
                <a:sym typeface="Yu Gothic UI" panose="020B0500000000000000" pitchFamily="50" charset="-128"/>
              </a:defRPr>
            </a:lvl2pPr>
            <a:lvl3pPr>
              <a:defRPr>
                <a:latin typeface="Yu Gothic UI" panose="020B0500000000000000" pitchFamily="50" charset="-128"/>
                <a:ea typeface="Yu Gothic UI" panose="020B0500000000000000" pitchFamily="50" charset="-128"/>
                <a:sym typeface="Yu Gothic UI" panose="020B0500000000000000" pitchFamily="50" charset="-128"/>
              </a:defRPr>
            </a:lvl3pPr>
            <a:lvl4pPr>
              <a:defRPr>
                <a:latin typeface="Yu Gothic UI" panose="020B0500000000000000" pitchFamily="50" charset="-128"/>
                <a:ea typeface="Yu Gothic UI" panose="020B0500000000000000" pitchFamily="50" charset="-128"/>
                <a:sym typeface="Yu Gothic UI" panose="020B0500000000000000" pitchFamily="50" charset="-128"/>
              </a:defRPr>
            </a:lvl4pPr>
            <a:lvl5pPr>
              <a:defRPr>
                <a:latin typeface="Yu Gothic UI" panose="020B0500000000000000" pitchFamily="50" charset="-128"/>
                <a:ea typeface="Yu Gothic UI" panose="020B0500000000000000" pitchFamily="50" charset="-128"/>
                <a:sym typeface="Yu Gothic UI" panose="020B0500000000000000" pitchFamily="50" charset="-128"/>
              </a:defRPr>
            </a:lvl5p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3" name="タイトル 2">
            <a:extLst>
              <a:ext uri="{FF2B5EF4-FFF2-40B4-BE49-F238E27FC236}">
                <a16:creationId xmlns:a16="http://schemas.microsoft.com/office/drawing/2014/main" id="{8E5B7E22-4349-4043-8C35-8AA7558D38DE}"/>
              </a:ext>
            </a:extLst>
          </p:cNvPr>
          <p:cNvSpPr>
            <a:spLocks noGrp="1"/>
          </p:cNvSpPr>
          <p:nvPr>
            <p:ph type="title" hasCustomPrompt="1"/>
          </p:nvPr>
        </p:nvSpPr>
        <p:spPr>
          <a:xfrm>
            <a:off x="201000" y="259200"/>
            <a:ext cx="9504000" cy="380480"/>
          </a:xfrm>
          <a:prstGeom prst="rect">
            <a:avLst/>
          </a:prstGeom>
          <a:blipFill>
            <a:blip r:embed="rId5"/>
            <a:stretch>
              <a:fillRect/>
            </a:stretch>
          </a:blipFill>
        </p:spPr>
        <p:txBody>
          <a:bodyPr vert="horz"/>
          <a:lstStyle>
            <a:lvl1pPr>
              <a:defRPr>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en-US" altLang="ja-JP"/>
              <a:t>1</a:t>
            </a:r>
            <a:r>
              <a:rPr kumimoji="1" lang="ja-JP" altLang="en-US"/>
              <a:t>行レイアウト タイトル</a:t>
            </a:r>
            <a:r>
              <a:rPr lang="en-US" altLang="ja-JP"/>
              <a:t>/</a:t>
            </a:r>
            <a:r>
              <a:rPr lang="ja-JP" altLang="en-US"/>
              <a:t>スライドタイトル</a:t>
            </a:r>
            <a:r>
              <a:rPr kumimoji="1" lang="ja-JP" altLang="en-US"/>
              <a:t>を入力</a:t>
            </a:r>
          </a:p>
        </p:txBody>
      </p:sp>
    </p:spTree>
    <p:extLst>
      <p:ext uri="{BB962C8B-B14F-4D97-AF65-F5344CB8AC3E}">
        <p14:creationId xmlns:p14="http://schemas.microsoft.com/office/powerpoint/2010/main" val="3911159723"/>
      </p:ext>
    </p:extLst>
  </p:cSld>
  <p:clrMapOvr>
    <a:masterClrMapping/>
  </p:clrMapOvr>
  <p:extLst>
    <p:ext uri="{DCECCB84-F9BA-43D5-87BE-67443E8EF086}">
      <p15:sldGuideLst xmlns:p15="http://schemas.microsoft.com/office/powerpoint/2012/main">
        <p15:guide id="3" orient="horz" pos="52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章＋1行タイトル">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06F8478-413B-2F3A-FC69-04ECCC0F4C07}"/>
              </a:ext>
            </a:extLst>
          </p:cNvPr>
          <p:cNvGraphicFramePr>
            <a:graphicFrameLocks noChangeAspect="1"/>
          </p:cNvGraphicFramePr>
          <p:nvPr userDrawn="1">
            <p:custDataLst>
              <p:tags r:id="rId1"/>
            </p:custDataLst>
            <p:extLst>
              <p:ext uri="{D42A27DB-BD31-4B8C-83A1-F6EECF244321}">
                <p14:modId xmlns:p14="http://schemas.microsoft.com/office/powerpoint/2010/main" val="25721540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4" name="think-cell data - do not delete" hidden="1">
                        <a:extLst>
                          <a:ext uri="{FF2B5EF4-FFF2-40B4-BE49-F238E27FC236}">
                            <a16:creationId xmlns:a16="http://schemas.microsoft.com/office/drawing/2014/main" id="{506F8478-413B-2F3A-FC69-04ECCC0F4C0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3E61060F-FC44-4428-9038-E62F2290315B}"/>
              </a:ext>
            </a:extLst>
          </p:cNvPr>
          <p:cNvSpPr>
            <a:spLocks noGrp="1"/>
          </p:cNvSpPr>
          <p:nvPr>
            <p:ph type="title" hasCustomPrompt="1"/>
          </p:nvPr>
        </p:nvSpPr>
        <p:spPr>
          <a:xfrm>
            <a:off x="201000" y="259200"/>
            <a:ext cx="9504000" cy="673200"/>
          </a:xfrm>
        </p:spPr>
        <p:txBody>
          <a:bodyPr vert="horz" tIns="324000">
            <a:spAutoFit/>
          </a:bodyPr>
          <a:lstStyle>
            <a:lvl1pPr fontAlgn="ctr">
              <a:defRPr baseline="0">
                <a:latin typeface="Yu Gothic UI" panose="020B0500000000000000" pitchFamily="50" charset="-128"/>
                <a:ea typeface="Yu Gothic UI" panose="020B0500000000000000" pitchFamily="50" charset="-128"/>
                <a:sym typeface="Yu Gothic UI" panose="020B0500000000000000" pitchFamily="50" charset="-128"/>
              </a:defRPr>
            </a:lvl1pPr>
          </a:lstStyle>
          <a:p>
            <a:r>
              <a:rPr lang="ja-JP" altLang="en-US"/>
              <a:t>（スライドの内容を簡潔に記載）</a:t>
            </a:r>
          </a:p>
        </p:txBody>
      </p:sp>
      <p:sp>
        <p:nvSpPr>
          <p:cNvPr id="20" name="テキスト プレースホルダー 19">
            <a:extLst>
              <a:ext uri="{FF2B5EF4-FFF2-40B4-BE49-F238E27FC236}">
                <a16:creationId xmlns:a16="http://schemas.microsoft.com/office/drawing/2014/main" id="{DED51E40-D439-4365-8632-E8A6FA6535F4}"/>
              </a:ext>
            </a:extLst>
          </p:cNvPr>
          <p:cNvSpPr>
            <a:spLocks noGrp="1"/>
          </p:cNvSpPr>
          <p:nvPr>
            <p:ph type="body" sz="quarter" idx="12" hasCustomPrompt="1"/>
          </p:nvPr>
        </p:nvSpPr>
        <p:spPr>
          <a:xfrm>
            <a:off x="201000" y="259200"/>
            <a:ext cx="9504000" cy="288925"/>
          </a:xfrm>
        </p:spPr>
        <p:txBody>
          <a:bodyPr lIns="144000" rIns="0" bIns="36000" anchor="b" anchorCtr="0"/>
          <a:lstStyle>
            <a:lvl1pPr marL="0" indent="0" algn="l" defTabSz="914400" rtl="0" eaLnBrk="1" fontAlgn="ctr" latinLnBrk="0" hangingPunct="1">
              <a:lnSpc>
                <a:spcPct val="100000"/>
              </a:lnSpc>
              <a:spcBef>
                <a:spcPct val="0"/>
              </a:spcBef>
              <a:buClr>
                <a:srgbClr val="000F78"/>
              </a:buClr>
              <a:buFont typeface="Wingdings" panose="05000000000000000000" pitchFamily="2" charset="2"/>
              <a:buNone/>
              <a:defRPr kumimoji="1" lang="ja-JP" altLang="en-US" sz="1400" b="1" i="0" kern="1200" baseline="0" dirty="0" smtClean="0">
                <a:solidFill>
                  <a:srgbClr val="000F78"/>
                </a:solidFill>
                <a:latin typeface="Yu Gothic UI" panose="020B0500000000000000" pitchFamily="50" charset="-128"/>
                <a:ea typeface="Yu Gothic UI" panose="020B0500000000000000" pitchFamily="50" charset="-128"/>
                <a:cs typeface="+mj-cs"/>
                <a:sym typeface="Yu Gothic UI" panose="020B0500000000000000" pitchFamily="50" charset="-128"/>
              </a:defRPr>
            </a:lvl1pPr>
            <a:lvl2pPr marL="0" indent="0" algn="l" defTabSz="914400" rtl="0" eaLnBrk="1" fontAlgn="ctr" latinLnBrk="0" hangingPunct="1">
              <a:lnSpc>
                <a:spcPct val="100000"/>
              </a:lnSpc>
              <a:spcBef>
                <a:spcPct val="0"/>
              </a:spcBef>
              <a:buClr>
                <a:srgbClr val="000F78"/>
              </a:buClr>
              <a:buFont typeface="Wingdings" panose="05000000000000000000" pitchFamily="2" charset="2"/>
              <a:buNone/>
              <a:defRPr kumimoji="1" lang="ja-JP" altLang="en-US" sz="1400" b="1" i="0" kern="1200" baseline="0" dirty="0" smtClean="0">
                <a:solidFill>
                  <a:srgbClr val="000F78"/>
                </a:solidFill>
                <a:latin typeface="Yu Gothic UI" panose="020B0500000000000000" pitchFamily="50" charset="-128"/>
                <a:ea typeface="Yu Gothic UI" panose="020B0500000000000000" pitchFamily="50" charset="-128"/>
                <a:cs typeface="+mj-cs"/>
              </a:defRPr>
            </a:lvl2pPr>
            <a:lvl3pPr marL="0" indent="0" algn="l" defTabSz="914400" rtl="0" eaLnBrk="1" fontAlgn="ctr" latinLnBrk="0" hangingPunct="1">
              <a:lnSpc>
                <a:spcPct val="100000"/>
              </a:lnSpc>
              <a:spcBef>
                <a:spcPct val="0"/>
              </a:spcBef>
              <a:buClr>
                <a:srgbClr val="000F78"/>
              </a:buClr>
              <a:buFont typeface="Wingdings" panose="05000000000000000000" pitchFamily="2" charset="2"/>
              <a:buNone/>
              <a:defRPr kumimoji="1" lang="ja-JP" altLang="en-US" sz="1400" b="1" i="0" kern="1200" baseline="0" dirty="0" smtClean="0">
                <a:solidFill>
                  <a:srgbClr val="000F78"/>
                </a:solidFill>
                <a:latin typeface="Yu Gothic UI" panose="020B0500000000000000" pitchFamily="50" charset="-128"/>
                <a:ea typeface="Yu Gothic UI" panose="020B0500000000000000" pitchFamily="50" charset="-128"/>
                <a:cs typeface="+mj-cs"/>
              </a:defRPr>
            </a:lvl3pPr>
            <a:lvl4pPr marL="0" indent="0" algn="l" defTabSz="914400" rtl="0" eaLnBrk="1" fontAlgn="ctr" latinLnBrk="0" hangingPunct="1">
              <a:lnSpc>
                <a:spcPct val="100000"/>
              </a:lnSpc>
              <a:spcBef>
                <a:spcPct val="0"/>
              </a:spcBef>
              <a:buClr>
                <a:srgbClr val="000F78"/>
              </a:buClr>
              <a:buFont typeface="Wingdings" panose="05000000000000000000" pitchFamily="2" charset="2"/>
              <a:buNone/>
              <a:defRPr kumimoji="1" lang="ja-JP" altLang="en-US" sz="1400" b="1" i="0" kern="1200" baseline="0" dirty="0" smtClean="0">
                <a:solidFill>
                  <a:srgbClr val="000F78"/>
                </a:solidFill>
                <a:latin typeface="Yu Gothic UI" panose="020B0500000000000000" pitchFamily="50" charset="-128"/>
                <a:ea typeface="Yu Gothic UI" panose="020B0500000000000000" pitchFamily="50" charset="-128"/>
                <a:cs typeface="+mj-cs"/>
              </a:defRPr>
            </a:lvl4pPr>
            <a:lvl5pPr marL="0" indent="0" algn="l" defTabSz="914400" rtl="0" eaLnBrk="1" fontAlgn="ctr" latinLnBrk="0" hangingPunct="1">
              <a:lnSpc>
                <a:spcPct val="100000"/>
              </a:lnSpc>
              <a:spcBef>
                <a:spcPct val="0"/>
              </a:spcBef>
              <a:buClr>
                <a:srgbClr val="000F78"/>
              </a:buClr>
              <a:buFont typeface="Wingdings" panose="05000000000000000000" pitchFamily="2" charset="2"/>
              <a:buNone/>
              <a:defRPr kumimoji="1" lang="ja-JP" altLang="en-US" sz="1400" b="1" i="0" kern="1200" baseline="0" dirty="0">
                <a:solidFill>
                  <a:srgbClr val="000F78"/>
                </a:solidFill>
                <a:latin typeface="Yu Gothic UI" panose="020B0500000000000000" pitchFamily="50" charset="-128"/>
                <a:ea typeface="Yu Gothic UI" panose="020B0500000000000000" pitchFamily="50" charset="-128"/>
                <a:cs typeface="+mj-cs"/>
              </a:defRPr>
            </a:lvl5pPr>
          </a:lstStyle>
          <a:p>
            <a:pPr marL="0" algn="l" defTabSz="914400" rtl="0" eaLnBrk="1" fontAlgn="ctr" latinLnBrk="0" hangingPunct="1">
              <a:lnSpc>
                <a:spcPct val="100000"/>
              </a:lnSpc>
              <a:spcBef>
                <a:spcPct val="0"/>
              </a:spcBef>
              <a:buNone/>
            </a:pPr>
            <a:r>
              <a:rPr kumimoji="1" lang="ja-JP" altLang="en-US" sz="1400" b="1" i="0" kern="1200" baseline="0">
                <a:solidFill>
                  <a:srgbClr val="000F78"/>
                </a:solidFill>
                <a:latin typeface="Yu Gothic UI" panose="020B0500000000000000" pitchFamily="50" charset="-128"/>
                <a:ea typeface="Yu Gothic UI" panose="020B0500000000000000" pitchFamily="50" charset="-128"/>
                <a:cs typeface="+mj-cs"/>
              </a:rPr>
              <a:t>章タイトル</a:t>
            </a:r>
            <a:r>
              <a:rPr kumimoji="1" lang="en-US" altLang="ja-JP" sz="1400" b="1" i="0" kern="1200" baseline="0">
                <a:solidFill>
                  <a:srgbClr val="000F78"/>
                </a:solidFill>
                <a:latin typeface="Yu Gothic UI" panose="020B0500000000000000" pitchFamily="50" charset="-128"/>
                <a:ea typeface="Yu Gothic UI" panose="020B0500000000000000" pitchFamily="50" charset="-128"/>
                <a:cs typeface="+mj-cs"/>
              </a:rPr>
              <a:t>/</a:t>
            </a:r>
            <a:r>
              <a:rPr kumimoji="1" lang="ja-JP" altLang="en-US" sz="1400" b="1" i="0" kern="1200" baseline="0">
                <a:solidFill>
                  <a:srgbClr val="000F78"/>
                </a:solidFill>
                <a:latin typeface="Yu Gothic UI" panose="020B0500000000000000" pitchFamily="50" charset="-128"/>
                <a:ea typeface="Yu Gothic UI" panose="020B0500000000000000" pitchFamily="50" charset="-128"/>
                <a:cs typeface="+mj-cs"/>
              </a:rPr>
              <a:t>スライドタイトルを入力</a:t>
            </a:r>
          </a:p>
        </p:txBody>
      </p:sp>
    </p:spTree>
    <p:extLst>
      <p:ext uri="{BB962C8B-B14F-4D97-AF65-F5344CB8AC3E}">
        <p14:creationId xmlns:p14="http://schemas.microsoft.com/office/powerpoint/2010/main" val="1545910695"/>
      </p:ext>
    </p:extLst>
  </p:cSld>
  <p:clrMapOvr>
    <a:masterClrMapping/>
  </p:clrMapOvr>
  <p:extLst>
    <p:ext uri="{DCECCB84-F9BA-43D5-87BE-67443E8EF086}">
      <p15:sldGuideLst xmlns:p15="http://schemas.microsoft.com/office/powerpoint/2012/main">
        <p15:guide id="1" orient="horz" pos="70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2EEF760D-E13C-EAD3-B5D8-B35CC58565E4}"/>
              </a:ext>
            </a:extLst>
          </p:cNvPr>
          <p:cNvGraphicFramePr>
            <a:graphicFrameLocks noChangeAspect="1"/>
          </p:cNvGraphicFramePr>
          <p:nvPr userDrawn="1">
            <p:custDataLst>
              <p:tags r:id="rId1"/>
            </p:custDataLst>
            <p:extLst>
              <p:ext uri="{D42A27DB-BD31-4B8C-83A1-F6EECF244321}">
                <p14:modId xmlns:p14="http://schemas.microsoft.com/office/powerpoint/2010/main" val="5003905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5" name="think-cell data - do not delete" hidden="1">
                        <a:extLst>
                          <a:ext uri="{FF2B5EF4-FFF2-40B4-BE49-F238E27FC236}">
                            <a16:creationId xmlns:a16="http://schemas.microsoft.com/office/drawing/2014/main" id="{2EEF760D-E13C-EAD3-B5D8-B35CC58565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86B826A-66CC-9C21-4E42-A0B83B9ADCF5}"/>
              </a:ext>
            </a:extLst>
          </p:cNvPr>
          <p:cNvSpPr>
            <a:spLocks noGrp="1"/>
          </p:cNvSpPr>
          <p:nvPr>
            <p:ph type="title"/>
          </p:nvPr>
        </p:nvSpPr>
        <p:spPr/>
        <p:txBody>
          <a:bodyPr vert="horz"/>
          <a:lstStyle>
            <a:lvl1pPr>
              <a:defRPr>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89EA9218-CBBA-3ADD-31E7-461AA644EC10}"/>
              </a:ext>
            </a:extLst>
          </p:cNvPr>
          <p:cNvSpPr>
            <a:spLocks noGrp="1"/>
          </p:cNvSpPr>
          <p:nvPr>
            <p:ph idx="1"/>
          </p:nvPr>
        </p:nvSpPr>
        <p:spPr/>
        <p:txBody>
          <a:bodyPr/>
          <a:lstStyle>
            <a:lvl1pPr>
              <a:defRPr>
                <a:latin typeface="Yu Gothic UI" panose="020B0500000000000000" pitchFamily="50" charset="-128"/>
                <a:ea typeface="Yu Gothic UI" panose="020B0500000000000000" pitchFamily="50" charset="-128"/>
                <a:sym typeface="Yu Gothic UI" panose="020B0500000000000000" pitchFamily="50" charset="-128"/>
              </a:defRPr>
            </a:lvl1pPr>
            <a:lvl2pPr>
              <a:defRPr>
                <a:latin typeface="Yu Gothic UI" panose="020B0500000000000000" pitchFamily="50" charset="-128"/>
                <a:ea typeface="Yu Gothic UI" panose="020B0500000000000000" pitchFamily="50" charset="-128"/>
                <a:sym typeface="Yu Gothic UI" panose="020B0500000000000000" pitchFamily="50" charset="-128"/>
              </a:defRPr>
            </a:lvl2pPr>
            <a:lvl3pPr>
              <a:defRPr>
                <a:latin typeface="Yu Gothic UI" panose="020B0500000000000000" pitchFamily="50" charset="-128"/>
                <a:ea typeface="Yu Gothic UI" panose="020B0500000000000000" pitchFamily="50" charset="-128"/>
                <a:sym typeface="Yu Gothic UI" panose="020B0500000000000000" pitchFamily="50" charset="-128"/>
              </a:defRPr>
            </a:lvl3pPr>
            <a:lvl4pPr>
              <a:defRPr>
                <a:latin typeface="Yu Gothic UI" panose="020B0500000000000000" pitchFamily="50" charset="-128"/>
                <a:ea typeface="Yu Gothic UI" panose="020B0500000000000000" pitchFamily="50" charset="-128"/>
                <a:sym typeface="Yu Gothic UI" panose="020B0500000000000000" pitchFamily="50" charset="-128"/>
              </a:defRPr>
            </a:lvl4pPr>
            <a:lvl5pPr>
              <a:defRPr>
                <a:latin typeface="Yu Gothic UI" panose="020B0500000000000000" pitchFamily="50" charset="-128"/>
                <a:ea typeface="Yu Gothic UI" panose="020B0500000000000000" pitchFamily="50" charset="-128"/>
                <a:sym typeface="Yu Gothic UI" panose="020B0500000000000000" pitchFamily="50" charset="-128"/>
              </a:defRPr>
            </a:lvl5p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Tree>
    <p:extLst>
      <p:ext uri="{BB962C8B-B14F-4D97-AF65-F5344CB8AC3E}">
        <p14:creationId xmlns:p14="http://schemas.microsoft.com/office/powerpoint/2010/main" val="320390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45EEA87-53CE-4290-6108-038ED76DDB2D}"/>
              </a:ext>
            </a:extLst>
          </p:cNvPr>
          <p:cNvGraphicFramePr>
            <a:graphicFrameLocks noChangeAspect="1"/>
          </p:cNvGraphicFramePr>
          <p:nvPr userDrawn="1">
            <p:custDataLst>
              <p:tags r:id="rId7"/>
            </p:custDataLst>
            <p:extLst>
              <p:ext uri="{D42A27DB-BD31-4B8C-83A1-F6EECF244321}">
                <p14:modId xmlns:p14="http://schemas.microsoft.com/office/powerpoint/2010/main" val="17738979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67" imgH="467" progId="TCLayout.ActiveDocument.1">
                  <p:embed/>
                </p:oleObj>
              </mc:Choice>
              <mc:Fallback>
                <p:oleObj name="think-cell Slide" r:id="rId8" imgW="467" imgH="467" progId="TCLayout.ActiveDocument.1">
                  <p:embed/>
                  <p:pic>
                    <p:nvPicPr>
                      <p:cNvPr id="5" name="think-cell data - do not delete" hidden="1">
                        <a:extLst>
                          <a:ext uri="{FF2B5EF4-FFF2-40B4-BE49-F238E27FC236}">
                            <a16:creationId xmlns:a16="http://schemas.microsoft.com/office/drawing/2014/main" id="{F45EEA87-53CE-4290-6108-038ED76DDB2D}"/>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201000" y="259200"/>
            <a:ext cx="9504000" cy="380480"/>
          </a:xfrm>
          <a:prstGeom prst="rect">
            <a:avLst/>
          </a:prstGeom>
          <a:blipFill dpi="0" rotWithShape="1">
            <a:blip r:embed="rId10"/>
            <a:srcRect/>
            <a:stretch>
              <a:fillRect/>
            </a:stretch>
          </a:blipFill>
        </p:spPr>
        <p:txBody>
          <a:bodyPr vert="horz" lIns="144000" tIns="36000" rIns="0" bIns="36000" rtlCol="0" anchor="t" anchorCtr="0">
            <a:spAutoFit/>
          </a:bodyPr>
          <a:lstStyle/>
          <a:p>
            <a:r>
              <a:rPr lang="ja-JP" altLang="en-US"/>
              <a:t>マスター タイトルの書式設定</a:t>
            </a:r>
            <a:endParaRPr lang="en-US"/>
          </a:p>
        </p:txBody>
      </p:sp>
      <p:sp>
        <p:nvSpPr>
          <p:cNvPr id="3" name="Text Placeholder 2"/>
          <p:cNvSpPr>
            <a:spLocks noGrp="1"/>
          </p:cNvSpPr>
          <p:nvPr>
            <p:ph type="body" idx="1"/>
          </p:nvPr>
        </p:nvSpPr>
        <p:spPr>
          <a:xfrm>
            <a:off x="201000" y="863999"/>
            <a:ext cx="9504000" cy="5589335"/>
          </a:xfrm>
          <a:prstGeom prst="rect">
            <a:avLst/>
          </a:prstGeom>
        </p:spPr>
        <p:txBody>
          <a:bodyPr vert="horz" lIns="90000" tIns="46800" rIns="90000" bIns="46800" rtlCol="0">
            <a:no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US" altLang="ja-JP"/>
          </a:p>
          <a:p>
            <a:pPr lvl="5"/>
            <a:r>
              <a:rPr kumimoji="1" lang="ja-JP" altLang="en-US"/>
              <a:t>第 </a:t>
            </a:r>
            <a:r>
              <a:rPr kumimoji="1" lang="en-US" altLang="ja-JP"/>
              <a:t>6 </a:t>
            </a:r>
            <a:r>
              <a:rPr kumimoji="1" lang="ja-JP" altLang="en-US"/>
              <a:t>レベル</a:t>
            </a:r>
          </a:p>
        </p:txBody>
      </p:sp>
      <p:sp>
        <p:nvSpPr>
          <p:cNvPr id="10" name="正方形/長方形 9">
            <a:extLst>
              <a:ext uri="{FF2B5EF4-FFF2-40B4-BE49-F238E27FC236}">
                <a16:creationId xmlns:a16="http://schemas.microsoft.com/office/drawing/2014/main" id="{9391117A-CD3E-4600-B746-847FEC23B848}"/>
              </a:ext>
            </a:extLst>
          </p:cNvPr>
          <p:cNvSpPr/>
          <p:nvPr userDrawn="1"/>
        </p:nvSpPr>
        <p:spPr>
          <a:xfrm>
            <a:off x="9417496" y="6623893"/>
            <a:ext cx="488504" cy="171856"/>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lIns="0" tIns="0" rIns="162000" bIns="0" rtlCol="0" anchor="ctr" anchorCtr="0"/>
          <a:lstStyle/>
          <a:p>
            <a:pPr algn="r"/>
            <a:fld id="{F461DCFA-917F-7743-ADC0-510F16953B30}" type="slidenum">
              <a:rPr kumimoji="1" lang="ja-JP" altLang="en-US" sz="1200" b="0" i="0" smtClean="0">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pPr algn="r"/>
              <a:t>‹#›</a:t>
            </a:fld>
            <a:endParaRPr kumimoji="1" lang="ja-JP" altLang="en-US" sz="1200" b="0" i="0">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59817983"/>
      </p:ext>
    </p:extLst>
  </p:cSld>
  <p:clrMap bg1="lt1" tx1="dk1" bg2="lt2" tx2="dk2" accent1="accent1" accent2="accent2" accent3="accent3" accent4="accent4" accent5="accent5" accent6="accent6" hlink="hlink" folHlink="folHlink"/>
  <p:sldLayoutIdLst>
    <p:sldLayoutId id="2147483750" r:id="rId1"/>
    <p:sldLayoutId id="2147483723" r:id="rId2"/>
    <p:sldLayoutId id="2147483854" r:id="rId3"/>
    <p:sldLayoutId id="2147483857" r:id="rId4"/>
    <p:sldLayoutId id="2147483865" r:id="rId5"/>
  </p:sldLayoutIdLst>
  <p:hf hdr="0" ftr="0" dt="0"/>
  <p:txStyles>
    <p:titleStyle>
      <a:lvl1pPr algn="l" defTabSz="914400" rtl="0" eaLnBrk="1" fontAlgn="ctr" latinLnBrk="0" hangingPunct="1">
        <a:lnSpc>
          <a:spcPct val="100000"/>
        </a:lnSpc>
        <a:spcBef>
          <a:spcPct val="0"/>
        </a:spcBef>
        <a:buNone/>
        <a:defRPr kumimoji="1" sz="2000" b="1" i="0" kern="1200" baseline="0">
          <a:solidFill>
            <a:srgbClr val="000F78"/>
          </a:solidFill>
          <a:latin typeface="Yu Gothic UI" panose="020B0500000000000000" pitchFamily="50" charset="-128"/>
          <a:ea typeface="Yu Gothic UI" panose="020B0500000000000000" pitchFamily="50" charset="-128"/>
          <a:cs typeface="+mj-cs"/>
          <a:sym typeface="Yu Gothic UI" panose="020B0500000000000000" pitchFamily="50" charset="-128"/>
        </a:defRPr>
      </a:lvl1pPr>
    </p:titleStyle>
    <p:body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4" userDrawn="1">
          <p15:clr>
            <a:srgbClr val="5ACBF0"/>
          </p15:clr>
        </p15:guide>
        <p15:guide id="2" pos="3120" userDrawn="1">
          <p15:clr>
            <a:srgbClr val="5ACBF0"/>
          </p15:clr>
        </p15:guide>
        <p15:guide id="3" pos="6114" userDrawn="1">
          <p15:clr>
            <a:srgbClr val="5ACBF0"/>
          </p15:clr>
        </p15:guide>
        <p15:guide id="4" pos="126" userDrawn="1">
          <p15:clr>
            <a:srgbClr val="5ACBF0"/>
          </p15:clr>
        </p15:guide>
        <p15:guide id="5" orient="horz" pos="4065" userDrawn="1">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7.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43.xml"/><Relationship Id="rId5" Type="http://schemas.openxmlformats.org/officeDocument/2006/relationships/image" Target="../media/image3.emf"/><Relationship Id="rId4" Type="http://schemas.openxmlformats.org/officeDocument/2006/relationships/oleObject" Target="../embeddings/oleObject15.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44.xml"/><Relationship Id="rId5" Type="http://schemas.openxmlformats.org/officeDocument/2006/relationships/image" Target="../media/image3.emf"/><Relationship Id="rId4" Type="http://schemas.openxmlformats.org/officeDocument/2006/relationships/oleObject" Target="../embeddings/oleObject16.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45.xml"/><Relationship Id="rId5" Type="http://schemas.openxmlformats.org/officeDocument/2006/relationships/image" Target="../media/image3.emf"/><Relationship Id="rId4" Type="http://schemas.openxmlformats.org/officeDocument/2006/relationships/oleObject" Target="../embeddings/oleObject1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46.xml"/><Relationship Id="rId5" Type="http://schemas.openxmlformats.org/officeDocument/2006/relationships/image" Target="../media/image3.emf"/><Relationship Id="rId4" Type="http://schemas.openxmlformats.org/officeDocument/2006/relationships/oleObject" Target="../embeddings/oleObject18.bin"/></Relationships>
</file>

<file path=ppt/slides/_rels/slide14.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oleObject" Target="../embeddings/oleObject19.bin"/><Relationship Id="rId18" Type="http://schemas.openxmlformats.org/officeDocument/2006/relationships/slide" Target="slide18.xml"/><Relationship Id="rId3" Type="http://schemas.openxmlformats.org/officeDocument/2006/relationships/tags" Target="../tags/tag49.xml"/><Relationship Id="rId21" Type="http://schemas.openxmlformats.org/officeDocument/2006/relationships/slide" Target="slide39.xml"/><Relationship Id="rId7" Type="http://schemas.openxmlformats.org/officeDocument/2006/relationships/tags" Target="../tags/tag53.xml"/><Relationship Id="rId12" Type="http://schemas.openxmlformats.org/officeDocument/2006/relationships/notesSlide" Target="../notesSlides/notesSlide14.xml"/><Relationship Id="rId17" Type="http://schemas.openxmlformats.org/officeDocument/2006/relationships/slide" Target="slide9.xml"/><Relationship Id="rId2" Type="http://schemas.openxmlformats.org/officeDocument/2006/relationships/tags" Target="../tags/tag48.xml"/><Relationship Id="rId16" Type="http://schemas.openxmlformats.org/officeDocument/2006/relationships/slide" Target="slide5.xml"/><Relationship Id="rId20" Type="http://schemas.openxmlformats.org/officeDocument/2006/relationships/slide" Target="slide28.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slideLayout" Target="../slideLayouts/slideLayout5.xml"/><Relationship Id="rId5" Type="http://schemas.openxmlformats.org/officeDocument/2006/relationships/tags" Target="../tags/tag51.xml"/><Relationship Id="rId15" Type="http://schemas.openxmlformats.org/officeDocument/2006/relationships/slide" Target="slide4.xml"/><Relationship Id="rId10" Type="http://schemas.openxmlformats.org/officeDocument/2006/relationships/tags" Target="../tags/tag56.xml"/><Relationship Id="rId19" Type="http://schemas.openxmlformats.org/officeDocument/2006/relationships/slide" Target="slide20.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image" Target="../media/image3.emf"/><Relationship Id="rId22" Type="http://schemas.openxmlformats.org/officeDocument/2006/relationships/slide" Target="slide4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57.xml"/><Relationship Id="rId5" Type="http://schemas.openxmlformats.org/officeDocument/2006/relationships/image" Target="../media/image3.emf"/><Relationship Id="rId4" Type="http://schemas.openxmlformats.org/officeDocument/2006/relationships/oleObject" Target="../embeddings/oleObject20.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58.xml"/><Relationship Id="rId6" Type="http://schemas.openxmlformats.org/officeDocument/2006/relationships/image" Target="../media/image5.jpeg"/><Relationship Id="rId5" Type="http://schemas.openxmlformats.org/officeDocument/2006/relationships/image" Target="../media/image3.emf"/><Relationship Id="rId4" Type="http://schemas.openxmlformats.org/officeDocument/2006/relationships/oleObject" Target="../embeddings/oleObject2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59.xml"/><Relationship Id="rId6" Type="http://schemas.openxmlformats.org/officeDocument/2006/relationships/image" Target="../media/image6.jpeg"/><Relationship Id="rId5" Type="http://schemas.openxmlformats.org/officeDocument/2006/relationships/image" Target="../media/image3.emf"/><Relationship Id="rId4" Type="http://schemas.openxmlformats.org/officeDocument/2006/relationships/oleObject" Target="../embeddings/oleObject21.bin"/></Relationships>
</file>

<file path=ppt/slides/_rels/slide18.xml.rels><?xml version="1.0" encoding="UTF-8" standalone="yes"?>
<Relationships xmlns="http://schemas.openxmlformats.org/package/2006/relationships"><Relationship Id="rId8" Type="http://schemas.openxmlformats.org/officeDocument/2006/relationships/tags" Target="../tags/tag67.xml"/><Relationship Id="rId13" Type="http://schemas.openxmlformats.org/officeDocument/2006/relationships/oleObject" Target="../embeddings/oleObject22.bin"/><Relationship Id="rId18" Type="http://schemas.openxmlformats.org/officeDocument/2006/relationships/slide" Target="slide14.xml"/><Relationship Id="rId3" Type="http://schemas.openxmlformats.org/officeDocument/2006/relationships/tags" Target="../tags/tag62.xml"/><Relationship Id="rId21" Type="http://schemas.openxmlformats.org/officeDocument/2006/relationships/slide" Target="slide39.xml"/><Relationship Id="rId7" Type="http://schemas.openxmlformats.org/officeDocument/2006/relationships/tags" Target="../tags/tag66.xml"/><Relationship Id="rId12" Type="http://schemas.openxmlformats.org/officeDocument/2006/relationships/notesSlide" Target="../notesSlides/notesSlide18.xml"/><Relationship Id="rId17" Type="http://schemas.openxmlformats.org/officeDocument/2006/relationships/slide" Target="slide9.xml"/><Relationship Id="rId2" Type="http://schemas.openxmlformats.org/officeDocument/2006/relationships/tags" Target="../tags/tag61.xml"/><Relationship Id="rId16" Type="http://schemas.openxmlformats.org/officeDocument/2006/relationships/slide" Target="slide5.xml"/><Relationship Id="rId20" Type="http://schemas.openxmlformats.org/officeDocument/2006/relationships/slide" Target="slide28.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slideLayout" Target="../slideLayouts/slideLayout5.xml"/><Relationship Id="rId5" Type="http://schemas.openxmlformats.org/officeDocument/2006/relationships/tags" Target="../tags/tag64.xml"/><Relationship Id="rId15" Type="http://schemas.openxmlformats.org/officeDocument/2006/relationships/slide" Target="slide4.xml"/><Relationship Id="rId10" Type="http://schemas.openxmlformats.org/officeDocument/2006/relationships/tags" Target="../tags/tag69.xml"/><Relationship Id="rId19" Type="http://schemas.openxmlformats.org/officeDocument/2006/relationships/slide" Target="slide20.xml"/><Relationship Id="rId4" Type="http://schemas.openxmlformats.org/officeDocument/2006/relationships/tags" Target="../tags/tag63.xml"/><Relationship Id="rId9" Type="http://schemas.openxmlformats.org/officeDocument/2006/relationships/tags" Target="../tags/tag68.xml"/><Relationship Id="rId14" Type="http://schemas.openxmlformats.org/officeDocument/2006/relationships/image" Target="../media/image3.emf"/><Relationship Id="rId22" Type="http://schemas.openxmlformats.org/officeDocument/2006/relationships/slide" Target="slide4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70.xml"/><Relationship Id="rId5" Type="http://schemas.openxmlformats.org/officeDocument/2006/relationships/image" Target="../media/image3.emf"/><Relationship Id="rId4" Type="http://schemas.openxmlformats.org/officeDocument/2006/relationships/oleObject" Target="../embeddings/oleObject23.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8.xml"/><Relationship Id="rId5" Type="http://schemas.openxmlformats.org/officeDocument/2006/relationships/image" Target="../media/image3.emf"/><Relationship Id="rId4" Type="http://schemas.openxmlformats.org/officeDocument/2006/relationships/oleObject" Target="../embeddings/oleObject7.bin"/></Relationships>
</file>

<file path=ppt/slides/_rels/slide20.xml.rels><?xml version="1.0" encoding="UTF-8" standalone="yes"?>
<Relationships xmlns="http://schemas.openxmlformats.org/package/2006/relationships"><Relationship Id="rId8" Type="http://schemas.openxmlformats.org/officeDocument/2006/relationships/tags" Target="../tags/tag78.xml"/><Relationship Id="rId13" Type="http://schemas.openxmlformats.org/officeDocument/2006/relationships/image" Target="../media/image3.emf"/><Relationship Id="rId18" Type="http://schemas.openxmlformats.org/officeDocument/2006/relationships/slide" Target="slide28.xml"/><Relationship Id="rId3" Type="http://schemas.openxmlformats.org/officeDocument/2006/relationships/tags" Target="../tags/tag73.xml"/><Relationship Id="rId7" Type="http://schemas.openxmlformats.org/officeDocument/2006/relationships/tags" Target="../tags/tag77.xml"/><Relationship Id="rId12" Type="http://schemas.openxmlformats.org/officeDocument/2006/relationships/oleObject" Target="../embeddings/oleObject24.bin"/><Relationship Id="rId17" Type="http://schemas.openxmlformats.org/officeDocument/2006/relationships/slide" Target="slide26.xml"/><Relationship Id="rId2" Type="http://schemas.openxmlformats.org/officeDocument/2006/relationships/tags" Target="../tags/tag72.xml"/><Relationship Id="rId16" Type="http://schemas.openxmlformats.org/officeDocument/2006/relationships/slide" Target="slide24.xml"/><Relationship Id="rId20" Type="http://schemas.openxmlformats.org/officeDocument/2006/relationships/slide" Target="slide46.xml"/><Relationship Id="rId1" Type="http://schemas.openxmlformats.org/officeDocument/2006/relationships/tags" Target="../tags/tag71.xml"/><Relationship Id="rId6" Type="http://schemas.openxmlformats.org/officeDocument/2006/relationships/tags" Target="../tags/tag76.xml"/><Relationship Id="rId11" Type="http://schemas.openxmlformats.org/officeDocument/2006/relationships/notesSlide" Target="../notesSlides/notesSlide20.xml"/><Relationship Id="rId5" Type="http://schemas.openxmlformats.org/officeDocument/2006/relationships/tags" Target="../tags/tag75.xml"/><Relationship Id="rId15" Type="http://schemas.openxmlformats.org/officeDocument/2006/relationships/slide" Target="slide21.xml"/><Relationship Id="rId10" Type="http://schemas.openxmlformats.org/officeDocument/2006/relationships/slideLayout" Target="../slideLayouts/slideLayout5.xml"/><Relationship Id="rId19" Type="http://schemas.openxmlformats.org/officeDocument/2006/relationships/slide" Target="slide39.xml"/><Relationship Id="rId4" Type="http://schemas.openxmlformats.org/officeDocument/2006/relationships/tags" Target="../tags/tag74.xml"/><Relationship Id="rId9" Type="http://schemas.openxmlformats.org/officeDocument/2006/relationships/tags" Target="../tags/tag79.xml"/><Relationship Id="rId14" Type="http://schemas.openxmlformats.org/officeDocument/2006/relationships/slide" Target="slide4.xml"/></Relationships>
</file>

<file path=ppt/slides/_rels/slide21.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image" Target="../media/image3.emf"/><Relationship Id="rId18" Type="http://schemas.openxmlformats.org/officeDocument/2006/relationships/slide" Target="slide28.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oleObject" Target="../embeddings/oleObject25.bin"/><Relationship Id="rId17" Type="http://schemas.openxmlformats.org/officeDocument/2006/relationships/slide" Target="slide26.xml"/><Relationship Id="rId2" Type="http://schemas.openxmlformats.org/officeDocument/2006/relationships/tags" Target="../tags/tag81.xml"/><Relationship Id="rId16" Type="http://schemas.openxmlformats.org/officeDocument/2006/relationships/slide" Target="slide24.xml"/><Relationship Id="rId20" Type="http://schemas.openxmlformats.org/officeDocument/2006/relationships/slide" Target="slide46.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notesSlide" Target="../notesSlides/notesSlide21.xml"/><Relationship Id="rId5" Type="http://schemas.openxmlformats.org/officeDocument/2006/relationships/tags" Target="../tags/tag84.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3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slide" Target="slide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89.xml"/><Relationship Id="rId6" Type="http://schemas.openxmlformats.org/officeDocument/2006/relationships/image" Target="../media/image7.jpeg"/><Relationship Id="rId5" Type="http://schemas.openxmlformats.org/officeDocument/2006/relationships/image" Target="../media/image3.emf"/><Relationship Id="rId4" Type="http://schemas.openxmlformats.org/officeDocument/2006/relationships/oleObject" Target="../embeddings/oleObject26.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4.xml"/><Relationship Id="rId1" Type="http://schemas.openxmlformats.org/officeDocument/2006/relationships/tags" Target="../tags/tag90.xml"/><Relationship Id="rId5" Type="http://schemas.openxmlformats.org/officeDocument/2006/relationships/hyperlink" Target="https://www.kantei.go.jp/jp/headline/sougoukeizaitaisaku2025/tsuyoikeizai.html" TargetMode="External"/><Relationship Id="rId4" Type="http://schemas.openxmlformats.org/officeDocument/2006/relationships/image" Target="../media/image3.emf"/></Relationships>
</file>

<file path=ppt/slides/_rels/slide24.xml.rels><?xml version="1.0" encoding="UTF-8" standalone="yes"?>
<Relationships xmlns="http://schemas.openxmlformats.org/package/2006/relationships"><Relationship Id="rId8" Type="http://schemas.openxmlformats.org/officeDocument/2006/relationships/tags" Target="../tags/tag98.xml"/><Relationship Id="rId13" Type="http://schemas.openxmlformats.org/officeDocument/2006/relationships/image" Target="../media/image3.emf"/><Relationship Id="rId18" Type="http://schemas.openxmlformats.org/officeDocument/2006/relationships/slide" Target="slide28.xml"/><Relationship Id="rId3" Type="http://schemas.openxmlformats.org/officeDocument/2006/relationships/tags" Target="../tags/tag93.xml"/><Relationship Id="rId7" Type="http://schemas.openxmlformats.org/officeDocument/2006/relationships/tags" Target="../tags/tag97.xml"/><Relationship Id="rId12" Type="http://schemas.openxmlformats.org/officeDocument/2006/relationships/oleObject" Target="../embeddings/oleObject28.bin"/><Relationship Id="rId17" Type="http://schemas.openxmlformats.org/officeDocument/2006/relationships/slide" Target="slide26.xml"/><Relationship Id="rId2" Type="http://schemas.openxmlformats.org/officeDocument/2006/relationships/tags" Target="../tags/tag92.xml"/><Relationship Id="rId16" Type="http://schemas.openxmlformats.org/officeDocument/2006/relationships/slide" Target="slide21.xml"/><Relationship Id="rId20" Type="http://schemas.openxmlformats.org/officeDocument/2006/relationships/slide" Target="slide46.xml"/><Relationship Id="rId1" Type="http://schemas.openxmlformats.org/officeDocument/2006/relationships/tags" Target="../tags/tag91.xml"/><Relationship Id="rId6" Type="http://schemas.openxmlformats.org/officeDocument/2006/relationships/tags" Target="../tags/tag96.xml"/><Relationship Id="rId11" Type="http://schemas.openxmlformats.org/officeDocument/2006/relationships/notesSlide" Target="../notesSlides/notesSlide23.xml"/><Relationship Id="rId5" Type="http://schemas.openxmlformats.org/officeDocument/2006/relationships/tags" Target="../tags/tag95.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39.xml"/><Relationship Id="rId4" Type="http://schemas.openxmlformats.org/officeDocument/2006/relationships/tags" Target="../tags/tag94.xml"/><Relationship Id="rId9" Type="http://schemas.openxmlformats.org/officeDocument/2006/relationships/tags" Target="../tags/tag99.xml"/><Relationship Id="rId14" Type="http://schemas.openxmlformats.org/officeDocument/2006/relationships/slide" Target="slide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00.xml"/><Relationship Id="rId5" Type="http://schemas.openxmlformats.org/officeDocument/2006/relationships/image" Target="../media/image3.emf"/><Relationship Id="rId4" Type="http://schemas.openxmlformats.org/officeDocument/2006/relationships/oleObject" Target="../embeddings/oleObject29.bin"/></Relationships>
</file>

<file path=ppt/slides/_rels/slide26.xml.rels><?xml version="1.0" encoding="UTF-8" standalone="yes"?>
<Relationships xmlns="http://schemas.openxmlformats.org/package/2006/relationships"><Relationship Id="rId8" Type="http://schemas.openxmlformats.org/officeDocument/2006/relationships/tags" Target="../tags/tag108.xml"/><Relationship Id="rId13" Type="http://schemas.openxmlformats.org/officeDocument/2006/relationships/image" Target="../media/image3.emf"/><Relationship Id="rId18" Type="http://schemas.openxmlformats.org/officeDocument/2006/relationships/slide" Target="slide28.xml"/><Relationship Id="rId3" Type="http://schemas.openxmlformats.org/officeDocument/2006/relationships/tags" Target="../tags/tag103.xml"/><Relationship Id="rId7" Type="http://schemas.openxmlformats.org/officeDocument/2006/relationships/tags" Target="../tags/tag107.xml"/><Relationship Id="rId12" Type="http://schemas.openxmlformats.org/officeDocument/2006/relationships/oleObject" Target="../embeddings/oleObject30.bin"/><Relationship Id="rId17" Type="http://schemas.openxmlformats.org/officeDocument/2006/relationships/slide" Target="slide24.xml"/><Relationship Id="rId2" Type="http://schemas.openxmlformats.org/officeDocument/2006/relationships/tags" Target="../tags/tag102.xml"/><Relationship Id="rId16" Type="http://schemas.openxmlformats.org/officeDocument/2006/relationships/slide" Target="slide21.xml"/><Relationship Id="rId20" Type="http://schemas.openxmlformats.org/officeDocument/2006/relationships/slide" Target="slide46.xml"/><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notesSlide" Target="../notesSlides/notesSlide25.xml"/><Relationship Id="rId5" Type="http://schemas.openxmlformats.org/officeDocument/2006/relationships/tags" Target="../tags/tag105.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39.xml"/><Relationship Id="rId4" Type="http://schemas.openxmlformats.org/officeDocument/2006/relationships/tags" Target="../tags/tag104.xml"/><Relationship Id="rId9" Type="http://schemas.openxmlformats.org/officeDocument/2006/relationships/tags" Target="../tags/tag109.xml"/><Relationship Id="rId14" Type="http://schemas.openxmlformats.org/officeDocument/2006/relationships/slide" Target="slide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110.xml"/><Relationship Id="rId6" Type="http://schemas.openxmlformats.org/officeDocument/2006/relationships/image" Target="../media/image8.jpeg"/><Relationship Id="rId5" Type="http://schemas.openxmlformats.org/officeDocument/2006/relationships/image" Target="../media/image3.emf"/><Relationship Id="rId4" Type="http://schemas.openxmlformats.org/officeDocument/2006/relationships/oleObject" Target="../embeddings/oleObject31.bin"/></Relationships>
</file>

<file path=ppt/slides/_rels/slide28.xml.rels><?xml version="1.0" encoding="UTF-8" standalone="yes"?>
<Relationships xmlns="http://schemas.openxmlformats.org/package/2006/relationships"><Relationship Id="rId8" Type="http://schemas.openxmlformats.org/officeDocument/2006/relationships/tags" Target="../tags/tag118.xml"/><Relationship Id="rId13" Type="http://schemas.openxmlformats.org/officeDocument/2006/relationships/slide" Target="slide4.xml"/><Relationship Id="rId18" Type="http://schemas.openxmlformats.org/officeDocument/2006/relationships/slide" Target="slide46.xml"/><Relationship Id="rId3" Type="http://schemas.openxmlformats.org/officeDocument/2006/relationships/tags" Target="../tags/tag113.xml"/><Relationship Id="rId7" Type="http://schemas.openxmlformats.org/officeDocument/2006/relationships/tags" Target="../tags/tag117.xml"/><Relationship Id="rId12" Type="http://schemas.openxmlformats.org/officeDocument/2006/relationships/image" Target="../media/image3.emf"/><Relationship Id="rId17" Type="http://schemas.openxmlformats.org/officeDocument/2006/relationships/slide" Target="slide39.xml"/><Relationship Id="rId2" Type="http://schemas.openxmlformats.org/officeDocument/2006/relationships/tags" Target="../tags/tag112.xml"/><Relationship Id="rId16" Type="http://schemas.openxmlformats.org/officeDocument/2006/relationships/slide" Target="slide32.xml"/><Relationship Id="rId1" Type="http://schemas.openxmlformats.org/officeDocument/2006/relationships/tags" Target="../tags/tag111.xml"/><Relationship Id="rId6" Type="http://schemas.openxmlformats.org/officeDocument/2006/relationships/tags" Target="../tags/tag116.xml"/><Relationship Id="rId11" Type="http://schemas.openxmlformats.org/officeDocument/2006/relationships/oleObject" Target="../embeddings/oleObject32.bin"/><Relationship Id="rId5" Type="http://schemas.openxmlformats.org/officeDocument/2006/relationships/tags" Target="../tags/tag115.xml"/><Relationship Id="rId15" Type="http://schemas.openxmlformats.org/officeDocument/2006/relationships/slide" Target="slide29.xml"/><Relationship Id="rId10" Type="http://schemas.openxmlformats.org/officeDocument/2006/relationships/notesSlide" Target="../notesSlides/notesSlide27.xml"/><Relationship Id="rId4" Type="http://schemas.openxmlformats.org/officeDocument/2006/relationships/tags" Target="../tags/tag114.xml"/><Relationship Id="rId9" Type="http://schemas.openxmlformats.org/officeDocument/2006/relationships/slideLayout" Target="../slideLayouts/slideLayout5.xml"/><Relationship Id="rId14" Type="http://schemas.openxmlformats.org/officeDocument/2006/relationships/slide" Target="slide20.xml"/></Relationships>
</file>

<file path=ppt/slides/_rels/slide29.xml.rels><?xml version="1.0" encoding="UTF-8" standalone="yes"?>
<Relationships xmlns="http://schemas.openxmlformats.org/package/2006/relationships"><Relationship Id="rId8" Type="http://schemas.openxmlformats.org/officeDocument/2006/relationships/tags" Target="../tags/tag126.xml"/><Relationship Id="rId13" Type="http://schemas.openxmlformats.org/officeDocument/2006/relationships/slide" Target="slide4.xml"/><Relationship Id="rId18" Type="http://schemas.openxmlformats.org/officeDocument/2006/relationships/slide" Target="slide46.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image" Target="../media/image3.emf"/><Relationship Id="rId17" Type="http://schemas.openxmlformats.org/officeDocument/2006/relationships/slide" Target="slide39.xml"/><Relationship Id="rId2" Type="http://schemas.openxmlformats.org/officeDocument/2006/relationships/tags" Target="../tags/tag120.xml"/><Relationship Id="rId16" Type="http://schemas.openxmlformats.org/officeDocument/2006/relationships/slide" Target="slide32.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oleObject" Target="../embeddings/oleObject33.bin"/><Relationship Id="rId5" Type="http://schemas.openxmlformats.org/officeDocument/2006/relationships/tags" Target="../tags/tag123.xml"/><Relationship Id="rId15" Type="http://schemas.openxmlformats.org/officeDocument/2006/relationships/slide" Target="slide28.xml"/><Relationship Id="rId10" Type="http://schemas.openxmlformats.org/officeDocument/2006/relationships/notesSlide" Target="../notesSlides/notesSlide28.xml"/><Relationship Id="rId4" Type="http://schemas.openxmlformats.org/officeDocument/2006/relationships/tags" Target="../tags/tag122.xml"/><Relationship Id="rId9" Type="http://schemas.openxmlformats.org/officeDocument/2006/relationships/slideLayout" Target="../slideLayouts/slideLayout5.xml"/><Relationship Id="rId14" Type="http://schemas.openxmlformats.org/officeDocument/2006/relationships/slide" Target="slide2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3.emf"/><Relationship Id="rId4" Type="http://schemas.openxmlformats.org/officeDocument/2006/relationships/oleObject" Target="../embeddings/oleObject8.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127.xml"/><Relationship Id="rId6" Type="http://schemas.openxmlformats.org/officeDocument/2006/relationships/image" Target="../media/image9.jpeg"/><Relationship Id="rId5" Type="http://schemas.openxmlformats.org/officeDocument/2006/relationships/image" Target="../media/image3.emf"/><Relationship Id="rId4" Type="http://schemas.openxmlformats.org/officeDocument/2006/relationships/oleObject" Target="../embeddings/oleObject31.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128.xml"/><Relationship Id="rId5" Type="http://schemas.openxmlformats.org/officeDocument/2006/relationships/image" Target="../media/image3.emf"/><Relationship Id="rId4" Type="http://schemas.openxmlformats.org/officeDocument/2006/relationships/oleObject" Target="../embeddings/oleObject34.bin"/></Relationships>
</file>

<file path=ppt/slides/_rels/slide32.xml.rels><?xml version="1.0" encoding="UTF-8" standalone="yes"?>
<Relationships xmlns="http://schemas.openxmlformats.org/package/2006/relationships"><Relationship Id="rId8" Type="http://schemas.openxmlformats.org/officeDocument/2006/relationships/tags" Target="../tags/tag136.xml"/><Relationship Id="rId13" Type="http://schemas.openxmlformats.org/officeDocument/2006/relationships/slide" Target="slide4.xml"/><Relationship Id="rId18" Type="http://schemas.openxmlformats.org/officeDocument/2006/relationships/slide" Target="slide46.xml"/><Relationship Id="rId3" Type="http://schemas.openxmlformats.org/officeDocument/2006/relationships/tags" Target="../tags/tag131.xml"/><Relationship Id="rId7" Type="http://schemas.openxmlformats.org/officeDocument/2006/relationships/tags" Target="../tags/tag135.xml"/><Relationship Id="rId12" Type="http://schemas.openxmlformats.org/officeDocument/2006/relationships/image" Target="../media/image3.emf"/><Relationship Id="rId17" Type="http://schemas.openxmlformats.org/officeDocument/2006/relationships/slide" Target="slide39.xml"/><Relationship Id="rId2" Type="http://schemas.openxmlformats.org/officeDocument/2006/relationships/tags" Target="../tags/tag130.xml"/><Relationship Id="rId16" Type="http://schemas.openxmlformats.org/officeDocument/2006/relationships/slide" Target="slide29.xml"/><Relationship Id="rId1" Type="http://schemas.openxmlformats.org/officeDocument/2006/relationships/tags" Target="../tags/tag129.xml"/><Relationship Id="rId6" Type="http://schemas.openxmlformats.org/officeDocument/2006/relationships/tags" Target="../tags/tag134.xml"/><Relationship Id="rId11" Type="http://schemas.openxmlformats.org/officeDocument/2006/relationships/oleObject" Target="../embeddings/oleObject35.bin"/><Relationship Id="rId5" Type="http://schemas.openxmlformats.org/officeDocument/2006/relationships/tags" Target="../tags/tag133.xml"/><Relationship Id="rId15" Type="http://schemas.openxmlformats.org/officeDocument/2006/relationships/slide" Target="slide28.xml"/><Relationship Id="rId10" Type="http://schemas.openxmlformats.org/officeDocument/2006/relationships/notesSlide" Target="../notesSlides/notesSlide31.xml"/><Relationship Id="rId4" Type="http://schemas.openxmlformats.org/officeDocument/2006/relationships/tags" Target="../tags/tag132.xml"/><Relationship Id="rId9" Type="http://schemas.openxmlformats.org/officeDocument/2006/relationships/slideLayout" Target="../slideLayouts/slideLayout5.xml"/><Relationship Id="rId14" Type="http://schemas.openxmlformats.org/officeDocument/2006/relationships/slide" Target="slide2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137.xml"/><Relationship Id="rId5" Type="http://schemas.openxmlformats.org/officeDocument/2006/relationships/image" Target="../media/image3.emf"/><Relationship Id="rId4" Type="http://schemas.openxmlformats.org/officeDocument/2006/relationships/oleObject" Target="../embeddings/oleObject36.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38.xml"/><Relationship Id="rId5" Type="http://schemas.openxmlformats.org/officeDocument/2006/relationships/image" Target="../media/image3.emf"/><Relationship Id="rId4" Type="http://schemas.openxmlformats.org/officeDocument/2006/relationships/oleObject" Target="../embeddings/oleObject37.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139.xml"/><Relationship Id="rId5" Type="http://schemas.openxmlformats.org/officeDocument/2006/relationships/image" Target="../media/image3.emf"/><Relationship Id="rId4" Type="http://schemas.openxmlformats.org/officeDocument/2006/relationships/oleObject" Target="../embeddings/oleObject38.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tags" Target="../tags/tag140.xml"/><Relationship Id="rId5" Type="http://schemas.openxmlformats.org/officeDocument/2006/relationships/image" Target="../media/image3.emf"/><Relationship Id="rId4" Type="http://schemas.openxmlformats.org/officeDocument/2006/relationships/oleObject" Target="../embeddings/oleObject39.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141.xml"/><Relationship Id="rId5" Type="http://schemas.openxmlformats.org/officeDocument/2006/relationships/image" Target="../media/image3.emf"/><Relationship Id="rId4" Type="http://schemas.openxmlformats.org/officeDocument/2006/relationships/oleObject" Target="../embeddings/oleObject40.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8" Type="http://schemas.openxmlformats.org/officeDocument/2006/relationships/tags" Target="../tags/tag149.xml"/><Relationship Id="rId13" Type="http://schemas.openxmlformats.org/officeDocument/2006/relationships/image" Target="../media/image3.emf"/><Relationship Id="rId18" Type="http://schemas.openxmlformats.org/officeDocument/2006/relationships/slide" Target="slide42.xml"/><Relationship Id="rId3" Type="http://schemas.openxmlformats.org/officeDocument/2006/relationships/tags" Target="../tags/tag144.xml"/><Relationship Id="rId7" Type="http://schemas.openxmlformats.org/officeDocument/2006/relationships/tags" Target="../tags/tag148.xml"/><Relationship Id="rId12" Type="http://schemas.openxmlformats.org/officeDocument/2006/relationships/oleObject" Target="../embeddings/oleObject41.bin"/><Relationship Id="rId17" Type="http://schemas.openxmlformats.org/officeDocument/2006/relationships/slide" Target="slide40.xml"/><Relationship Id="rId2" Type="http://schemas.openxmlformats.org/officeDocument/2006/relationships/tags" Target="../tags/tag143.xml"/><Relationship Id="rId16" Type="http://schemas.openxmlformats.org/officeDocument/2006/relationships/slide" Target="slide28.xml"/><Relationship Id="rId20" Type="http://schemas.openxmlformats.org/officeDocument/2006/relationships/slide" Target="slide46.xml"/><Relationship Id="rId1" Type="http://schemas.openxmlformats.org/officeDocument/2006/relationships/tags" Target="../tags/tag142.xml"/><Relationship Id="rId6" Type="http://schemas.openxmlformats.org/officeDocument/2006/relationships/tags" Target="../tags/tag147.xml"/><Relationship Id="rId11" Type="http://schemas.openxmlformats.org/officeDocument/2006/relationships/notesSlide" Target="../notesSlides/notesSlide37.xml"/><Relationship Id="rId5" Type="http://schemas.openxmlformats.org/officeDocument/2006/relationships/tags" Target="../tags/tag146.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44.xml"/><Relationship Id="rId4" Type="http://schemas.openxmlformats.org/officeDocument/2006/relationships/tags" Target="../tags/tag145.xml"/><Relationship Id="rId9" Type="http://schemas.openxmlformats.org/officeDocument/2006/relationships/tags" Target="../tags/tag150.xml"/><Relationship Id="rId14"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oleObject" Target="../embeddings/oleObject9.bin"/><Relationship Id="rId18" Type="http://schemas.openxmlformats.org/officeDocument/2006/relationships/slide" Target="slide18.xml"/><Relationship Id="rId3" Type="http://schemas.openxmlformats.org/officeDocument/2006/relationships/tags" Target="../tags/tag12.xml"/><Relationship Id="rId21" Type="http://schemas.openxmlformats.org/officeDocument/2006/relationships/slide" Target="slide39.xml"/><Relationship Id="rId7" Type="http://schemas.openxmlformats.org/officeDocument/2006/relationships/tags" Target="../tags/tag16.xml"/><Relationship Id="rId12" Type="http://schemas.openxmlformats.org/officeDocument/2006/relationships/notesSlide" Target="../notesSlides/notesSlide4.xml"/><Relationship Id="rId17" Type="http://schemas.openxmlformats.org/officeDocument/2006/relationships/slide" Target="slide14.xml"/><Relationship Id="rId2" Type="http://schemas.openxmlformats.org/officeDocument/2006/relationships/tags" Target="../tags/tag11.xml"/><Relationship Id="rId16" Type="http://schemas.openxmlformats.org/officeDocument/2006/relationships/slide" Target="slide9.xml"/><Relationship Id="rId20" Type="http://schemas.openxmlformats.org/officeDocument/2006/relationships/slide" Target="slide28.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Layout" Target="../slideLayouts/slideLayout5.xml"/><Relationship Id="rId5" Type="http://schemas.openxmlformats.org/officeDocument/2006/relationships/tags" Target="../tags/tag14.xml"/><Relationship Id="rId15" Type="http://schemas.openxmlformats.org/officeDocument/2006/relationships/slide" Target="slide5.xml"/><Relationship Id="rId10" Type="http://schemas.openxmlformats.org/officeDocument/2006/relationships/tags" Target="../tags/tag19.xml"/><Relationship Id="rId19" Type="http://schemas.openxmlformats.org/officeDocument/2006/relationships/slide" Target="slide20.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image" Target="../media/image3.emf"/><Relationship Id="rId22" Type="http://schemas.openxmlformats.org/officeDocument/2006/relationships/slide" Target="slide46.xml"/></Relationships>
</file>

<file path=ppt/slides/_rels/slide40.xml.rels><?xml version="1.0" encoding="UTF-8" standalone="yes"?>
<Relationships xmlns="http://schemas.openxmlformats.org/package/2006/relationships"><Relationship Id="rId8" Type="http://schemas.openxmlformats.org/officeDocument/2006/relationships/tags" Target="../tags/tag158.xml"/><Relationship Id="rId13" Type="http://schemas.openxmlformats.org/officeDocument/2006/relationships/image" Target="../media/image3.emf"/><Relationship Id="rId18" Type="http://schemas.openxmlformats.org/officeDocument/2006/relationships/slide" Target="slide42.xml"/><Relationship Id="rId3" Type="http://schemas.openxmlformats.org/officeDocument/2006/relationships/tags" Target="../tags/tag153.xml"/><Relationship Id="rId7" Type="http://schemas.openxmlformats.org/officeDocument/2006/relationships/tags" Target="../tags/tag157.xml"/><Relationship Id="rId12" Type="http://schemas.openxmlformats.org/officeDocument/2006/relationships/oleObject" Target="../embeddings/oleObject42.bin"/><Relationship Id="rId17" Type="http://schemas.openxmlformats.org/officeDocument/2006/relationships/slide" Target="slide39.xml"/><Relationship Id="rId2" Type="http://schemas.openxmlformats.org/officeDocument/2006/relationships/tags" Target="../tags/tag152.xml"/><Relationship Id="rId16" Type="http://schemas.openxmlformats.org/officeDocument/2006/relationships/slide" Target="slide28.xml"/><Relationship Id="rId20" Type="http://schemas.openxmlformats.org/officeDocument/2006/relationships/slide" Target="slide46.xml"/><Relationship Id="rId1" Type="http://schemas.openxmlformats.org/officeDocument/2006/relationships/tags" Target="../tags/tag151.xml"/><Relationship Id="rId6" Type="http://schemas.openxmlformats.org/officeDocument/2006/relationships/tags" Target="../tags/tag156.xml"/><Relationship Id="rId11" Type="http://schemas.openxmlformats.org/officeDocument/2006/relationships/notesSlide" Target="../notesSlides/notesSlide38.xml"/><Relationship Id="rId5" Type="http://schemas.openxmlformats.org/officeDocument/2006/relationships/tags" Target="../tags/tag155.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44.xml"/><Relationship Id="rId4" Type="http://schemas.openxmlformats.org/officeDocument/2006/relationships/tags" Target="../tags/tag154.xml"/><Relationship Id="rId9" Type="http://schemas.openxmlformats.org/officeDocument/2006/relationships/tags" Target="../tags/tag159.xml"/><Relationship Id="rId14" Type="http://schemas.openxmlformats.org/officeDocument/2006/relationships/slide" Target="slide4.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160.xml"/><Relationship Id="rId6" Type="http://schemas.openxmlformats.org/officeDocument/2006/relationships/image" Target="../media/image10.jpeg"/><Relationship Id="rId5" Type="http://schemas.openxmlformats.org/officeDocument/2006/relationships/image" Target="../media/image3.emf"/><Relationship Id="rId4" Type="http://schemas.openxmlformats.org/officeDocument/2006/relationships/oleObject" Target="../embeddings/oleObject31.bin"/></Relationships>
</file>

<file path=ppt/slides/_rels/slide42.xml.rels><?xml version="1.0" encoding="UTF-8" standalone="yes"?>
<Relationships xmlns="http://schemas.openxmlformats.org/package/2006/relationships"><Relationship Id="rId8" Type="http://schemas.openxmlformats.org/officeDocument/2006/relationships/tags" Target="../tags/tag168.xml"/><Relationship Id="rId13" Type="http://schemas.openxmlformats.org/officeDocument/2006/relationships/image" Target="../media/image3.emf"/><Relationship Id="rId18" Type="http://schemas.openxmlformats.org/officeDocument/2006/relationships/slide" Target="slide40.xml"/><Relationship Id="rId3" Type="http://schemas.openxmlformats.org/officeDocument/2006/relationships/tags" Target="../tags/tag163.xml"/><Relationship Id="rId7" Type="http://schemas.openxmlformats.org/officeDocument/2006/relationships/tags" Target="../tags/tag167.xml"/><Relationship Id="rId12" Type="http://schemas.openxmlformats.org/officeDocument/2006/relationships/oleObject" Target="../embeddings/oleObject43.bin"/><Relationship Id="rId17" Type="http://schemas.openxmlformats.org/officeDocument/2006/relationships/slide" Target="slide39.xml"/><Relationship Id="rId2" Type="http://schemas.openxmlformats.org/officeDocument/2006/relationships/tags" Target="../tags/tag162.xml"/><Relationship Id="rId16" Type="http://schemas.openxmlformats.org/officeDocument/2006/relationships/slide" Target="slide28.xml"/><Relationship Id="rId20" Type="http://schemas.openxmlformats.org/officeDocument/2006/relationships/slide" Target="slide46.xml"/><Relationship Id="rId1" Type="http://schemas.openxmlformats.org/officeDocument/2006/relationships/tags" Target="../tags/tag161.xml"/><Relationship Id="rId6" Type="http://schemas.openxmlformats.org/officeDocument/2006/relationships/tags" Target="../tags/tag166.xml"/><Relationship Id="rId11" Type="http://schemas.openxmlformats.org/officeDocument/2006/relationships/notesSlide" Target="../notesSlides/notesSlide40.xml"/><Relationship Id="rId5" Type="http://schemas.openxmlformats.org/officeDocument/2006/relationships/tags" Target="../tags/tag165.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44.xml"/><Relationship Id="rId4" Type="http://schemas.openxmlformats.org/officeDocument/2006/relationships/tags" Target="../tags/tag164.xml"/><Relationship Id="rId9" Type="http://schemas.openxmlformats.org/officeDocument/2006/relationships/tags" Target="../tags/tag169.xml"/><Relationship Id="rId14" Type="http://schemas.openxmlformats.org/officeDocument/2006/relationships/slide" Target="slide4.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170.xml"/><Relationship Id="rId6" Type="http://schemas.openxmlformats.org/officeDocument/2006/relationships/image" Target="../media/image11.jpeg"/><Relationship Id="rId5" Type="http://schemas.openxmlformats.org/officeDocument/2006/relationships/image" Target="../media/image3.emf"/><Relationship Id="rId4" Type="http://schemas.openxmlformats.org/officeDocument/2006/relationships/oleObject" Target="../embeddings/oleObject44.bin"/></Relationships>
</file>

<file path=ppt/slides/_rels/slide44.xml.rels><?xml version="1.0" encoding="UTF-8" standalone="yes"?>
<Relationships xmlns="http://schemas.openxmlformats.org/package/2006/relationships"><Relationship Id="rId8" Type="http://schemas.openxmlformats.org/officeDocument/2006/relationships/tags" Target="../tags/tag178.xml"/><Relationship Id="rId13" Type="http://schemas.openxmlformats.org/officeDocument/2006/relationships/image" Target="../media/image3.emf"/><Relationship Id="rId18" Type="http://schemas.openxmlformats.org/officeDocument/2006/relationships/slide" Target="slide40.xml"/><Relationship Id="rId3" Type="http://schemas.openxmlformats.org/officeDocument/2006/relationships/tags" Target="../tags/tag173.xml"/><Relationship Id="rId7" Type="http://schemas.openxmlformats.org/officeDocument/2006/relationships/tags" Target="../tags/tag177.xml"/><Relationship Id="rId12" Type="http://schemas.openxmlformats.org/officeDocument/2006/relationships/oleObject" Target="../embeddings/oleObject45.bin"/><Relationship Id="rId17" Type="http://schemas.openxmlformats.org/officeDocument/2006/relationships/slide" Target="slide39.xml"/><Relationship Id="rId2" Type="http://schemas.openxmlformats.org/officeDocument/2006/relationships/tags" Target="../tags/tag172.xml"/><Relationship Id="rId16" Type="http://schemas.openxmlformats.org/officeDocument/2006/relationships/slide" Target="slide28.xml"/><Relationship Id="rId20" Type="http://schemas.openxmlformats.org/officeDocument/2006/relationships/slide" Target="slide46.xml"/><Relationship Id="rId1" Type="http://schemas.openxmlformats.org/officeDocument/2006/relationships/tags" Target="../tags/tag171.xml"/><Relationship Id="rId6" Type="http://schemas.openxmlformats.org/officeDocument/2006/relationships/tags" Target="../tags/tag176.xml"/><Relationship Id="rId11" Type="http://schemas.openxmlformats.org/officeDocument/2006/relationships/notesSlide" Target="../notesSlides/notesSlide42.xml"/><Relationship Id="rId5" Type="http://schemas.openxmlformats.org/officeDocument/2006/relationships/tags" Target="../tags/tag175.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42.xml"/><Relationship Id="rId4" Type="http://schemas.openxmlformats.org/officeDocument/2006/relationships/tags" Target="../tags/tag174.xml"/><Relationship Id="rId9" Type="http://schemas.openxmlformats.org/officeDocument/2006/relationships/tags" Target="../tags/tag179.xml"/><Relationship Id="rId14" Type="http://schemas.openxmlformats.org/officeDocument/2006/relationships/slide" Target="slide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xml"/><Relationship Id="rId1" Type="http://schemas.openxmlformats.org/officeDocument/2006/relationships/tags" Target="../tags/tag180.xml"/><Relationship Id="rId6" Type="http://schemas.openxmlformats.org/officeDocument/2006/relationships/image" Target="../media/image12.emf"/><Relationship Id="rId5" Type="http://schemas.openxmlformats.org/officeDocument/2006/relationships/image" Target="../media/image3.emf"/><Relationship Id="rId4" Type="http://schemas.openxmlformats.org/officeDocument/2006/relationships/oleObject" Target="../embeddings/oleObject46.bin"/></Relationships>
</file>

<file path=ppt/slides/_rels/slide46.xml.rels><?xml version="1.0" encoding="UTF-8" standalone="yes"?>
<Relationships xmlns="http://schemas.openxmlformats.org/package/2006/relationships"><Relationship Id="rId8" Type="http://schemas.openxmlformats.org/officeDocument/2006/relationships/tags" Target="../tags/tag188.xml"/><Relationship Id="rId13" Type="http://schemas.openxmlformats.org/officeDocument/2006/relationships/oleObject" Target="../embeddings/oleObject47.bin"/><Relationship Id="rId18" Type="http://schemas.openxmlformats.org/officeDocument/2006/relationships/slide" Target="slide39.xml"/><Relationship Id="rId3" Type="http://schemas.openxmlformats.org/officeDocument/2006/relationships/tags" Target="../tags/tag183.xml"/><Relationship Id="rId21" Type="http://schemas.openxmlformats.org/officeDocument/2006/relationships/slide" Target="slide51.xml"/><Relationship Id="rId7" Type="http://schemas.openxmlformats.org/officeDocument/2006/relationships/tags" Target="../tags/tag187.xml"/><Relationship Id="rId12" Type="http://schemas.openxmlformats.org/officeDocument/2006/relationships/notesSlide" Target="../notesSlides/notesSlide44.xml"/><Relationship Id="rId17" Type="http://schemas.openxmlformats.org/officeDocument/2006/relationships/slide" Target="slide28.xml"/><Relationship Id="rId2" Type="http://schemas.openxmlformats.org/officeDocument/2006/relationships/tags" Target="../tags/tag182.xml"/><Relationship Id="rId16" Type="http://schemas.openxmlformats.org/officeDocument/2006/relationships/slide" Target="slide20.xml"/><Relationship Id="rId20" Type="http://schemas.openxmlformats.org/officeDocument/2006/relationships/slide" Target="slide49.xml"/><Relationship Id="rId1" Type="http://schemas.openxmlformats.org/officeDocument/2006/relationships/tags" Target="../tags/tag181.xml"/><Relationship Id="rId6" Type="http://schemas.openxmlformats.org/officeDocument/2006/relationships/tags" Target="../tags/tag186.xml"/><Relationship Id="rId11" Type="http://schemas.openxmlformats.org/officeDocument/2006/relationships/slideLayout" Target="../slideLayouts/slideLayout5.xml"/><Relationship Id="rId5" Type="http://schemas.openxmlformats.org/officeDocument/2006/relationships/tags" Target="../tags/tag185.xml"/><Relationship Id="rId15" Type="http://schemas.openxmlformats.org/officeDocument/2006/relationships/slide" Target="slide4.xml"/><Relationship Id="rId10" Type="http://schemas.openxmlformats.org/officeDocument/2006/relationships/tags" Target="../tags/tag190.xml"/><Relationship Id="rId19" Type="http://schemas.openxmlformats.org/officeDocument/2006/relationships/slide" Target="slide47.xml"/><Relationship Id="rId4" Type="http://schemas.openxmlformats.org/officeDocument/2006/relationships/tags" Target="../tags/tag184.xml"/><Relationship Id="rId9" Type="http://schemas.openxmlformats.org/officeDocument/2006/relationships/tags" Target="../tags/tag189.xml"/><Relationship Id="rId14" Type="http://schemas.openxmlformats.org/officeDocument/2006/relationships/image" Target="../media/image3.emf"/><Relationship Id="rId22" Type="http://schemas.openxmlformats.org/officeDocument/2006/relationships/slide" Target="slide54.xml"/></Relationships>
</file>

<file path=ppt/slides/_rels/slide47.xml.rels><?xml version="1.0" encoding="UTF-8" standalone="yes"?>
<Relationships xmlns="http://schemas.openxmlformats.org/package/2006/relationships"><Relationship Id="rId8" Type="http://schemas.openxmlformats.org/officeDocument/2006/relationships/tags" Target="../tags/tag198.xml"/><Relationship Id="rId13" Type="http://schemas.openxmlformats.org/officeDocument/2006/relationships/oleObject" Target="../embeddings/oleObject48.bin"/><Relationship Id="rId18" Type="http://schemas.openxmlformats.org/officeDocument/2006/relationships/slide" Target="slide39.xml"/><Relationship Id="rId3" Type="http://schemas.openxmlformats.org/officeDocument/2006/relationships/tags" Target="../tags/tag193.xml"/><Relationship Id="rId21" Type="http://schemas.openxmlformats.org/officeDocument/2006/relationships/slide" Target="slide51.xml"/><Relationship Id="rId7" Type="http://schemas.openxmlformats.org/officeDocument/2006/relationships/tags" Target="../tags/tag197.xml"/><Relationship Id="rId12" Type="http://schemas.openxmlformats.org/officeDocument/2006/relationships/notesSlide" Target="../notesSlides/notesSlide45.xml"/><Relationship Id="rId17" Type="http://schemas.openxmlformats.org/officeDocument/2006/relationships/slide" Target="slide28.xml"/><Relationship Id="rId2" Type="http://schemas.openxmlformats.org/officeDocument/2006/relationships/tags" Target="../tags/tag192.xml"/><Relationship Id="rId16" Type="http://schemas.openxmlformats.org/officeDocument/2006/relationships/slide" Target="slide20.xml"/><Relationship Id="rId20" Type="http://schemas.openxmlformats.org/officeDocument/2006/relationships/slide" Target="slide49.xml"/><Relationship Id="rId1" Type="http://schemas.openxmlformats.org/officeDocument/2006/relationships/tags" Target="../tags/tag191.xml"/><Relationship Id="rId6" Type="http://schemas.openxmlformats.org/officeDocument/2006/relationships/tags" Target="../tags/tag196.xml"/><Relationship Id="rId11" Type="http://schemas.openxmlformats.org/officeDocument/2006/relationships/slideLayout" Target="../slideLayouts/slideLayout5.xml"/><Relationship Id="rId5" Type="http://schemas.openxmlformats.org/officeDocument/2006/relationships/tags" Target="../tags/tag195.xml"/><Relationship Id="rId15" Type="http://schemas.openxmlformats.org/officeDocument/2006/relationships/slide" Target="slide4.xml"/><Relationship Id="rId10" Type="http://schemas.openxmlformats.org/officeDocument/2006/relationships/tags" Target="../tags/tag200.xml"/><Relationship Id="rId19" Type="http://schemas.openxmlformats.org/officeDocument/2006/relationships/slide" Target="slide46.xml"/><Relationship Id="rId4" Type="http://schemas.openxmlformats.org/officeDocument/2006/relationships/tags" Target="../tags/tag194.xml"/><Relationship Id="rId9" Type="http://schemas.openxmlformats.org/officeDocument/2006/relationships/tags" Target="../tags/tag199.xml"/><Relationship Id="rId14" Type="http://schemas.openxmlformats.org/officeDocument/2006/relationships/image" Target="../media/image3.emf"/><Relationship Id="rId22" Type="http://schemas.openxmlformats.org/officeDocument/2006/relationships/slide" Target="slide54.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201.xml"/><Relationship Id="rId5" Type="http://schemas.openxmlformats.org/officeDocument/2006/relationships/image" Target="../media/image3.emf"/><Relationship Id="rId4" Type="http://schemas.openxmlformats.org/officeDocument/2006/relationships/oleObject" Target="../embeddings/oleObject49.bin"/></Relationships>
</file>

<file path=ppt/slides/_rels/slide49.xml.rels><?xml version="1.0" encoding="UTF-8" standalone="yes"?>
<Relationships xmlns="http://schemas.openxmlformats.org/package/2006/relationships"><Relationship Id="rId8" Type="http://schemas.openxmlformats.org/officeDocument/2006/relationships/tags" Target="../tags/tag209.xml"/><Relationship Id="rId13" Type="http://schemas.openxmlformats.org/officeDocument/2006/relationships/oleObject" Target="../embeddings/oleObject50.bin"/><Relationship Id="rId18" Type="http://schemas.openxmlformats.org/officeDocument/2006/relationships/slide" Target="slide39.xml"/><Relationship Id="rId3" Type="http://schemas.openxmlformats.org/officeDocument/2006/relationships/tags" Target="../tags/tag204.xml"/><Relationship Id="rId21" Type="http://schemas.openxmlformats.org/officeDocument/2006/relationships/slide" Target="slide51.xml"/><Relationship Id="rId7" Type="http://schemas.openxmlformats.org/officeDocument/2006/relationships/tags" Target="../tags/tag208.xml"/><Relationship Id="rId12" Type="http://schemas.openxmlformats.org/officeDocument/2006/relationships/notesSlide" Target="../notesSlides/notesSlide47.xml"/><Relationship Id="rId17" Type="http://schemas.openxmlformats.org/officeDocument/2006/relationships/slide" Target="slide28.xml"/><Relationship Id="rId2" Type="http://schemas.openxmlformats.org/officeDocument/2006/relationships/tags" Target="../tags/tag203.xml"/><Relationship Id="rId16" Type="http://schemas.openxmlformats.org/officeDocument/2006/relationships/slide" Target="slide20.xml"/><Relationship Id="rId20" Type="http://schemas.openxmlformats.org/officeDocument/2006/relationships/slide" Target="slide47.xml"/><Relationship Id="rId1" Type="http://schemas.openxmlformats.org/officeDocument/2006/relationships/tags" Target="../tags/tag202.xml"/><Relationship Id="rId6" Type="http://schemas.openxmlformats.org/officeDocument/2006/relationships/tags" Target="../tags/tag207.xml"/><Relationship Id="rId11" Type="http://schemas.openxmlformats.org/officeDocument/2006/relationships/slideLayout" Target="../slideLayouts/slideLayout5.xml"/><Relationship Id="rId5" Type="http://schemas.openxmlformats.org/officeDocument/2006/relationships/tags" Target="../tags/tag206.xml"/><Relationship Id="rId15" Type="http://schemas.openxmlformats.org/officeDocument/2006/relationships/slide" Target="slide4.xml"/><Relationship Id="rId10" Type="http://schemas.openxmlformats.org/officeDocument/2006/relationships/tags" Target="../tags/tag211.xml"/><Relationship Id="rId19" Type="http://schemas.openxmlformats.org/officeDocument/2006/relationships/slide" Target="slide46.xml"/><Relationship Id="rId4" Type="http://schemas.openxmlformats.org/officeDocument/2006/relationships/tags" Target="../tags/tag205.xml"/><Relationship Id="rId9" Type="http://schemas.openxmlformats.org/officeDocument/2006/relationships/tags" Target="../tags/tag210.xml"/><Relationship Id="rId14" Type="http://schemas.openxmlformats.org/officeDocument/2006/relationships/image" Target="../media/image3.emf"/><Relationship Id="rId22" Type="http://schemas.openxmlformats.org/officeDocument/2006/relationships/slide" Target="slide54.xml"/></Relationships>
</file>

<file path=ppt/slides/_rels/slide5.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oleObject" Target="../embeddings/oleObject10.bin"/><Relationship Id="rId18" Type="http://schemas.openxmlformats.org/officeDocument/2006/relationships/slide" Target="slide18.xml"/><Relationship Id="rId3" Type="http://schemas.openxmlformats.org/officeDocument/2006/relationships/tags" Target="../tags/tag22.xml"/><Relationship Id="rId21" Type="http://schemas.openxmlformats.org/officeDocument/2006/relationships/slide" Target="slide39.xml"/><Relationship Id="rId7" Type="http://schemas.openxmlformats.org/officeDocument/2006/relationships/tags" Target="../tags/tag26.xml"/><Relationship Id="rId12" Type="http://schemas.openxmlformats.org/officeDocument/2006/relationships/notesSlide" Target="../notesSlides/notesSlide5.xml"/><Relationship Id="rId17" Type="http://schemas.openxmlformats.org/officeDocument/2006/relationships/slide" Target="slide14.xml"/><Relationship Id="rId2" Type="http://schemas.openxmlformats.org/officeDocument/2006/relationships/tags" Target="../tags/tag21.xml"/><Relationship Id="rId16" Type="http://schemas.openxmlformats.org/officeDocument/2006/relationships/slide" Target="slide9.xml"/><Relationship Id="rId20" Type="http://schemas.openxmlformats.org/officeDocument/2006/relationships/slide" Target="slide28.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slideLayout" Target="../slideLayouts/slideLayout5.xml"/><Relationship Id="rId5" Type="http://schemas.openxmlformats.org/officeDocument/2006/relationships/tags" Target="../tags/tag24.xml"/><Relationship Id="rId15" Type="http://schemas.openxmlformats.org/officeDocument/2006/relationships/slide" Target="slide4.xml"/><Relationship Id="rId10" Type="http://schemas.openxmlformats.org/officeDocument/2006/relationships/tags" Target="../tags/tag29.xml"/><Relationship Id="rId19" Type="http://schemas.openxmlformats.org/officeDocument/2006/relationships/slide" Target="slide20.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image" Target="../media/image3.emf"/><Relationship Id="rId22" Type="http://schemas.openxmlformats.org/officeDocument/2006/relationships/slide" Target="slide4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212.xml"/><Relationship Id="rId6" Type="http://schemas.openxmlformats.org/officeDocument/2006/relationships/image" Target="../media/image13.jpeg"/><Relationship Id="rId5" Type="http://schemas.openxmlformats.org/officeDocument/2006/relationships/image" Target="../media/image3.emf"/><Relationship Id="rId4" Type="http://schemas.openxmlformats.org/officeDocument/2006/relationships/oleObject" Target="../embeddings/oleObject51.bin"/></Relationships>
</file>

<file path=ppt/slides/_rels/slide51.xml.rels><?xml version="1.0" encoding="UTF-8" standalone="yes"?>
<Relationships xmlns="http://schemas.openxmlformats.org/package/2006/relationships"><Relationship Id="rId8" Type="http://schemas.openxmlformats.org/officeDocument/2006/relationships/tags" Target="../tags/tag220.xml"/><Relationship Id="rId13" Type="http://schemas.openxmlformats.org/officeDocument/2006/relationships/oleObject" Target="../embeddings/oleObject52.bin"/><Relationship Id="rId18" Type="http://schemas.openxmlformats.org/officeDocument/2006/relationships/slide" Target="slide39.xml"/><Relationship Id="rId3" Type="http://schemas.openxmlformats.org/officeDocument/2006/relationships/tags" Target="../tags/tag215.xml"/><Relationship Id="rId21" Type="http://schemas.openxmlformats.org/officeDocument/2006/relationships/slide" Target="slide49.xml"/><Relationship Id="rId7" Type="http://schemas.openxmlformats.org/officeDocument/2006/relationships/tags" Target="../tags/tag219.xml"/><Relationship Id="rId12" Type="http://schemas.openxmlformats.org/officeDocument/2006/relationships/notesSlide" Target="../notesSlides/notesSlide49.xml"/><Relationship Id="rId17" Type="http://schemas.openxmlformats.org/officeDocument/2006/relationships/slide" Target="slide28.xml"/><Relationship Id="rId2" Type="http://schemas.openxmlformats.org/officeDocument/2006/relationships/tags" Target="../tags/tag214.xml"/><Relationship Id="rId16" Type="http://schemas.openxmlformats.org/officeDocument/2006/relationships/slide" Target="slide20.xml"/><Relationship Id="rId20" Type="http://schemas.openxmlformats.org/officeDocument/2006/relationships/slide" Target="slide47.xml"/><Relationship Id="rId1" Type="http://schemas.openxmlformats.org/officeDocument/2006/relationships/tags" Target="../tags/tag213.xml"/><Relationship Id="rId6" Type="http://schemas.openxmlformats.org/officeDocument/2006/relationships/tags" Target="../tags/tag218.xml"/><Relationship Id="rId11" Type="http://schemas.openxmlformats.org/officeDocument/2006/relationships/slideLayout" Target="../slideLayouts/slideLayout5.xml"/><Relationship Id="rId5" Type="http://schemas.openxmlformats.org/officeDocument/2006/relationships/tags" Target="../tags/tag217.xml"/><Relationship Id="rId15" Type="http://schemas.openxmlformats.org/officeDocument/2006/relationships/slide" Target="slide4.xml"/><Relationship Id="rId10" Type="http://schemas.openxmlformats.org/officeDocument/2006/relationships/tags" Target="../tags/tag222.xml"/><Relationship Id="rId19" Type="http://schemas.openxmlformats.org/officeDocument/2006/relationships/slide" Target="slide46.xml"/><Relationship Id="rId4" Type="http://schemas.openxmlformats.org/officeDocument/2006/relationships/tags" Target="../tags/tag216.xml"/><Relationship Id="rId9" Type="http://schemas.openxmlformats.org/officeDocument/2006/relationships/tags" Target="../tags/tag221.xml"/><Relationship Id="rId14" Type="http://schemas.openxmlformats.org/officeDocument/2006/relationships/image" Target="../media/image3.emf"/><Relationship Id="rId22" Type="http://schemas.openxmlformats.org/officeDocument/2006/relationships/slide" Target="slide54.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tags" Target="../tags/tag223.xml"/><Relationship Id="rId5" Type="http://schemas.openxmlformats.org/officeDocument/2006/relationships/image" Target="../media/image3.emf"/><Relationship Id="rId4" Type="http://schemas.openxmlformats.org/officeDocument/2006/relationships/oleObject" Target="../embeddings/oleObject53.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xml"/><Relationship Id="rId1" Type="http://schemas.openxmlformats.org/officeDocument/2006/relationships/tags" Target="../tags/tag224.xml"/><Relationship Id="rId5" Type="http://schemas.openxmlformats.org/officeDocument/2006/relationships/image" Target="../media/image3.emf"/><Relationship Id="rId4" Type="http://schemas.openxmlformats.org/officeDocument/2006/relationships/oleObject" Target="../embeddings/oleObject54.bin"/></Relationships>
</file>

<file path=ppt/slides/_rels/slide54.xml.rels><?xml version="1.0" encoding="UTF-8" standalone="yes"?>
<Relationships xmlns="http://schemas.openxmlformats.org/package/2006/relationships"><Relationship Id="rId8" Type="http://schemas.openxmlformats.org/officeDocument/2006/relationships/tags" Target="../tags/tag232.xml"/><Relationship Id="rId13" Type="http://schemas.openxmlformats.org/officeDocument/2006/relationships/oleObject" Target="../embeddings/oleObject55.bin"/><Relationship Id="rId18" Type="http://schemas.openxmlformats.org/officeDocument/2006/relationships/slide" Target="slide39.xml"/><Relationship Id="rId3" Type="http://schemas.openxmlformats.org/officeDocument/2006/relationships/tags" Target="../tags/tag227.xml"/><Relationship Id="rId21" Type="http://schemas.openxmlformats.org/officeDocument/2006/relationships/slide" Target="slide49.xml"/><Relationship Id="rId7" Type="http://schemas.openxmlformats.org/officeDocument/2006/relationships/tags" Target="../tags/tag231.xml"/><Relationship Id="rId12" Type="http://schemas.openxmlformats.org/officeDocument/2006/relationships/notesSlide" Target="../notesSlides/notesSlide52.xml"/><Relationship Id="rId17" Type="http://schemas.openxmlformats.org/officeDocument/2006/relationships/slide" Target="slide28.xml"/><Relationship Id="rId2" Type="http://schemas.openxmlformats.org/officeDocument/2006/relationships/tags" Target="../tags/tag226.xml"/><Relationship Id="rId16" Type="http://schemas.openxmlformats.org/officeDocument/2006/relationships/slide" Target="slide20.xml"/><Relationship Id="rId20" Type="http://schemas.openxmlformats.org/officeDocument/2006/relationships/slide" Target="slide47.xml"/><Relationship Id="rId1" Type="http://schemas.openxmlformats.org/officeDocument/2006/relationships/tags" Target="../tags/tag225.xml"/><Relationship Id="rId6" Type="http://schemas.openxmlformats.org/officeDocument/2006/relationships/tags" Target="../tags/tag230.xml"/><Relationship Id="rId11" Type="http://schemas.openxmlformats.org/officeDocument/2006/relationships/slideLayout" Target="../slideLayouts/slideLayout5.xml"/><Relationship Id="rId5" Type="http://schemas.openxmlformats.org/officeDocument/2006/relationships/tags" Target="../tags/tag229.xml"/><Relationship Id="rId15" Type="http://schemas.openxmlformats.org/officeDocument/2006/relationships/slide" Target="slide4.xml"/><Relationship Id="rId10" Type="http://schemas.openxmlformats.org/officeDocument/2006/relationships/tags" Target="../tags/tag234.xml"/><Relationship Id="rId19" Type="http://schemas.openxmlformats.org/officeDocument/2006/relationships/slide" Target="slide46.xml"/><Relationship Id="rId4" Type="http://schemas.openxmlformats.org/officeDocument/2006/relationships/tags" Target="../tags/tag228.xml"/><Relationship Id="rId9" Type="http://schemas.openxmlformats.org/officeDocument/2006/relationships/tags" Target="../tags/tag233.xml"/><Relationship Id="rId14" Type="http://schemas.openxmlformats.org/officeDocument/2006/relationships/image" Target="../media/image3.emf"/><Relationship Id="rId22" Type="http://schemas.openxmlformats.org/officeDocument/2006/relationships/slide" Target="slide51.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tags" Target="../tags/tag235.xml"/><Relationship Id="rId5" Type="http://schemas.openxmlformats.org/officeDocument/2006/relationships/image" Target="../media/image3.emf"/><Relationship Id="rId4" Type="http://schemas.openxmlformats.org/officeDocument/2006/relationships/oleObject" Target="../embeddings/oleObject56.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30.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oleObject" Target="../embeddings/oleObject11.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31.xml"/><Relationship Id="rId5" Type="http://schemas.openxmlformats.org/officeDocument/2006/relationships/image" Target="../media/image3.emf"/><Relationship Id="rId4" Type="http://schemas.openxmlformats.org/officeDocument/2006/relationships/oleObject" Target="../embeddings/oleObject1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32.xml"/><Relationship Id="rId5" Type="http://schemas.openxmlformats.org/officeDocument/2006/relationships/image" Target="../media/image3.emf"/><Relationship Id="rId4" Type="http://schemas.openxmlformats.org/officeDocument/2006/relationships/oleObject" Target="../embeddings/oleObject13.bin"/></Relationships>
</file>

<file path=ppt/slides/_rels/slide9.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oleObject" Target="../embeddings/oleObject14.bin"/><Relationship Id="rId18" Type="http://schemas.openxmlformats.org/officeDocument/2006/relationships/slide" Target="slide18.xml"/><Relationship Id="rId3" Type="http://schemas.openxmlformats.org/officeDocument/2006/relationships/tags" Target="../tags/tag35.xml"/><Relationship Id="rId21" Type="http://schemas.openxmlformats.org/officeDocument/2006/relationships/slide" Target="slide39.xml"/><Relationship Id="rId7" Type="http://schemas.openxmlformats.org/officeDocument/2006/relationships/tags" Target="../tags/tag39.xml"/><Relationship Id="rId12" Type="http://schemas.openxmlformats.org/officeDocument/2006/relationships/notesSlide" Target="../notesSlides/notesSlide9.xml"/><Relationship Id="rId17" Type="http://schemas.openxmlformats.org/officeDocument/2006/relationships/slide" Target="slide14.xml"/><Relationship Id="rId2" Type="http://schemas.openxmlformats.org/officeDocument/2006/relationships/tags" Target="../tags/tag34.xml"/><Relationship Id="rId16" Type="http://schemas.openxmlformats.org/officeDocument/2006/relationships/slide" Target="slide5.xml"/><Relationship Id="rId20" Type="http://schemas.openxmlformats.org/officeDocument/2006/relationships/slide" Target="slide28.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Layout" Target="../slideLayouts/slideLayout5.xml"/><Relationship Id="rId5" Type="http://schemas.openxmlformats.org/officeDocument/2006/relationships/tags" Target="../tags/tag37.xml"/><Relationship Id="rId15" Type="http://schemas.openxmlformats.org/officeDocument/2006/relationships/slide" Target="slide4.xml"/><Relationship Id="rId10" Type="http://schemas.openxmlformats.org/officeDocument/2006/relationships/tags" Target="../tags/tag42.xml"/><Relationship Id="rId19" Type="http://schemas.openxmlformats.org/officeDocument/2006/relationships/slide" Target="slide20.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image" Target="../media/image3.emf"/><Relationship Id="rId22" Type="http://schemas.openxmlformats.org/officeDocument/2006/relationships/slide" Target="slide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4E7E71-39FB-1551-2461-66534664EF3F}"/>
            </a:ext>
          </a:extLst>
        </p:cNvPr>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ABD3A6AE-0D32-2599-EAED-E8F89ACB5075}"/>
              </a:ext>
            </a:extLst>
          </p:cNvPr>
          <p:cNvGraphicFramePr>
            <a:graphicFrameLocks noChangeAspect="1"/>
          </p:cNvGraphicFramePr>
          <p:nvPr>
            <p:custDataLst>
              <p:tags r:id="rId1"/>
            </p:custDataLst>
            <p:extLst>
              <p:ext uri="{D42A27DB-BD31-4B8C-83A1-F6EECF244321}">
                <p14:modId xmlns:p14="http://schemas.microsoft.com/office/powerpoint/2010/main" val="5780639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67" imgH="467" progId="TCLayout.ActiveDocument.1">
                  <p:embed/>
                </p:oleObj>
              </mc:Choice>
              <mc:Fallback>
                <p:oleObj name="think-cell Slide" r:id="rId4" imgW="467" imgH="467" progId="TCLayout.ActiveDocument.1">
                  <p:embed/>
                  <p:pic>
                    <p:nvPicPr>
                      <p:cNvPr id="9" name="think-cell data - do not delete" hidden="1">
                        <a:extLst>
                          <a:ext uri="{FF2B5EF4-FFF2-40B4-BE49-F238E27FC236}">
                            <a16:creationId xmlns:a16="http://schemas.microsoft.com/office/drawing/2014/main" id="{ABD3A6AE-0D32-2599-EAED-E8F89ACB507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AF91E99E-A3DF-1A96-7A42-1FD0559D5650}"/>
              </a:ext>
            </a:extLst>
          </p:cNvPr>
          <p:cNvSpPr/>
          <p:nvPr/>
        </p:nvSpPr>
        <p:spPr>
          <a:xfrm>
            <a:off x="1808244" y="4476009"/>
            <a:ext cx="1519637"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7" name="Rectangle 16">
            <a:extLst>
              <a:ext uri="{FF2B5EF4-FFF2-40B4-BE49-F238E27FC236}">
                <a16:creationId xmlns:a16="http://schemas.microsoft.com/office/drawing/2014/main" id="{7EA2CA49-72F3-ECA1-95BC-6460C9B268BD}"/>
              </a:ext>
            </a:extLst>
          </p:cNvPr>
          <p:cNvSpPr/>
          <p:nvPr/>
        </p:nvSpPr>
        <p:spPr>
          <a:xfrm>
            <a:off x="590547" y="6488099"/>
            <a:ext cx="612648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Rectangle 15">
            <a:extLst>
              <a:ext uri="{FF2B5EF4-FFF2-40B4-BE49-F238E27FC236}">
                <a16:creationId xmlns:a16="http://schemas.microsoft.com/office/drawing/2014/main" id="{82396E99-8CCF-A499-4C57-64EA55B49517}"/>
              </a:ext>
            </a:extLst>
          </p:cNvPr>
          <p:cNvSpPr/>
          <p:nvPr/>
        </p:nvSpPr>
        <p:spPr>
          <a:xfrm>
            <a:off x="590547" y="5772666"/>
            <a:ext cx="466344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Rectangle 14">
            <a:extLst>
              <a:ext uri="{FF2B5EF4-FFF2-40B4-BE49-F238E27FC236}">
                <a16:creationId xmlns:a16="http://schemas.microsoft.com/office/drawing/2014/main" id="{ADAA73F3-8EF4-6812-B6B0-0BE6256248E2}"/>
              </a:ext>
            </a:extLst>
          </p:cNvPr>
          <p:cNvSpPr/>
          <p:nvPr/>
        </p:nvSpPr>
        <p:spPr>
          <a:xfrm>
            <a:off x="2392680" y="5562600"/>
            <a:ext cx="676656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Rectangle 12">
            <a:extLst>
              <a:ext uri="{FF2B5EF4-FFF2-40B4-BE49-F238E27FC236}">
                <a16:creationId xmlns:a16="http://schemas.microsoft.com/office/drawing/2014/main" id="{7AC9B766-4726-65D7-CE26-476D2685B3CA}"/>
              </a:ext>
            </a:extLst>
          </p:cNvPr>
          <p:cNvSpPr/>
          <p:nvPr/>
        </p:nvSpPr>
        <p:spPr>
          <a:xfrm>
            <a:off x="1074407" y="3763433"/>
            <a:ext cx="768096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2" name="Rectangle 11">
            <a:extLst>
              <a:ext uri="{FF2B5EF4-FFF2-40B4-BE49-F238E27FC236}">
                <a16:creationId xmlns:a16="http://schemas.microsoft.com/office/drawing/2014/main" id="{97B0B6DA-5E79-7BAF-3321-B52509422DD9}"/>
              </a:ext>
            </a:extLst>
          </p:cNvPr>
          <p:cNvSpPr/>
          <p:nvPr/>
        </p:nvSpPr>
        <p:spPr>
          <a:xfrm>
            <a:off x="631483" y="2615512"/>
            <a:ext cx="402336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Rectangle 10">
            <a:extLst>
              <a:ext uri="{FF2B5EF4-FFF2-40B4-BE49-F238E27FC236}">
                <a16:creationId xmlns:a16="http://schemas.microsoft.com/office/drawing/2014/main" id="{B8BF67FE-1ABF-A001-50BF-148EBDF76130}"/>
              </a:ext>
            </a:extLst>
          </p:cNvPr>
          <p:cNvSpPr/>
          <p:nvPr/>
        </p:nvSpPr>
        <p:spPr>
          <a:xfrm>
            <a:off x="2209278" y="2100646"/>
            <a:ext cx="146892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Rectangle 9">
            <a:extLst>
              <a:ext uri="{FF2B5EF4-FFF2-40B4-BE49-F238E27FC236}">
                <a16:creationId xmlns:a16="http://schemas.microsoft.com/office/drawing/2014/main" id="{8561FF74-D7E8-C73E-09B1-B4C7210D8E00}"/>
              </a:ext>
            </a:extLst>
          </p:cNvPr>
          <p:cNvSpPr/>
          <p:nvPr/>
        </p:nvSpPr>
        <p:spPr>
          <a:xfrm>
            <a:off x="590547" y="1325033"/>
            <a:ext cx="419100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 name="Content Placeholder 5">
            <a:extLst>
              <a:ext uri="{FF2B5EF4-FFF2-40B4-BE49-F238E27FC236}">
                <a16:creationId xmlns:a16="http://schemas.microsoft.com/office/drawing/2014/main" id="{F5CB6149-AA7B-D06B-F0E4-323B25CE68F0}"/>
              </a:ext>
            </a:extLst>
          </p:cNvPr>
          <p:cNvSpPr>
            <a:spLocks noGrp="1"/>
          </p:cNvSpPr>
          <p:nvPr>
            <p:ph sz="quarter" idx="10"/>
          </p:nvPr>
        </p:nvSpPr>
        <p:spPr/>
        <p:txBody>
          <a:bodyPr/>
          <a:lstStyle/>
          <a:p>
            <a:pPr marL="278606" indent="-278606">
              <a:spcBef>
                <a:spcPts val="0"/>
              </a:spcBef>
              <a:spcAft>
                <a:spcPts val="600"/>
              </a:spcAft>
              <a:buFont typeface="Arial" panose="020B0604020202020204" pitchFamily="34" charset="0"/>
              <a:buChar char="•"/>
            </a:pPr>
            <a:r>
              <a:rPr lang="ja-JP" altLang="en-US" sz="1400">
                <a:solidFill>
                  <a:schemeClr val="accent1"/>
                </a:solidFill>
              </a:rPr>
              <a:t>本資料に記載している項目に必要情報を入力し、「成長投資計画書」を作成してください。</a:t>
            </a:r>
            <a:endParaRPr lang="en-US" altLang="ja-JP" sz="1400">
              <a:solidFill>
                <a:schemeClr val="accent1"/>
              </a:solidFill>
            </a:endParaRPr>
          </a:p>
          <a:p>
            <a:pPr marL="278606" indent="-278606">
              <a:spcBef>
                <a:spcPts val="0"/>
              </a:spcBef>
              <a:spcAft>
                <a:spcPts val="600"/>
              </a:spcAft>
              <a:buFont typeface="Arial" panose="020B0604020202020204" pitchFamily="34" charset="0"/>
              <a:buChar char="•"/>
            </a:pPr>
            <a:r>
              <a:rPr lang="ja-JP" altLang="en-US" sz="1400" b="1">
                <a:solidFill>
                  <a:schemeClr val="accent1"/>
                </a:solidFill>
              </a:rPr>
              <a:t>申請にあたっては、</a:t>
            </a:r>
            <a:r>
              <a:rPr lang="en-US" altLang="ja-JP" sz="1400" b="1">
                <a:solidFill>
                  <a:schemeClr val="accent1"/>
                </a:solidFill>
              </a:rPr>
              <a:t>PDF</a:t>
            </a:r>
            <a:r>
              <a:rPr lang="ja-JP" altLang="en-US" sz="1400" b="1">
                <a:solidFill>
                  <a:schemeClr val="accent1"/>
                </a:solidFill>
              </a:rPr>
              <a:t>形式に変換した上で提出してください</a:t>
            </a:r>
            <a:r>
              <a:rPr lang="ja-JP" altLang="en-US" sz="1400">
                <a:solidFill>
                  <a:schemeClr val="accent1"/>
                </a:solidFill>
              </a:rPr>
              <a:t>。</a:t>
            </a:r>
          </a:p>
          <a:p>
            <a:pPr marL="278606" indent="-278606">
              <a:spcBef>
                <a:spcPts val="0"/>
              </a:spcBef>
              <a:spcAft>
                <a:spcPts val="600"/>
              </a:spcAft>
              <a:buFont typeface="Arial" panose="020B0604020202020204" pitchFamily="34" charset="0"/>
              <a:buChar char="•"/>
            </a:pPr>
            <a:r>
              <a:rPr lang="ja-JP" altLang="en-US" sz="1400">
                <a:solidFill>
                  <a:schemeClr val="accent1"/>
                </a:solidFill>
              </a:rPr>
              <a:t>コンソーシアム形式で申請する場合は、指定があるスライドについては、各スライドをコピーし、</a:t>
            </a:r>
            <a:br>
              <a:rPr lang="en-US" altLang="ja-JP" sz="1400">
                <a:solidFill>
                  <a:schemeClr val="accent1"/>
                </a:solidFill>
              </a:rPr>
            </a:br>
            <a:r>
              <a:rPr lang="ja-JP" altLang="en-US" sz="1400">
                <a:solidFill>
                  <a:schemeClr val="accent1"/>
                </a:solidFill>
              </a:rPr>
              <a:t>社名を補記したうえで各社毎にスライドを作成ください。（指定がない場合は、コンソーシアム全体で</a:t>
            </a:r>
            <a:r>
              <a:rPr lang="en-US" altLang="ja-JP" sz="1400">
                <a:solidFill>
                  <a:schemeClr val="accent1"/>
                </a:solidFill>
              </a:rPr>
              <a:t>1</a:t>
            </a:r>
            <a:r>
              <a:rPr lang="ja-JP" altLang="en-US" sz="1400">
                <a:solidFill>
                  <a:schemeClr val="accent1"/>
                </a:solidFill>
              </a:rPr>
              <a:t>スライドを作成ください。）</a:t>
            </a:r>
            <a:endParaRPr lang="en-US" altLang="ja-JP" sz="1400">
              <a:solidFill>
                <a:schemeClr val="accent1"/>
              </a:solidFill>
            </a:endParaRPr>
          </a:p>
          <a:p>
            <a:pPr marL="278606" indent="-278606">
              <a:spcBef>
                <a:spcPts val="0"/>
              </a:spcBef>
              <a:spcAft>
                <a:spcPts val="600"/>
              </a:spcAft>
              <a:buFont typeface="Arial" panose="020B0604020202020204" pitchFamily="34" charset="0"/>
              <a:buChar char="•"/>
            </a:pPr>
            <a:r>
              <a:rPr lang="ja-JP" altLang="en-US" sz="1400">
                <a:solidFill>
                  <a:schemeClr val="accent1"/>
                </a:solidFill>
              </a:rPr>
              <a:t>独自スライドの追加は、</a:t>
            </a:r>
            <a:r>
              <a:rPr lang="en-US" altLang="ja-JP" sz="1400" b="1">
                <a:solidFill>
                  <a:schemeClr val="accent1"/>
                </a:solidFill>
              </a:rPr>
              <a:t>10</a:t>
            </a:r>
            <a:r>
              <a:rPr lang="ja-JP" altLang="en-US" sz="1400" b="1">
                <a:solidFill>
                  <a:schemeClr val="accent1"/>
                </a:solidFill>
              </a:rPr>
              <a:t>ページ以内で作成</a:t>
            </a:r>
            <a:r>
              <a:rPr lang="ja-JP" altLang="en-US" sz="1400">
                <a:solidFill>
                  <a:schemeClr val="accent1"/>
                </a:solidFill>
              </a:rPr>
              <a:t>してください。ページ数が超過している場合、審査を行わない場合があります。</a:t>
            </a:r>
            <a:br>
              <a:rPr lang="en-US" altLang="ja-JP" sz="1400">
                <a:solidFill>
                  <a:schemeClr val="accent1"/>
                </a:solidFill>
              </a:rPr>
            </a:br>
            <a:r>
              <a:rPr lang="ja-JP" altLang="en-US" sz="1400">
                <a:solidFill>
                  <a:schemeClr val="accent1"/>
                </a:solidFill>
              </a:rPr>
              <a:t>（コンソーシアム形式において、当該フォーマットをコピーした各社毎のスライドは上記追加スライドには該当しません。）</a:t>
            </a:r>
          </a:p>
          <a:p>
            <a:pPr marL="278606" indent="-278606">
              <a:spcBef>
                <a:spcPts val="0"/>
              </a:spcBef>
              <a:spcAft>
                <a:spcPts val="600"/>
              </a:spcAft>
              <a:buFont typeface="Arial" panose="020B0604020202020204" pitchFamily="34" charset="0"/>
              <a:buChar char="•"/>
            </a:pPr>
            <a:r>
              <a:rPr lang="ja-JP" altLang="en-US" sz="1400" b="1">
                <a:solidFill>
                  <a:schemeClr val="accent1"/>
                </a:solidFill>
              </a:rPr>
              <a:t>目次に示した各ページのタイトル・順番の変更はできません。</a:t>
            </a:r>
          </a:p>
          <a:p>
            <a:pPr marL="278606" indent="-278606">
              <a:spcBef>
                <a:spcPts val="0"/>
              </a:spcBef>
              <a:spcAft>
                <a:spcPts val="600"/>
              </a:spcAft>
              <a:buFont typeface="Arial" panose="020B0604020202020204" pitchFamily="34" charset="0"/>
              <a:buChar char="•"/>
            </a:pPr>
            <a:r>
              <a:rPr lang="ja-JP" altLang="en-US" sz="1400">
                <a:solidFill>
                  <a:schemeClr val="accent1"/>
                </a:solidFill>
              </a:rPr>
              <a:t>各ページのフォーマットはあくまで例示であり、資料の体裁（文字サイズ、図の大きさ）・分量を変えること（既存の中期経営計画・経営ビジョン等の引用・挿入等を含む）は可能です。具体的な例として、</a:t>
            </a:r>
            <a:r>
              <a:rPr lang="en-US" altLang="ja-JP" sz="1400">
                <a:solidFill>
                  <a:schemeClr val="accent1"/>
                </a:solidFill>
              </a:rPr>
              <a:t>PPM</a:t>
            </a:r>
            <a:r>
              <a:rPr lang="ja-JP" altLang="en-US" sz="1400">
                <a:solidFill>
                  <a:schemeClr val="accent1"/>
                </a:solidFill>
              </a:rPr>
              <a:t>（プロダクト・ポートフォリオ・マネジメント）を</a:t>
            </a:r>
            <a:br>
              <a:rPr lang="en-US" altLang="ja-JP" sz="1400">
                <a:solidFill>
                  <a:schemeClr val="accent1"/>
                </a:solidFill>
              </a:rPr>
            </a:br>
            <a:r>
              <a:rPr lang="ja-JP" altLang="en-US" sz="1400">
                <a:solidFill>
                  <a:schemeClr val="accent1"/>
                </a:solidFill>
              </a:rPr>
              <a:t>フォーマットとして記載しておりますが、会社全体の事業ポートフォリオを整理するフレームワークの一例として掲載しておりますので、</a:t>
            </a:r>
            <a:br>
              <a:rPr lang="en-US" altLang="ja-JP" sz="1400">
                <a:solidFill>
                  <a:schemeClr val="accent1"/>
                </a:solidFill>
              </a:rPr>
            </a:br>
            <a:r>
              <a:rPr lang="ja-JP" altLang="en-US" sz="1400">
                <a:solidFill>
                  <a:schemeClr val="accent1"/>
                </a:solidFill>
              </a:rPr>
              <a:t>各象限・軸等を加筆・変更したり、別のフレームワークにより整理いただくことは構いません。</a:t>
            </a:r>
            <a:br>
              <a:rPr lang="en-US" altLang="ja-JP" sz="1400">
                <a:solidFill>
                  <a:schemeClr val="accent1"/>
                </a:solidFill>
              </a:rPr>
            </a:br>
            <a:r>
              <a:rPr lang="ja-JP" altLang="en-US" sz="1400">
                <a:solidFill>
                  <a:schemeClr val="accent1"/>
                </a:solidFill>
              </a:rPr>
              <a:t>ただし、</a:t>
            </a:r>
            <a:r>
              <a:rPr lang="ja-JP" altLang="en-US" sz="1400" b="1">
                <a:solidFill>
                  <a:schemeClr val="accent1"/>
                </a:solidFill>
              </a:rPr>
              <a:t>各ページの記載ガイドについて十分な言及がない場合は、審査において十分に評価されない可能性があります</a:t>
            </a:r>
            <a:r>
              <a:rPr lang="ja-JP" altLang="en-US" sz="1400">
                <a:solidFill>
                  <a:schemeClr val="accent1"/>
                </a:solidFill>
              </a:rPr>
              <a:t>。</a:t>
            </a:r>
            <a:br>
              <a:rPr lang="en-US" altLang="ja-JP" sz="1400">
                <a:solidFill>
                  <a:schemeClr val="accent1"/>
                </a:solidFill>
              </a:rPr>
            </a:br>
            <a:r>
              <a:rPr lang="ja-JP" altLang="en-US" sz="1400">
                <a:solidFill>
                  <a:schemeClr val="accent1"/>
                </a:solidFill>
              </a:rPr>
              <a:t>なお、事実・データ等の記載は、その出典を明記してください。</a:t>
            </a:r>
            <a:endParaRPr lang="en-US" altLang="ja-JP" sz="1400">
              <a:solidFill>
                <a:schemeClr val="accent1"/>
              </a:solidFill>
            </a:endParaRPr>
          </a:p>
          <a:p>
            <a:pPr marL="278606" indent="-278606">
              <a:spcBef>
                <a:spcPts val="0"/>
              </a:spcBef>
              <a:spcAft>
                <a:spcPts val="600"/>
              </a:spcAft>
              <a:buFont typeface="Arial" panose="020B0604020202020204" pitchFamily="34" charset="0"/>
              <a:buChar char="•"/>
            </a:pPr>
            <a:r>
              <a:rPr lang="ja-JP" altLang="en-US" sz="1400">
                <a:solidFill>
                  <a:schemeClr val="accent1"/>
                </a:solidFill>
              </a:rPr>
              <a:t>記載する数字は、成長投資計画書別紙（</a:t>
            </a:r>
            <a:r>
              <a:rPr lang="en-US" altLang="ja-JP" sz="1400">
                <a:solidFill>
                  <a:schemeClr val="accent1"/>
                </a:solidFill>
              </a:rPr>
              <a:t>Excel</a:t>
            </a:r>
            <a:r>
              <a:rPr lang="ja-JP" altLang="en-US" sz="1400">
                <a:solidFill>
                  <a:schemeClr val="accent1"/>
                </a:solidFill>
              </a:rPr>
              <a:t>）と整合させてください。（様式１と様式２において数値の整合性が確認</a:t>
            </a:r>
            <a:br>
              <a:rPr lang="en-US" altLang="ja-JP" sz="1400">
                <a:solidFill>
                  <a:schemeClr val="accent1"/>
                </a:solidFill>
              </a:rPr>
            </a:br>
            <a:r>
              <a:rPr lang="ja-JP" altLang="en-US" sz="1400">
                <a:solidFill>
                  <a:schemeClr val="accent1"/>
                </a:solidFill>
              </a:rPr>
              <a:t>できない場合は、</a:t>
            </a:r>
            <a:r>
              <a:rPr lang="ja-JP" altLang="en-US" sz="1400" b="1">
                <a:solidFill>
                  <a:schemeClr val="accent1"/>
                </a:solidFill>
              </a:rPr>
              <a:t>様式２を正として審査</a:t>
            </a:r>
            <a:r>
              <a:rPr lang="ja-JP" altLang="en-US" sz="1400">
                <a:solidFill>
                  <a:schemeClr val="accent1"/>
                </a:solidFill>
              </a:rPr>
              <a:t>を実施したうえで、プレゼン審査にて審査員よりご説明を求める場合がございます。）</a:t>
            </a:r>
          </a:p>
          <a:p>
            <a:pPr marL="278606" indent="-278606">
              <a:spcBef>
                <a:spcPts val="0"/>
              </a:spcBef>
              <a:spcAft>
                <a:spcPts val="600"/>
              </a:spcAft>
              <a:buFont typeface="Arial" panose="020B0604020202020204" pitchFamily="34" charset="0"/>
              <a:buChar char="•"/>
            </a:pPr>
            <a:r>
              <a:rPr lang="ja-JP" altLang="en-US" sz="1400">
                <a:solidFill>
                  <a:schemeClr val="accent1"/>
                </a:solidFill>
              </a:rPr>
              <a:t>各ページの記載ガイド・吹き出しは提出時に削除してください。</a:t>
            </a:r>
          </a:p>
          <a:p>
            <a:pPr marL="278606" indent="-278606">
              <a:spcBef>
                <a:spcPts val="0"/>
              </a:spcBef>
              <a:spcAft>
                <a:spcPts val="600"/>
              </a:spcAft>
              <a:buFont typeface="Arial" panose="020B0604020202020204" pitchFamily="34" charset="0"/>
              <a:buChar char="•"/>
            </a:pPr>
            <a:r>
              <a:rPr lang="ja-JP" altLang="en-US" sz="1400">
                <a:solidFill>
                  <a:schemeClr val="accent1"/>
                </a:solidFill>
              </a:rPr>
              <a:t>必要に応じて、参考資料（自由様式）を挿入してください。</a:t>
            </a:r>
            <a:br>
              <a:rPr lang="en-US" altLang="ja-JP" sz="1400">
                <a:solidFill>
                  <a:schemeClr val="accent1"/>
                </a:solidFill>
              </a:rPr>
            </a:br>
            <a:r>
              <a:rPr lang="ja-JP" altLang="en-US" sz="1400">
                <a:solidFill>
                  <a:schemeClr val="accent1"/>
                </a:solidFill>
              </a:rPr>
              <a:t>（補助事業に関する事業計画（</a:t>
            </a:r>
            <a:r>
              <a:rPr lang="en-US" altLang="ja-JP" sz="1400">
                <a:solidFill>
                  <a:schemeClr val="accent1"/>
                </a:solidFill>
              </a:rPr>
              <a:t>PL</a:t>
            </a:r>
            <a:r>
              <a:rPr lang="ja-JP" altLang="en-US" sz="1400">
                <a:solidFill>
                  <a:schemeClr val="accent1"/>
                </a:solidFill>
              </a:rPr>
              <a:t>・</a:t>
            </a:r>
            <a:r>
              <a:rPr lang="en-US" altLang="ja-JP" sz="1400">
                <a:solidFill>
                  <a:schemeClr val="accent1"/>
                </a:solidFill>
              </a:rPr>
              <a:t>CF</a:t>
            </a:r>
            <a:r>
              <a:rPr lang="ja-JP" altLang="en-US" sz="1400">
                <a:solidFill>
                  <a:schemeClr val="accent1"/>
                </a:solidFill>
              </a:rPr>
              <a:t>など）・</a:t>
            </a:r>
            <a:r>
              <a:rPr lang="en-US" altLang="ja-JP" sz="1400">
                <a:solidFill>
                  <a:schemeClr val="accent1"/>
                </a:solidFill>
              </a:rPr>
              <a:t>DCF</a:t>
            </a:r>
            <a:r>
              <a:rPr lang="ja-JP" altLang="en-US" sz="1400">
                <a:solidFill>
                  <a:schemeClr val="accent1"/>
                </a:solidFill>
              </a:rPr>
              <a:t>法等による投資の収益性評価など）</a:t>
            </a:r>
          </a:p>
          <a:p>
            <a:pPr marL="278606" indent="-278606">
              <a:spcBef>
                <a:spcPts val="0"/>
              </a:spcBef>
              <a:spcAft>
                <a:spcPts val="600"/>
              </a:spcAft>
              <a:buFont typeface="Arial" panose="020B0604020202020204" pitchFamily="34" charset="0"/>
              <a:buChar char="•"/>
            </a:pPr>
            <a:r>
              <a:rPr lang="ja-JP" altLang="en-US" sz="1400">
                <a:solidFill>
                  <a:schemeClr val="accent1"/>
                </a:solidFill>
              </a:rPr>
              <a:t>成長投資計画書のうち、</a:t>
            </a:r>
            <a:r>
              <a:rPr lang="ja-JP" altLang="en-US" sz="1400" b="1">
                <a:solidFill>
                  <a:schemeClr val="accent1"/>
                </a:solidFill>
              </a:rPr>
              <a:t>「本スライドは採択された場合、交付決定後に</a:t>
            </a:r>
            <a:r>
              <a:rPr lang="en-US" altLang="ja-JP" sz="1400" b="1">
                <a:solidFill>
                  <a:schemeClr val="accent1"/>
                </a:solidFill>
              </a:rPr>
              <a:t>HP</a:t>
            </a:r>
            <a:r>
              <a:rPr lang="ja-JP" altLang="en-US" sz="1400" b="1">
                <a:solidFill>
                  <a:schemeClr val="accent1"/>
                </a:solidFill>
              </a:rPr>
              <a:t>上で掲載します」と記載があるスライドについては、</a:t>
            </a:r>
            <a:br>
              <a:rPr lang="en-US" altLang="ja-JP" sz="1400" b="1">
                <a:solidFill>
                  <a:schemeClr val="accent1"/>
                </a:solidFill>
              </a:rPr>
            </a:br>
            <a:r>
              <a:rPr lang="ja-JP" altLang="en-US" sz="1400" b="1">
                <a:solidFill>
                  <a:schemeClr val="accent1"/>
                </a:solidFill>
              </a:rPr>
              <a:t>事務局の</a:t>
            </a:r>
            <a:r>
              <a:rPr lang="en-US" altLang="ja-JP" sz="1400" b="1">
                <a:solidFill>
                  <a:schemeClr val="accent1"/>
                </a:solidFill>
              </a:rPr>
              <a:t>HP</a:t>
            </a:r>
            <a:r>
              <a:rPr lang="ja-JP" altLang="en-US" sz="1400" b="1">
                <a:solidFill>
                  <a:schemeClr val="accent1"/>
                </a:solidFill>
              </a:rPr>
              <a:t>に公開する予定ですので、記載内容にご留意ください</a:t>
            </a:r>
            <a:r>
              <a:rPr lang="ja-JP" altLang="en-US" sz="1400">
                <a:solidFill>
                  <a:schemeClr val="accent1"/>
                </a:solidFill>
              </a:rPr>
              <a:t>。</a:t>
            </a:r>
            <a:br>
              <a:rPr lang="en-US" altLang="ja-JP" sz="1400">
                <a:solidFill>
                  <a:schemeClr val="accent1"/>
                </a:solidFill>
              </a:rPr>
            </a:br>
            <a:r>
              <a:rPr lang="ja-JP" altLang="en-US" sz="1400">
                <a:solidFill>
                  <a:schemeClr val="accent1"/>
                </a:solidFill>
              </a:rPr>
              <a:t>なお、公表できない部分をマスキングする等の対応はいたしかねます。</a:t>
            </a:r>
          </a:p>
          <a:p>
            <a:pPr marL="278606" indent="-278606">
              <a:spcBef>
                <a:spcPts val="0"/>
              </a:spcBef>
              <a:spcAft>
                <a:spcPts val="600"/>
              </a:spcAft>
              <a:buFont typeface="Arial" panose="020B0604020202020204" pitchFamily="34" charset="0"/>
              <a:buChar char="•"/>
            </a:pPr>
            <a:r>
              <a:rPr lang="ja-JP" altLang="en-US" sz="1400">
                <a:solidFill>
                  <a:schemeClr val="accent1"/>
                </a:solidFill>
              </a:rPr>
              <a:t>応募にあたっては、公募要領及び交付規程をご覧下さい。</a:t>
            </a:r>
            <a:br>
              <a:rPr lang="en-US" altLang="ja-JP" sz="1400">
                <a:solidFill>
                  <a:schemeClr val="accent1"/>
                </a:solidFill>
              </a:rPr>
            </a:br>
            <a:r>
              <a:rPr lang="ja-JP" altLang="en-US" sz="1400" b="1">
                <a:solidFill>
                  <a:schemeClr val="accent1"/>
                </a:solidFill>
              </a:rPr>
              <a:t>審査の結果、採択され、事業を実施するには、公募要領及び交付規程の内容に従って</a:t>
            </a:r>
            <a:r>
              <a:rPr lang="ja-JP" altLang="en-US" sz="1400">
                <a:solidFill>
                  <a:schemeClr val="accent1"/>
                </a:solidFill>
              </a:rPr>
              <a:t>いただくことが必要です。</a:t>
            </a:r>
          </a:p>
        </p:txBody>
      </p:sp>
      <p:sp>
        <p:nvSpPr>
          <p:cNvPr id="5" name="Title 4">
            <a:extLst>
              <a:ext uri="{FF2B5EF4-FFF2-40B4-BE49-F238E27FC236}">
                <a16:creationId xmlns:a16="http://schemas.microsoft.com/office/drawing/2014/main" id="{E446C90A-7153-0A59-3BBD-01734E762BC0}"/>
              </a:ext>
            </a:extLst>
          </p:cNvPr>
          <p:cNvSpPr>
            <a:spLocks noGrp="1"/>
          </p:cNvSpPr>
          <p:nvPr>
            <p:ph type="title"/>
          </p:nvPr>
        </p:nvSpPr>
        <p:spPr>
          <a:xfrm>
            <a:off x="201000" y="259200"/>
            <a:ext cx="9504000" cy="380480"/>
          </a:xfrm>
        </p:spPr>
        <p:txBody>
          <a:bodyPr vert="horz"/>
          <a:lstStyle/>
          <a:p>
            <a:r>
              <a:rPr lang="ja-JP" altLang="en-US"/>
              <a:t>成長投資計画書作成における留意事項 </a:t>
            </a:r>
            <a:r>
              <a:rPr lang="en-US" altLang="ja-JP"/>
              <a:t>【</a:t>
            </a:r>
            <a:r>
              <a:rPr lang="ja-JP" altLang="en-US">
                <a:solidFill>
                  <a:schemeClr val="accent5"/>
                </a:solidFill>
              </a:rPr>
              <a:t>本スライドは提出前に削除してください</a:t>
            </a:r>
            <a:r>
              <a:rPr lang="en-US" altLang="ja-JP"/>
              <a:t>】</a:t>
            </a:r>
            <a:endParaRPr lang="ja-JP" altLang="en-US"/>
          </a:p>
        </p:txBody>
      </p:sp>
      <p:sp>
        <p:nvSpPr>
          <p:cNvPr id="2" name="正方形/長方形 2">
            <a:extLst>
              <a:ext uri="{FF2B5EF4-FFF2-40B4-BE49-F238E27FC236}">
                <a16:creationId xmlns:a16="http://schemas.microsoft.com/office/drawing/2014/main" id="{654220EC-AA9F-C4B2-D2DA-1D4906155BEA}"/>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2576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ED4980AD-79EE-65E7-8A09-67073E0FCFB8}"/>
              </a:ext>
            </a:extLst>
          </p:cNvPr>
          <p:cNvGraphicFramePr>
            <a:graphicFrameLocks noChangeAspect="1"/>
          </p:cNvGraphicFramePr>
          <p:nvPr>
            <p:custDataLst>
              <p:tags r:id="rId1"/>
            </p:custDataLst>
            <p:extLst>
              <p:ext uri="{D42A27DB-BD31-4B8C-83A1-F6EECF244321}">
                <p14:modId xmlns:p14="http://schemas.microsoft.com/office/powerpoint/2010/main" val="20968521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ED4980AD-79EE-65E7-8A09-67073E0FCFB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8" name="正方形/長方形 2051">
            <a:extLst>
              <a:ext uri="{FF2B5EF4-FFF2-40B4-BE49-F238E27FC236}">
                <a16:creationId xmlns:a16="http://schemas.microsoft.com/office/drawing/2014/main" id="{84005771-F815-F13E-386A-A0BA97C3C23D}"/>
              </a:ext>
            </a:extLst>
          </p:cNvPr>
          <p:cNvSpPr/>
          <p:nvPr/>
        </p:nvSpPr>
        <p:spPr>
          <a:xfrm>
            <a:off x="1528693" y="2623004"/>
            <a:ext cx="7866530" cy="221528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当該補助事業が事業戦略に効果的に組み込まれていることをご記載ください。</a:t>
            </a:r>
          </a:p>
          <a:p>
            <a:r>
              <a:rPr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例）</a:t>
            </a:r>
          </a:p>
          <a:p>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①</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工場の新設</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需要が供給力を</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日あたり〇〇百個上回っているため、</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工場を新設し、供給力２倍を実現。</a:t>
            </a:r>
          </a:p>
          <a:p>
            <a:pPr marL="139303" indent="-139303">
              <a:buFont typeface="EYInterstate" panose="02000503020000020004" pitchFamily="2" charset="0"/>
              <a:buChar char="•"/>
            </a:pP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工場は〇〇県や〇〇地域へのアクセスが良く、これまで未進出地域であった〇〇市の消費を取り込む。</a:t>
            </a:r>
          </a:p>
          <a:p>
            <a:pPr marL="139303" indent="-139303">
              <a:buFont typeface="EYInterstate" panose="02000503020000020004" pitchFamily="2" charset="0"/>
              <a:buChar char="•"/>
            </a:pP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日あたりの生産量は〇〇百個、従業員は〇〇人ほどが勤務予定。</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将来的には分散している工場を</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工場を中心に集約を図り、</a:t>
            </a:r>
            <a:r>
              <a:rPr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さらに</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生産効率化</a:t>
            </a:r>
            <a:r>
              <a:rPr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②建設現場の省力化を実現</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現場あたりの作業員数は〇〇人。今後需要を</a:t>
            </a:r>
            <a:r>
              <a:rPr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取り込む</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ためには</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ICT</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建機導入が不可欠</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〇〇領域への進出に適した</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ICT</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建機を導入。</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既存建機を</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ICT</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建機に置き換えることで、省人省力化を実現。</a:t>
            </a:r>
          </a:p>
          <a:p>
            <a:pPr marL="139303" indent="-139303">
              <a:buFont typeface="EYInterstate" panose="02000503020000020004" pitchFamily="2" charset="0"/>
              <a:buChar char="•"/>
            </a:pP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ICT</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建機導入により作業員数は〇〇人で対応可能に。</a:t>
            </a:r>
          </a:p>
          <a:p>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③既存工場</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におけるスマートファクトリー化</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既存工場</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では、</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日あたりの生産量が〇百個。周辺地域に新設工場用地を確保できない状態。</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既存工場</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に、</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AI</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・ロボットを導入。スマートファクトリー化することで、１日あたりの生産量を〇百個へ〇倍に。</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空いたスペースには</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EC</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用の配送スペースを新設するなど、更なる販路拡大を図る</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従来は、従業員〇人を要していたところ〇人で、工場</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の売上は〇倍、</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人あたりの生産量は〇倍を実現</a:t>
            </a:r>
          </a:p>
        </p:txBody>
      </p:sp>
      <p:cxnSp>
        <p:nvCxnSpPr>
          <p:cNvPr id="29" name="直線コネクタ 25">
            <a:extLst>
              <a:ext uri="{FF2B5EF4-FFF2-40B4-BE49-F238E27FC236}">
                <a16:creationId xmlns:a16="http://schemas.microsoft.com/office/drawing/2014/main" id="{72FA0C31-C492-DE9F-D5D1-7C5121ED769B}"/>
              </a:ext>
            </a:extLst>
          </p:cNvPr>
          <p:cNvCxnSpPr>
            <a:cxnSpLocks/>
          </p:cNvCxnSpPr>
          <p:nvPr/>
        </p:nvCxnSpPr>
        <p:spPr>
          <a:xfrm flipH="1" flipV="1">
            <a:off x="1530848" y="4912250"/>
            <a:ext cx="7864376" cy="229"/>
          </a:xfrm>
          <a:prstGeom prst="line">
            <a:avLst/>
          </a:prstGeom>
          <a:ln w="3175">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25" name="正方形/長方形 6">
            <a:extLst>
              <a:ext uri="{FF2B5EF4-FFF2-40B4-BE49-F238E27FC236}">
                <a16:creationId xmlns:a16="http://schemas.microsoft.com/office/drawing/2014/main" id="{B462ADE2-F039-74C7-682D-1BB703DC4032}"/>
              </a:ext>
            </a:extLst>
          </p:cNvPr>
          <p:cNvSpPr/>
          <p:nvPr/>
        </p:nvSpPr>
        <p:spPr>
          <a:xfrm>
            <a:off x="6832601" y="2"/>
            <a:ext cx="3073400" cy="156632"/>
          </a:xfrm>
          <a:prstGeom prst="rect">
            <a:avLst/>
          </a:prstGeom>
          <a:solidFill>
            <a:schemeClr val="accent3">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本スライドは採択された場合、交付決定後に</a:t>
            </a:r>
            <a:r>
              <a:rPr kumimoji="1" lang="en-US" altLang="ja-JP"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HP</a:t>
            </a:r>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上で掲載します</a:t>
            </a:r>
          </a:p>
        </p:txBody>
      </p:sp>
      <p:sp>
        <p:nvSpPr>
          <p:cNvPr id="4" name="Title 3">
            <a:extLst>
              <a:ext uri="{FF2B5EF4-FFF2-40B4-BE49-F238E27FC236}">
                <a16:creationId xmlns:a16="http://schemas.microsoft.com/office/drawing/2014/main" id="{7E0F2607-9678-94E7-D64D-209F96E363B4}"/>
              </a:ext>
            </a:extLst>
          </p:cNvPr>
          <p:cNvSpPr>
            <a:spLocks noGrp="1"/>
          </p:cNvSpPr>
          <p:nvPr>
            <p:ph type="title"/>
          </p:nvPr>
        </p:nvSpPr>
        <p:spPr/>
        <p:txBody>
          <a:bodyPr vert="horz"/>
          <a:lstStyle/>
          <a:p>
            <a:endParaRPr lang="ja-JP" altLang="en-US"/>
          </a:p>
        </p:txBody>
      </p:sp>
      <p:sp>
        <p:nvSpPr>
          <p:cNvPr id="7" name="Text Placeholder 6">
            <a:extLst>
              <a:ext uri="{FF2B5EF4-FFF2-40B4-BE49-F238E27FC236}">
                <a16:creationId xmlns:a16="http://schemas.microsoft.com/office/drawing/2014/main" id="{AB14B4F8-A710-D12D-A490-302923097EE5}"/>
              </a:ext>
            </a:extLst>
          </p:cNvPr>
          <p:cNvSpPr>
            <a:spLocks noGrp="1"/>
          </p:cNvSpPr>
          <p:nvPr>
            <p:ph type="body" sz="quarter" idx="12"/>
          </p:nvPr>
        </p:nvSpPr>
        <p:spPr/>
        <p:txBody>
          <a:bodyPr/>
          <a:lstStyle/>
          <a:p>
            <a:r>
              <a:rPr lang="ja-JP" altLang="en-US"/>
              <a:t>①経営力（イ）事業戦略</a:t>
            </a:r>
          </a:p>
        </p:txBody>
      </p:sp>
      <p:grpSp>
        <p:nvGrpSpPr>
          <p:cNvPr id="14" name="RectangleWithLineGroup">
            <a:extLst>
              <a:ext uri="{FF2B5EF4-FFF2-40B4-BE49-F238E27FC236}">
                <a16:creationId xmlns:a16="http://schemas.microsoft.com/office/drawing/2014/main" id="{D26629E3-29DA-F333-3ED5-811555FBEDFF}"/>
              </a:ext>
            </a:extLst>
          </p:cNvPr>
          <p:cNvGrpSpPr/>
          <p:nvPr/>
        </p:nvGrpSpPr>
        <p:grpSpPr>
          <a:xfrm>
            <a:off x="381000" y="914400"/>
            <a:ext cx="9144000" cy="380480"/>
            <a:chOff x="2073603" y="1702803"/>
            <a:chExt cx="2160003" cy="360000"/>
          </a:xfrm>
          <a:noFill/>
        </p:grpSpPr>
        <p:sp>
          <p:nvSpPr>
            <p:cNvPr id="15" name="Rectangle 14">
              <a:extLst>
                <a:ext uri="{FF2B5EF4-FFF2-40B4-BE49-F238E27FC236}">
                  <a16:creationId xmlns:a16="http://schemas.microsoft.com/office/drawing/2014/main" id="{DBF79C4A-7052-CC7E-2D14-69A13DB63BA5}"/>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補助事業の概要</a:t>
              </a:r>
            </a:p>
          </p:txBody>
        </p:sp>
        <p:cxnSp>
          <p:nvCxnSpPr>
            <p:cNvPr id="16" name="Straight Connector 15">
              <a:extLst>
                <a:ext uri="{FF2B5EF4-FFF2-40B4-BE49-F238E27FC236}">
                  <a16:creationId xmlns:a16="http://schemas.microsoft.com/office/drawing/2014/main" id="{E3D51970-15EC-9229-D5F4-8F3737A9236A}"/>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4D95A0AB-B88D-42A2-37F5-15263A3806C8}"/>
              </a:ext>
            </a:extLst>
          </p:cNvPr>
          <p:cNvSpPr/>
          <p:nvPr/>
        </p:nvSpPr>
        <p:spPr>
          <a:xfrm>
            <a:off x="1528693" y="1527496"/>
            <a:ext cx="5062881" cy="83305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補助事業の背景・目的および、現在抱えている課題についても記載ください。</a:t>
            </a:r>
          </a:p>
        </p:txBody>
      </p:sp>
      <p:sp>
        <p:nvSpPr>
          <p:cNvPr id="10" name="正方形/長方形 13">
            <a:extLst>
              <a:ext uri="{FF2B5EF4-FFF2-40B4-BE49-F238E27FC236}">
                <a16:creationId xmlns:a16="http://schemas.microsoft.com/office/drawing/2014/main" id="{25ACD1CB-CB83-9DBD-D541-1398717E4DB7}"/>
              </a:ext>
            </a:extLst>
          </p:cNvPr>
          <p:cNvSpPr/>
          <p:nvPr/>
        </p:nvSpPr>
        <p:spPr>
          <a:xfrm>
            <a:off x="510777" y="1525392"/>
            <a:ext cx="1020071" cy="836805"/>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補助事業の課題</a:t>
            </a:r>
          </a:p>
        </p:txBody>
      </p:sp>
      <p:cxnSp>
        <p:nvCxnSpPr>
          <p:cNvPr id="11" name="直線コネクタ 25">
            <a:extLst>
              <a:ext uri="{FF2B5EF4-FFF2-40B4-BE49-F238E27FC236}">
                <a16:creationId xmlns:a16="http://schemas.microsoft.com/office/drawing/2014/main" id="{0DD04973-A5FC-F10C-54BD-B84B28DAF3C8}"/>
              </a:ext>
            </a:extLst>
          </p:cNvPr>
          <p:cNvCxnSpPr>
            <a:cxnSpLocks/>
          </p:cNvCxnSpPr>
          <p:nvPr/>
        </p:nvCxnSpPr>
        <p:spPr>
          <a:xfrm flipH="1" flipV="1">
            <a:off x="1530848" y="2492486"/>
            <a:ext cx="7864376" cy="229"/>
          </a:xfrm>
          <a:prstGeom prst="line">
            <a:avLst/>
          </a:prstGeom>
          <a:ln w="3175">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18" name="正方形/長方形 2051">
            <a:extLst>
              <a:ext uri="{FF2B5EF4-FFF2-40B4-BE49-F238E27FC236}">
                <a16:creationId xmlns:a16="http://schemas.microsoft.com/office/drawing/2014/main" id="{A9D29798-A435-4BC3-25BC-15A39D6B53E6}"/>
              </a:ext>
            </a:extLst>
          </p:cNvPr>
          <p:cNvSpPr/>
          <p:nvPr/>
        </p:nvSpPr>
        <p:spPr>
          <a:xfrm>
            <a:off x="1528693" y="4986440"/>
            <a:ext cx="4546643" cy="1466747"/>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設備投資の内容を記載ください。</a:t>
            </a:r>
            <a:endParaRPr kumimoji="1"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139303" indent="-139303">
              <a:buFont typeface="EYInterstate" panose="02000503020000020004" pitchFamily="2" charset="0"/>
              <a:buChar char="•"/>
            </a:pP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設備投資が課題を解決し得ること、</a:t>
            </a:r>
            <a:br>
              <a:rPr kumimoji="1"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労働生産性向上につながる点も記載ください。</a:t>
            </a:r>
            <a:endParaRPr kumimoji="1"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9" name="正方形/長方形 2052">
            <a:extLst>
              <a:ext uri="{FF2B5EF4-FFF2-40B4-BE49-F238E27FC236}">
                <a16:creationId xmlns:a16="http://schemas.microsoft.com/office/drawing/2014/main" id="{68C54380-E7D8-A186-B3D6-0D69D1593A92}"/>
              </a:ext>
            </a:extLst>
          </p:cNvPr>
          <p:cNvSpPr/>
          <p:nvPr/>
        </p:nvSpPr>
        <p:spPr>
          <a:xfrm>
            <a:off x="510777" y="4986440"/>
            <a:ext cx="1020071" cy="1466747"/>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設備投資の</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内容</a:t>
            </a:r>
          </a:p>
        </p:txBody>
      </p:sp>
      <p:sp>
        <p:nvSpPr>
          <p:cNvPr id="20" name="正方形/長方形 2058">
            <a:extLst>
              <a:ext uri="{FF2B5EF4-FFF2-40B4-BE49-F238E27FC236}">
                <a16:creationId xmlns:a16="http://schemas.microsoft.com/office/drawing/2014/main" id="{C4B9AF15-7B47-6924-318F-97DE9F8E0949}"/>
              </a:ext>
            </a:extLst>
          </p:cNvPr>
          <p:cNvSpPr/>
          <p:nvPr/>
        </p:nvSpPr>
        <p:spPr>
          <a:xfrm>
            <a:off x="6323309" y="4986440"/>
            <a:ext cx="3080570" cy="1466747"/>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写真等を活用し、設備投資内容が</a:t>
            </a:r>
            <a:b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伝わりやすいよう工夫ください。</a:t>
            </a:r>
          </a:p>
        </p:txBody>
      </p:sp>
      <p:sp>
        <p:nvSpPr>
          <p:cNvPr id="2" name="正方形/長方形 7">
            <a:extLst>
              <a:ext uri="{FF2B5EF4-FFF2-40B4-BE49-F238E27FC236}">
                <a16:creationId xmlns:a16="http://schemas.microsoft.com/office/drawing/2014/main" id="{070EAB65-3FD4-DE08-97FD-FAF06C733F7F}"/>
              </a:ext>
            </a:extLst>
          </p:cNvPr>
          <p:cNvSpPr/>
          <p:nvPr/>
        </p:nvSpPr>
        <p:spPr>
          <a:xfrm>
            <a:off x="7607336" y="1527496"/>
            <a:ext cx="1787888" cy="83305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百万円</a:t>
            </a:r>
            <a:endParaRPr kumimoji="1"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algn="ctr"/>
            <a:r>
              <a:rPr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XXX</a:t>
            </a:r>
            <a:r>
              <a:rPr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百万円</a:t>
            </a:r>
            <a:endParaRPr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algn="ctr"/>
            <a:r>
              <a:rPr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XXX</a:t>
            </a:r>
            <a:r>
              <a:rPr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百万円</a:t>
            </a:r>
            <a:endPar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正方形/長方形 13">
            <a:extLst>
              <a:ext uri="{FF2B5EF4-FFF2-40B4-BE49-F238E27FC236}">
                <a16:creationId xmlns:a16="http://schemas.microsoft.com/office/drawing/2014/main" id="{24CB7EA4-1F25-5A6B-485F-E277AFDEE432}"/>
              </a:ext>
            </a:extLst>
          </p:cNvPr>
          <p:cNvSpPr/>
          <p:nvPr/>
        </p:nvSpPr>
        <p:spPr>
          <a:xfrm>
            <a:off x="6589419" y="1525392"/>
            <a:ext cx="1020071" cy="836805"/>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事業経費</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補助対象経費</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補助金申請額</a:t>
            </a:r>
            <a:endPar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正方形/長方形 2052">
            <a:extLst>
              <a:ext uri="{FF2B5EF4-FFF2-40B4-BE49-F238E27FC236}">
                <a16:creationId xmlns:a16="http://schemas.microsoft.com/office/drawing/2014/main" id="{C667C66A-4C7C-70ED-2BBF-63C38D4B33A6}"/>
              </a:ext>
            </a:extLst>
          </p:cNvPr>
          <p:cNvSpPr/>
          <p:nvPr/>
        </p:nvSpPr>
        <p:spPr>
          <a:xfrm>
            <a:off x="510777" y="2623004"/>
            <a:ext cx="1020071" cy="2215284"/>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補助事業の内容</a:t>
            </a:r>
          </a:p>
        </p:txBody>
      </p:sp>
      <p:sp>
        <p:nvSpPr>
          <p:cNvPr id="17" name="四角形: メモ 1">
            <a:extLst>
              <a:ext uri="{FF2B5EF4-FFF2-40B4-BE49-F238E27FC236}">
                <a16:creationId xmlns:a16="http://schemas.microsoft.com/office/drawing/2014/main" id="{DD1D2579-AAF6-8156-1016-AB59129F620F}"/>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1" name="四角形: メモ 1">
            <a:extLst>
              <a:ext uri="{FF2B5EF4-FFF2-40B4-BE49-F238E27FC236}">
                <a16:creationId xmlns:a16="http://schemas.microsoft.com/office/drawing/2014/main" id="{519E82DC-B55A-54BB-7DE6-71CA0F6B68D1}"/>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27" name="正方形/長方形 2">
            <a:extLst>
              <a:ext uri="{FF2B5EF4-FFF2-40B4-BE49-F238E27FC236}">
                <a16:creationId xmlns:a16="http://schemas.microsoft.com/office/drawing/2014/main" id="{15553590-E562-F5A8-31E3-E6CE90A2BAD4}"/>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6" name="Callout: Line with Border and Accent Bar 5">
            <a:extLst>
              <a:ext uri="{FF2B5EF4-FFF2-40B4-BE49-F238E27FC236}">
                <a16:creationId xmlns:a16="http://schemas.microsoft.com/office/drawing/2014/main" id="{40737A6D-D5C2-82C4-7B4C-BBE25D8BCAB0}"/>
              </a:ext>
            </a:extLst>
          </p:cNvPr>
          <p:cNvSpPr/>
          <p:nvPr/>
        </p:nvSpPr>
        <p:spPr>
          <a:xfrm flipH="1">
            <a:off x="1447059" y="3196903"/>
            <a:ext cx="5409285" cy="1310534"/>
          </a:xfrm>
          <a:prstGeom prst="accentBorderCallout1">
            <a:avLst>
              <a:gd name="adj1" fmla="val 26818"/>
              <a:gd name="adj2" fmla="val -2413"/>
              <a:gd name="adj3" fmla="val -76010"/>
              <a:gd name="adj4" fmla="val -24753"/>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事業経費：様式２</a:t>
            </a:r>
            <a:r>
              <a:rPr kumimoji="1" lang="en-US" altLang="ja-JP" sz="1200" b="1">
                <a:solidFill>
                  <a:schemeClr val="accent4">
                    <a:lumMod val="75000"/>
                  </a:schemeClr>
                </a:solidFill>
              </a:rPr>
              <a:t>_</a:t>
            </a:r>
            <a:r>
              <a:rPr kumimoji="1" lang="ja-JP" altLang="en-US" sz="1200" b="1">
                <a:solidFill>
                  <a:schemeClr val="accent4">
                    <a:lumMod val="75000"/>
                  </a:schemeClr>
                </a:solidFill>
              </a:rPr>
              <a:t>③経費明細書の</a:t>
            </a:r>
            <a:r>
              <a:rPr kumimoji="1" lang="en-US" altLang="ja-JP" sz="1200" b="1">
                <a:solidFill>
                  <a:schemeClr val="accent4">
                    <a:lumMod val="75000"/>
                  </a:schemeClr>
                </a:solidFill>
              </a:rPr>
              <a:t>F14</a:t>
            </a:r>
            <a:endParaRPr lang="en-US" altLang="ja-JP" sz="1200" b="1">
              <a:solidFill>
                <a:schemeClr val="accent4">
                  <a:lumMod val="75000"/>
                </a:schemeClr>
              </a:solidFill>
            </a:endParaRPr>
          </a:p>
          <a:p>
            <a:pPr marL="285750" indent="-285750">
              <a:buFont typeface="Arial" panose="020B0604020202020204" pitchFamily="34" charset="0"/>
              <a:buChar char="•"/>
            </a:pPr>
            <a:r>
              <a:rPr kumimoji="1" lang="ja-JP" altLang="en-US" sz="1200" b="1">
                <a:solidFill>
                  <a:schemeClr val="accent4">
                    <a:lumMod val="75000"/>
                  </a:schemeClr>
                </a:solidFill>
              </a:rPr>
              <a:t>補助対象</a:t>
            </a:r>
            <a:r>
              <a:rPr lang="ja-JP" altLang="en-US" sz="1200" b="1">
                <a:solidFill>
                  <a:schemeClr val="accent4">
                    <a:lumMod val="75000"/>
                  </a:schemeClr>
                </a:solidFill>
              </a:rPr>
              <a:t>経費：様式２</a:t>
            </a:r>
            <a:r>
              <a:rPr lang="en-US" altLang="ja-JP" sz="1200" b="1">
                <a:solidFill>
                  <a:schemeClr val="accent4">
                    <a:lumMod val="75000"/>
                  </a:schemeClr>
                </a:solidFill>
              </a:rPr>
              <a:t>_</a:t>
            </a:r>
            <a:r>
              <a:rPr lang="ja-JP" altLang="en-US" sz="1200" b="1">
                <a:solidFill>
                  <a:schemeClr val="accent4">
                    <a:lumMod val="75000"/>
                  </a:schemeClr>
                </a:solidFill>
              </a:rPr>
              <a:t>③経費明細書の</a:t>
            </a:r>
            <a:r>
              <a:rPr lang="en-US" altLang="ja-JP" sz="1200" b="1">
                <a:solidFill>
                  <a:schemeClr val="accent4">
                    <a:lumMod val="75000"/>
                  </a:schemeClr>
                </a:solidFill>
              </a:rPr>
              <a:t>G14</a:t>
            </a:r>
          </a:p>
          <a:p>
            <a:pPr marL="285750" indent="-285750">
              <a:buFont typeface="Arial" panose="020B0604020202020204" pitchFamily="34" charset="0"/>
              <a:buChar char="•"/>
            </a:pPr>
            <a:r>
              <a:rPr kumimoji="1" lang="ja-JP" altLang="en-US" sz="1200" b="1">
                <a:solidFill>
                  <a:schemeClr val="accent4">
                    <a:lumMod val="75000"/>
                  </a:schemeClr>
                </a:solidFill>
              </a:rPr>
              <a:t>補助金申請額：</a:t>
            </a:r>
            <a:r>
              <a:rPr lang="ja-JP" altLang="en-US" sz="1200" b="1">
                <a:solidFill>
                  <a:schemeClr val="accent4">
                    <a:lumMod val="75000"/>
                  </a:schemeClr>
                </a:solidFill>
              </a:rPr>
              <a:t>様式２</a:t>
            </a:r>
            <a:r>
              <a:rPr lang="en-US" altLang="ja-JP" sz="1200" b="1">
                <a:solidFill>
                  <a:schemeClr val="accent4">
                    <a:lumMod val="75000"/>
                  </a:schemeClr>
                </a:solidFill>
              </a:rPr>
              <a:t>_</a:t>
            </a:r>
            <a:r>
              <a:rPr lang="ja-JP" altLang="en-US" sz="1200" b="1">
                <a:solidFill>
                  <a:schemeClr val="accent4">
                    <a:lumMod val="75000"/>
                  </a:schemeClr>
                </a:solidFill>
              </a:rPr>
              <a:t>③経費明細書の</a:t>
            </a:r>
            <a:r>
              <a:rPr lang="en-US" altLang="ja-JP" sz="1200" b="1">
                <a:solidFill>
                  <a:schemeClr val="accent4">
                    <a:lumMod val="75000"/>
                  </a:schemeClr>
                </a:solidFill>
              </a:rPr>
              <a:t>D45</a:t>
            </a:r>
            <a:br>
              <a:rPr lang="en-US" altLang="ja-JP" sz="1200" b="1">
                <a:solidFill>
                  <a:schemeClr val="accent4">
                    <a:lumMod val="75000"/>
                  </a:schemeClr>
                </a:solidFill>
              </a:rPr>
            </a:br>
            <a:r>
              <a:rPr lang="ja-JP" altLang="en-US" sz="1200" b="1">
                <a:solidFill>
                  <a:schemeClr val="accent4">
                    <a:lumMod val="75000"/>
                  </a:schemeClr>
                </a:solidFill>
              </a:rPr>
              <a:t>（補助率１</a:t>
            </a:r>
            <a:r>
              <a:rPr lang="en-US" altLang="ja-JP" sz="1200" b="1">
                <a:solidFill>
                  <a:schemeClr val="accent4">
                    <a:lumMod val="75000"/>
                  </a:schemeClr>
                </a:solidFill>
              </a:rPr>
              <a:t>/</a:t>
            </a:r>
            <a:r>
              <a:rPr lang="ja-JP" altLang="en-US" sz="1200" b="1">
                <a:solidFill>
                  <a:schemeClr val="accent4">
                    <a:lumMod val="75000"/>
                  </a:schemeClr>
                </a:solidFill>
              </a:rPr>
              <a:t>３の場合の補助対象経費）と</a:t>
            </a:r>
            <a:r>
              <a:rPr lang="en-US" altLang="ja-JP" sz="1200" b="1">
                <a:solidFill>
                  <a:schemeClr val="accent4">
                    <a:lumMod val="75000"/>
                  </a:schemeClr>
                </a:solidFill>
              </a:rPr>
              <a:t>50</a:t>
            </a:r>
            <a:r>
              <a:rPr lang="ja-JP" altLang="en-US" sz="1200" b="1">
                <a:solidFill>
                  <a:schemeClr val="accent4">
                    <a:lumMod val="75000"/>
                  </a:schemeClr>
                </a:solidFill>
              </a:rPr>
              <a:t>億円の小さい方</a:t>
            </a:r>
            <a:endParaRPr lang="en-US" altLang="ja-JP" sz="1200" b="1">
              <a:solidFill>
                <a:schemeClr val="accent4">
                  <a:lumMod val="75000"/>
                </a:schemeClr>
              </a:solidFill>
            </a:endParaRPr>
          </a:p>
          <a:p>
            <a:r>
              <a:rPr kumimoji="1" lang="ja-JP" altLang="en-US" sz="1200" b="1">
                <a:solidFill>
                  <a:schemeClr val="accent4">
                    <a:lumMod val="75000"/>
                  </a:schemeClr>
                </a:solidFill>
              </a:rPr>
              <a:t>を記載ください</a:t>
            </a:r>
            <a:endParaRPr kumimoji="1" lang="en-US" altLang="ja-JP" sz="1200" b="1">
              <a:solidFill>
                <a:schemeClr val="accent4">
                  <a:lumMod val="75000"/>
                </a:schemeClr>
              </a:solidFill>
            </a:endParaRPr>
          </a:p>
          <a:p>
            <a:r>
              <a:rPr lang="ja-JP" altLang="en-US" sz="1200" b="1">
                <a:solidFill>
                  <a:schemeClr val="accent4">
                    <a:lumMod val="75000"/>
                  </a:schemeClr>
                </a:solidFill>
              </a:rPr>
              <a:t>（コンソーシアム形式の場合、事業者</a:t>
            </a:r>
            <a:r>
              <a:rPr lang="en-US" altLang="ja-JP" sz="1200" b="1">
                <a:solidFill>
                  <a:schemeClr val="accent4">
                    <a:lumMod val="75000"/>
                  </a:schemeClr>
                </a:solidFill>
              </a:rPr>
              <a:t>2</a:t>
            </a:r>
            <a:r>
              <a:rPr lang="ja-JP" altLang="en-US" sz="1200" b="1">
                <a:solidFill>
                  <a:schemeClr val="accent4">
                    <a:lumMod val="75000"/>
                  </a:schemeClr>
                </a:solidFill>
              </a:rPr>
              <a:t>以降も同様に該当セルの数値を記載ください）</a:t>
            </a:r>
            <a:endParaRPr kumimoji="1" lang="ja-JP" altLang="en-US" sz="1200" b="1">
              <a:solidFill>
                <a:schemeClr val="accent4">
                  <a:lumMod val="75000"/>
                </a:schemeClr>
              </a:solidFill>
            </a:endParaRPr>
          </a:p>
        </p:txBody>
      </p:sp>
    </p:spTree>
    <p:extLst>
      <p:ext uri="{BB962C8B-B14F-4D97-AF65-F5344CB8AC3E}">
        <p14:creationId xmlns:p14="http://schemas.microsoft.com/office/powerpoint/2010/main" val="1563015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95DE8D76-A6F7-6B5F-7B44-B5B1DA9E3C94}"/>
              </a:ext>
            </a:extLst>
          </p:cNvPr>
          <p:cNvGraphicFramePr>
            <a:graphicFrameLocks noChangeAspect="1"/>
          </p:cNvGraphicFramePr>
          <p:nvPr>
            <p:custDataLst>
              <p:tags r:id="rId1"/>
            </p:custDataLst>
            <p:extLst>
              <p:ext uri="{D42A27DB-BD31-4B8C-83A1-F6EECF244321}">
                <p14:modId xmlns:p14="http://schemas.microsoft.com/office/powerpoint/2010/main" val="29345908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95DE8D76-A6F7-6B5F-7B44-B5B1DA9E3C9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97743871-8CF4-F710-BD6C-2A13B9F53FAA}"/>
              </a:ext>
            </a:extLst>
          </p:cNvPr>
          <p:cNvSpPr>
            <a:spLocks noGrp="1"/>
          </p:cNvSpPr>
          <p:nvPr>
            <p:ph type="title"/>
          </p:nvPr>
        </p:nvSpPr>
        <p:spPr/>
        <p:txBody>
          <a:bodyPr vert="horz"/>
          <a:lstStyle/>
          <a:p>
            <a:endParaRPr lang="ja-JP" altLang="en-US"/>
          </a:p>
        </p:txBody>
      </p:sp>
      <p:sp>
        <p:nvSpPr>
          <p:cNvPr id="9" name="Text Placeholder 8">
            <a:extLst>
              <a:ext uri="{FF2B5EF4-FFF2-40B4-BE49-F238E27FC236}">
                <a16:creationId xmlns:a16="http://schemas.microsoft.com/office/drawing/2014/main" id="{B3D3A12E-992E-479C-4624-C7ADEE772A9D}"/>
              </a:ext>
            </a:extLst>
          </p:cNvPr>
          <p:cNvSpPr>
            <a:spLocks noGrp="1"/>
          </p:cNvSpPr>
          <p:nvPr>
            <p:ph type="body" sz="quarter" idx="12"/>
          </p:nvPr>
        </p:nvSpPr>
        <p:spPr/>
        <p:txBody>
          <a:bodyPr/>
          <a:lstStyle/>
          <a:p>
            <a:r>
              <a:rPr lang="ja-JP" altLang="en-US"/>
              <a:t>①経営力（イ）事業戦略</a:t>
            </a:r>
          </a:p>
        </p:txBody>
      </p:sp>
      <p:grpSp>
        <p:nvGrpSpPr>
          <p:cNvPr id="8" name="RectangleWithLineGroup">
            <a:extLst>
              <a:ext uri="{FF2B5EF4-FFF2-40B4-BE49-F238E27FC236}">
                <a16:creationId xmlns:a16="http://schemas.microsoft.com/office/drawing/2014/main" id="{68A24E0F-9D42-F81C-C959-DFBA91392912}"/>
              </a:ext>
            </a:extLst>
          </p:cNvPr>
          <p:cNvGrpSpPr/>
          <p:nvPr/>
        </p:nvGrpSpPr>
        <p:grpSpPr>
          <a:xfrm>
            <a:off x="381000" y="914400"/>
            <a:ext cx="4114800" cy="380480"/>
            <a:chOff x="2073603" y="1702803"/>
            <a:chExt cx="2160003" cy="360000"/>
          </a:xfrm>
          <a:noFill/>
        </p:grpSpPr>
        <p:sp>
          <p:nvSpPr>
            <p:cNvPr id="6" name="Rectangle 5">
              <a:extLst>
                <a:ext uri="{FF2B5EF4-FFF2-40B4-BE49-F238E27FC236}">
                  <a16:creationId xmlns:a16="http://schemas.microsoft.com/office/drawing/2014/main" id="{2B84973B-C0E6-9E7A-A246-A34803237B75}"/>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主な環境変化</a:t>
              </a:r>
            </a:p>
          </p:txBody>
        </p:sp>
        <p:cxnSp>
          <p:nvCxnSpPr>
            <p:cNvPr id="7" name="Straight Connector 6">
              <a:extLst>
                <a:ext uri="{FF2B5EF4-FFF2-40B4-BE49-F238E27FC236}">
                  <a16:creationId xmlns:a16="http://schemas.microsoft.com/office/drawing/2014/main" id="{9205EFC5-F2D4-6529-D626-12E1780F85BF}"/>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10" name="RectangleWithLineGroup">
            <a:extLst>
              <a:ext uri="{FF2B5EF4-FFF2-40B4-BE49-F238E27FC236}">
                <a16:creationId xmlns:a16="http://schemas.microsoft.com/office/drawing/2014/main" id="{C7064426-AB50-767F-CD1D-5CF0F54A834B}"/>
              </a:ext>
            </a:extLst>
          </p:cNvPr>
          <p:cNvGrpSpPr/>
          <p:nvPr/>
        </p:nvGrpSpPr>
        <p:grpSpPr>
          <a:xfrm>
            <a:off x="5410200" y="914400"/>
            <a:ext cx="4114800" cy="380480"/>
            <a:chOff x="2073603" y="1702803"/>
            <a:chExt cx="2160003" cy="360000"/>
          </a:xfrm>
          <a:noFill/>
        </p:grpSpPr>
        <p:sp>
          <p:nvSpPr>
            <p:cNvPr id="11" name="Rectangle 10">
              <a:extLst>
                <a:ext uri="{FF2B5EF4-FFF2-40B4-BE49-F238E27FC236}">
                  <a16:creationId xmlns:a16="http://schemas.microsoft.com/office/drawing/2014/main" id="{65491CE1-91C8-E826-1C0B-661DE2D9CA27}"/>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将来の事業ポートフォリオと補助事業の位置づけ</a:t>
              </a:r>
            </a:p>
          </p:txBody>
        </p:sp>
        <p:cxnSp>
          <p:nvCxnSpPr>
            <p:cNvPr id="12" name="Straight Connector 11">
              <a:extLst>
                <a:ext uri="{FF2B5EF4-FFF2-40B4-BE49-F238E27FC236}">
                  <a16:creationId xmlns:a16="http://schemas.microsoft.com/office/drawing/2014/main" id="{3AFC6AA8-C57A-EDFF-AAFC-CD05F33BF0A3}"/>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3" name="Isosceles Triangle 12">
            <a:extLst>
              <a:ext uri="{FF2B5EF4-FFF2-40B4-BE49-F238E27FC236}">
                <a16:creationId xmlns:a16="http://schemas.microsoft.com/office/drawing/2014/main" id="{D8AC2BF9-9D28-5778-6A78-DA0D3887E9E9}"/>
              </a:ext>
            </a:extLst>
          </p:cNvPr>
          <p:cNvSpPr/>
          <p:nvPr/>
        </p:nvSpPr>
        <p:spPr>
          <a:xfrm rot="5400000">
            <a:off x="4098863" y="3809438"/>
            <a:ext cx="1708274" cy="199000"/>
          </a:xfrm>
          <a:prstGeom prst="triangl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Rectangle 14">
            <a:extLst>
              <a:ext uri="{FF2B5EF4-FFF2-40B4-BE49-F238E27FC236}">
                <a16:creationId xmlns:a16="http://schemas.microsoft.com/office/drawing/2014/main" id="{5DAAB2BD-1701-30CF-0E44-AB443C43F838}"/>
              </a:ext>
            </a:extLst>
          </p:cNvPr>
          <p:cNvSpPr/>
          <p:nvPr/>
        </p:nvSpPr>
        <p:spPr>
          <a:xfrm>
            <a:off x="838200" y="1371600"/>
            <a:ext cx="1779833" cy="228999"/>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l"/>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追い風</a:t>
            </a:r>
          </a:p>
        </p:txBody>
      </p:sp>
      <p:sp>
        <p:nvSpPr>
          <p:cNvPr id="26" name="Rectangle 25">
            <a:extLst>
              <a:ext uri="{FF2B5EF4-FFF2-40B4-BE49-F238E27FC236}">
                <a16:creationId xmlns:a16="http://schemas.microsoft.com/office/drawing/2014/main" id="{7021E996-A984-7DC1-EB73-EC5A5B1A40E3}"/>
              </a:ext>
            </a:extLst>
          </p:cNvPr>
          <p:cNvSpPr/>
          <p:nvPr/>
        </p:nvSpPr>
        <p:spPr>
          <a:xfrm>
            <a:off x="2715967" y="1371600"/>
            <a:ext cx="1779833" cy="228999"/>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l"/>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向かい風</a:t>
            </a:r>
          </a:p>
        </p:txBody>
      </p:sp>
      <p:grpSp>
        <p:nvGrpSpPr>
          <p:cNvPr id="30" name="RectangleWithVerticalLineGroup">
            <a:extLst>
              <a:ext uri="{FF2B5EF4-FFF2-40B4-BE49-F238E27FC236}">
                <a16:creationId xmlns:a16="http://schemas.microsoft.com/office/drawing/2014/main" id="{DAA87A70-765B-3A4E-21D8-A4F48E7E871F}"/>
              </a:ext>
            </a:extLst>
          </p:cNvPr>
          <p:cNvGrpSpPr/>
          <p:nvPr/>
        </p:nvGrpSpPr>
        <p:grpSpPr>
          <a:xfrm>
            <a:off x="457200" y="1670099"/>
            <a:ext cx="273599" cy="2303609"/>
            <a:chOff x="640801" y="2278804"/>
            <a:chExt cx="1080002" cy="720001"/>
          </a:xfrm>
        </p:grpSpPr>
        <p:sp>
          <p:nvSpPr>
            <p:cNvPr id="28" name="Rectangle 27">
              <a:extLst>
                <a:ext uri="{FF2B5EF4-FFF2-40B4-BE49-F238E27FC236}">
                  <a16:creationId xmlns:a16="http://schemas.microsoft.com/office/drawing/2014/main" id="{777D6297-861D-D293-021D-EFEADE9B5BA6}"/>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外部環境</a:t>
              </a:r>
            </a:p>
          </p:txBody>
        </p:sp>
        <p:cxnSp>
          <p:nvCxnSpPr>
            <p:cNvPr id="29" name="Straight Connector 28">
              <a:extLst>
                <a:ext uri="{FF2B5EF4-FFF2-40B4-BE49-F238E27FC236}">
                  <a16:creationId xmlns:a16="http://schemas.microsoft.com/office/drawing/2014/main" id="{B9E5F36A-5613-A846-7F69-18146C6CD1EC}"/>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31" name="RectangleWithVerticalLineGroup">
            <a:extLst>
              <a:ext uri="{FF2B5EF4-FFF2-40B4-BE49-F238E27FC236}">
                <a16:creationId xmlns:a16="http://schemas.microsoft.com/office/drawing/2014/main" id="{D3E003F0-078E-B75A-8846-4D0959C20CFB}"/>
              </a:ext>
            </a:extLst>
          </p:cNvPr>
          <p:cNvGrpSpPr/>
          <p:nvPr/>
        </p:nvGrpSpPr>
        <p:grpSpPr>
          <a:xfrm>
            <a:off x="457200" y="4149575"/>
            <a:ext cx="273599" cy="2303609"/>
            <a:chOff x="640801" y="2278804"/>
            <a:chExt cx="1080002" cy="720001"/>
          </a:xfrm>
        </p:grpSpPr>
        <p:sp>
          <p:nvSpPr>
            <p:cNvPr id="32" name="Rectangle 31">
              <a:extLst>
                <a:ext uri="{FF2B5EF4-FFF2-40B4-BE49-F238E27FC236}">
                  <a16:creationId xmlns:a16="http://schemas.microsoft.com/office/drawing/2014/main" id="{B7905333-6197-FFA3-2093-BCB2ED3350EF}"/>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内部環境</a:t>
              </a:r>
            </a:p>
          </p:txBody>
        </p:sp>
        <p:cxnSp>
          <p:nvCxnSpPr>
            <p:cNvPr id="33" name="Straight Connector 32">
              <a:extLst>
                <a:ext uri="{FF2B5EF4-FFF2-40B4-BE49-F238E27FC236}">
                  <a16:creationId xmlns:a16="http://schemas.microsoft.com/office/drawing/2014/main" id="{BD3E7B59-91DF-9B75-39FD-9AA39808A7B2}"/>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34" name="Rectangle 33">
            <a:extLst>
              <a:ext uri="{FF2B5EF4-FFF2-40B4-BE49-F238E27FC236}">
                <a16:creationId xmlns:a16="http://schemas.microsoft.com/office/drawing/2014/main" id="{6852F731-8A30-097E-CE34-5A934FF9A712}"/>
              </a:ext>
            </a:extLst>
          </p:cNvPr>
          <p:cNvSpPr/>
          <p:nvPr/>
        </p:nvSpPr>
        <p:spPr>
          <a:xfrm>
            <a:off x="838200" y="1670099"/>
            <a:ext cx="1779833" cy="2303609"/>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政治・経済・社会・</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技術、市場における地位、顧客の動向等の機会を記載ください。</a:t>
            </a:r>
          </a:p>
        </p:txBody>
      </p:sp>
      <p:sp>
        <p:nvSpPr>
          <p:cNvPr id="35" name="Rectangle 34">
            <a:extLst>
              <a:ext uri="{FF2B5EF4-FFF2-40B4-BE49-F238E27FC236}">
                <a16:creationId xmlns:a16="http://schemas.microsoft.com/office/drawing/2014/main" id="{2E73D675-9A39-6860-8514-B1D099C6B251}"/>
              </a:ext>
            </a:extLst>
          </p:cNvPr>
          <p:cNvSpPr/>
          <p:nvPr/>
        </p:nvSpPr>
        <p:spPr>
          <a:xfrm>
            <a:off x="838200" y="4149575"/>
            <a:ext cx="1779833" cy="2303609"/>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自社の強みを</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記載ください。</a:t>
            </a:r>
          </a:p>
        </p:txBody>
      </p:sp>
      <p:sp>
        <p:nvSpPr>
          <p:cNvPr id="36" name="Rectangle 35">
            <a:extLst>
              <a:ext uri="{FF2B5EF4-FFF2-40B4-BE49-F238E27FC236}">
                <a16:creationId xmlns:a16="http://schemas.microsoft.com/office/drawing/2014/main" id="{5F25C7D2-F29E-ADBF-7EAC-DADDA648F53E}"/>
              </a:ext>
            </a:extLst>
          </p:cNvPr>
          <p:cNvSpPr/>
          <p:nvPr/>
        </p:nvSpPr>
        <p:spPr>
          <a:xfrm>
            <a:off x="2715967" y="1670099"/>
            <a:ext cx="1779833" cy="2303609"/>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政治・経済・社会・</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技術、市場における地位、顧客の動向等の脅威を記載ください。</a:t>
            </a:r>
          </a:p>
        </p:txBody>
      </p:sp>
      <p:sp>
        <p:nvSpPr>
          <p:cNvPr id="37" name="Rectangle 36">
            <a:extLst>
              <a:ext uri="{FF2B5EF4-FFF2-40B4-BE49-F238E27FC236}">
                <a16:creationId xmlns:a16="http://schemas.microsoft.com/office/drawing/2014/main" id="{2468AA8D-5B08-ECF2-83C3-40F4E168026F}"/>
              </a:ext>
            </a:extLst>
          </p:cNvPr>
          <p:cNvSpPr/>
          <p:nvPr/>
        </p:nvSpPr>
        <p:spPr>
          <a:xfrm>
            <a:off x="2715967" y="4149575"/>
            <a:ext cx="1779833" cy="2303609"/>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自社の弱みを</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記載ください。</a:t>
            </a:r>
          </a:p>
        </p:txBody>
      </p:sp>
      <p:grpSp>
        <p:nvGrpSpPr>
          <p:cNvPr id="44" name="Group 43">
            <a:extLst>
              <a:ext uri="{FF2B5EF4-FFF2-40B4-BE49-F238E27FC236}">
                <a16:creationId xmlns:a16="http://schemas.microsoft.com/office/drawing/2014/main" id="{A92C9C4D-ACBA-8DB7-557B-AF1BC4D558A0}"/>
              </a:ext>
            </a:extLst>
          </p:cNvPr>
          <p:cNvGrpSpPr/>
          <p:nvPr/>
        </p:nvGrpSpPr>
        <p:grpSpPr>
          <a:xfrm>
            <a:off x="6019800" y="2439059"/>
            <a:ext cx="3354117" cy="3558972"/>
            <a:chOff x="6019800" y="1905000"/>
            <a:chExt cx="3354117" cy="3354117"/>
          </a:xfrm>
        </p:grpSpPr>
        <p:cxnSp>
          <p:nvCxnSpPr>
            <p:cNvPr id="40" name="Straight Arrow Connector 39">
              <a:extLst>
                <a:ext uri="{FF2B5EF4-FFF2-40B4-BE49-F238E27FC236}">
                  <a16:creationId xmlns:a16="http://schemas.microsoft.com/office/drawing/2014/main" id="{AE751218-F6B2-1476-933F-1656D4FDB148}"/>
                </a:ext>
              </a:extLst>
            </p:cNvPr>
            <p:cNvCxnSpPr/>
            <p:nvPr/>
          </p:nvCxnSpPr>
          <p:spPr>
            <a:xfrm>
              <a:off x="6019800" y="5257800"/>
              <a:ext cx="3354117"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FFE30098-D456-6297-0522-DF1454E69EC0}"/>
                </a:ext>
              </a:extLst>
            </p:cNvPr>
            <p:cNvCxnSpPr>
              <a:cxnSpLocks/>
            </p:cNvCxnSpPr>
            <p:nvPr/>
          </p:nvCxnSpPr>
          <p:spPr>
            <a:xfrm rot="16200000">
              <a:off x="4343400" y="3582059"/>
              <a:ext cx="3354117"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42" name="Rectangle 41">
            <a:extLst>
              <a:ext uri="{FF2B5EF4-FFF2-40B4-BE49-F238E27FC236}">
                <a16:creationId xmlns:a16="http://schemas.microsoft.com/office/drawing/2014/main" id="{C38AE51A-30B9-4C5D-C1F0-B90058CDE9B5}"/>
              </a:ext>
            </a:extLst>
          </p:cNvPr>
          <p:cNvSpPr/>
          <p:nvPr/>
        </p:nvSpPr>
        <p:spPr>
          <a:xfrm>
            <a:off x="5562601" y="2437741"/>
            <a:ext cx="381000" cy="1708269"/>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vert="eaVert" rtlCol="0" anchor="ctr"/>
          <a:lstStyle/>
          <a:p>
            <a:pPr algn="ct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高成長</a:t>
            </a:r>
          </a:p>
        </p:txBody>
      </p:sp>
      <p:sp>
        <p:nvSpPr>
          <p:cNvPr id="43" name="Rectangle 42">
            <a:extLst>
              <a:ext uri="{FF2B5EF4-FFF2-40B4-BE49-F238E27FC236}">
                <a16:creationId xmlns:a16="http://schemas.microsoft.com/office/drawing/2014/main" id="{F6FD455A-5AA5-9DEC-7022-8B1E6113B4F2}"/>
              </a:ext>
            </a:extLst>
          </p:cNvPr>
          <p:cNvSpPr/>
          <p:nvPr/>
        </p:nvSpPr>
        <p:spPr>
          <a:xfrm>
            <a:off x="5562601" y="4289764"/>
            <a:ext cx="381000" cy="1708269"/>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vert="eaVert" rtlCol="0" anchor="ctr"/>
          <a:lstStyle/>
          <a:p>
            <a:pPr algn="ct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低成長</a:t>
            </a:r>
          </a:p>
        </p:txBody>
      </p:sp>
      <p:sp>
        <p:nvSpPr>
          <p:cNvPr id="45" name="Rectangle 44">
            <a:extLst>
              <a:ext uri="{FF2B5EF4-FFF2-40B4-BE49-F238E27FC236}">
                <a16:creationId xmlns:a16="http://schemas.microsoft.com/office/drawing/2014/main" id="{15F2909C-DA85-FD2D-DFF1-02BDD16A2AE4}"/>
              </a:ext>
            </a:extLst>
          </p:cNvPr>
          <p:cNvSpPr/>
          <p:nvPr/>
        </p:nvSpPr>
        <p:spPr>
          <a:xfrm>
            <a:off x="6028468" y="6122144"/>
            <a:ext cx="1591532" cy="279315"/>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vert="horz" rtlCol="0" anchor="ctr"/>
          <a:lstStyle/>
          <a:p>
            <a:pPr algn="ct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低シェア・</a:t>
            </a:r>
            <a:r>
              <a:rPr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低利益</a:t>
            </a:r>
            <a:endPar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6" name="Rectangle 45">
            <a:extLst>
              <a:ext uri="{FF2B5EF4-FFF2-40B4-BE49-F238E27FC236}">
                <a16:creationId xmlns:a16="http://schemas.microsoft.com/office/drawing/2014/main" id="{D5C69B1C-137E-B3D3-0517-5274236FB002}"/>
              </a:ext>
            </a:extLst>
          </p:cNvPr>
          <p:cNvSpPr/>
          <p:nvPr/>
        </p:nvSpPr>
        <p:spPr>
          <a:xfrm>
            <a:off x="7782385" y="6122144"/>
            <a:ext cx="1591532" cy="279315"/>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vert="horz" rtlCol="0" anchor="ctr"/>
          <a:lstStyle/>
          <a:p>
            <a:pPr algn="ct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高シェア・高利益</a:t>
            </a:r>
          </a:p>
        </p:txBody>
      </p:sp>
      <p:sp>
        <p:nvSpPr>
          <p:cNvPr id="47" name="Rectangle: Rounded Corners 46">
            <a:extLst>
              <a:ext uri="{FF2B5EF4-FFF2-40B4-BE49-F238E27FC236}">
                <a16:creationId xmlns:a16="http://schemas.microsoft.com/office/drawing/2014/main" id="{78A2ECDF-B861-C8C0-2443-3CA04A9D65EE}"/>
              </a:ext>
            </a:extLst>
          </p:cNvPr>
          <p:cNvSpPr/>
          <p:nvPr/>
        </p:nvSpPr>
        <p:spPr>
          <a:xfrm>
            <a:off x="6100811" y="2515389"/>
            <a:ext cx="1446847" cy="1552972"/>
          </a:xfrm>
          <a:prstGeom prst="round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8" name="Rectangle: Rounded Corners 47">
            <a:extLst>
              <a:ext uri="{FF2B5EF4-FFF2-40B4-BE49-F238E27FC236}">
                <a16:creationId xmlns:a16="http://schemas.microsoft.com/office/drawing/2014/main" id="{A3DA8593-2332-D4CC-90A2-851902EAED94}"/>
              </a:ext>
            </a:extLst>
          </p:cNvPr>
          <p:cNvSpPr/>
          <p:nvPr/>
        </p:nvSpPr>
        <p:spPr>
          <a:xfrm>
            <a:off x="6100811" y="4367412"/>
            <a:ext cx="1446847" cy="1552972"/>
          </a:xfrm>
          <a:prstGeom prst="round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9" name="Rectangle: Rounded Corners 48">
            <a:extLst>
              <a:ext uri="{FF2B5EF4-FFF2-40B4-BE49-F238E27FC236}">
                <a16:creationId xmlns:a16="http://schemas.microsoft.com/office/drawing/2014/main" id="{15EF49FD-6567-FC52-EB72-ECE1BA7171A9}"/>
              </a:ext>
            </a:extLst>
          </p:cNvPr>
          <p:cNvSpPr/>
          <p:nvPr/>
        </p:nvSpPr>
        <p:spPr>
          <a:xfrm>
            <a:off x="7854728" y="2515389"/>
            <a:ext cx="1446847" cy="1552972"/>
          </a:xfrm>
          <a:prstGeom prst="round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0" name="Rectangle: Rounded Corners 49">
            <a:extLst>
              <a:ext uri="{FF2B5EF4-FFF2-40B4-BE49-F238E27FC236}">
                <a16:creationId xmlns:a16="http://schemas.microsoft.com/office/drawing/2014/main" id="{F20B4335-5A6E-D9B7-ADED-0CAF3F61376F}"/>
              </a:ext>
            </a:extLst>
          </p:cNvPr>
          <p:cNvSpPr/>
          <p:nvPr/>
        </p:nvSpPr>
        <p:spPr>
          <a:xfrm>
            <a:off x="7854728" y="4367412"/>
            <a:ext cx="1446847" cy="1552972"/>
          </a:xfrm>
          <a:prstGeom prst="round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1" name="Oval 50">
            <a:extLst>
              <a:ext uri="{FF2B5EF4-FFF2-40B4-BE49-F238E27FC236}">
                <a16:creationId xmlns:a16="http://schemas.microsoft.com/office/drawing/2014/main" id="{69AC364C-0131-07CF-C687-5D4519BF1DFA}"/>
              </a:ext>
            </a:extLst>
          </p:cNvPr>
          <p:cNvSpPr/>
          <p:nvPr/>
        </p:nvSpPr>
        <p:spPr>
          <a:xfrm>
            <a:off x="6248729" y="3011860"/>
            <a:ext cx="662831" cy="662831"/>
          </a:xfrm>
          <a:prstGeom prst="ellipse">
            <a:avLst/>
          </a:prstGeom>
          <a:solidFill>
            <a:schemeClr val="bg1"/>
          </a:solidFill>
          <a:ln w="1905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a:t>
            </a:r>
          </a:p>
        </p:txBody>
      </p:sp>
      <p:sp>
        <p:nvSpPr>
          <p:cNvPr id="52" name="Oval 51">
            <a:extLst>
              <a:ext uri="{FF2B5EF4-FFF2-40B4-BE49-F238E27FC236}">
                <a16:creationId xmlns:a16="http://schemas.microsoft.com/office/drawing/2014/main" id="{098C0064-A091-A4B8-B7A7-0D3DDDEB324C}"/>
              </a:ext>
            </a:extLst>
          </p:cNvPr>
          <p:cNvSpPr/>
          <p:nvPr/>
        </p:nvSpPr>
        <p:spPr>
          <a:xfrm>
            <a:off x="6727046" y="5047321"/>
            <a:ext cx="662831" cy="662831"/>
          </a:xfrm>
          <a:prstGeom prst="ellipse">
            <a:avLst/>
          </a:prstGeom>
          <a:solidFill>
            <a:schemeClr val="bg1"/>
          </a:solidFill>
          <a:ln w="19050">
            <a:solidFill>
              <a:schemeClr val="bg2"/>
            </a:solidFill>
            <a:prstDash val="dash"/>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en-US" altLang="ja-JP"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事業</a:t>
            </a:r>
          </a:p>
        </p:txBody>
      </p:sp>
      <p:sp>
        <p:nvSpPr>
          <p:cNvPr id="54" name="Oval 53">
            <a:extLst>
              <a:ext uri="{FF2B5EF4-FFF2-40B4-BE49-F238E27FC236}">
                <a16:creationId xmlns:a16="http://schemas.microsoft.com/office/drawing/2014/main" id="{B7281C4C-88C6-30A9-8CB1-D14197557C1C}"/>
              </a:ext>
            </a:extLst>
          </p:cNvPr>
          <p:cNvSpPr/>
          <p:nvPr/>
        </p:nvSpPr>
        <p:spPr>
          <a:xfrm>
            <a:off x="8308409" y="5072224"/>
            <a:ext cx="662831" cy="662831"/>
          </a:xfrm>
          <a:prstGeom prst="ellipse">
            <a:avLst/>
          </a:prstGeom>
          <a:solidFill>
            <a:schemeClr val="bg1"/>
          </a:solidFill>
          <a:ln w="19050">
            <a:solidFill>
              <a:schemeClr val="bg2"/>
            </a:solidFill>
            <a:prstDash val="dash"/>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en-US" altLang="ja-JP"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事業</a:t>
            </a:r>
          </a:p>
        </p:txBody>
      </p:sp>
      <p:sp>
        <p:nvSpPr>
          <p:cNvPr id="55" name="Oval 54">
            <a:extLst>
              <a:ext uri="{FF2B5EF4-FFF2-40B4-BE49-F238E27FC236}">
                <a16:creationId xmlns:a16="http://schemas.microsoft.com/office/drawing/2014/main" id="{AC0D2B49-B82C-DEFE-3C26-C21C9E54BC71}"/>
              </a:ext>
            </a:extLst>
          </p:cNvPr>
          <p:cNvSpPr/>
          <p:nvPr/>
        </p:nvSpPr>
        <p:spPr>
          <a:xfrm>
            <a:off x="8104450" y="2603941"/>
            <a:ext cx="1070750" cy="1070750"/>
          </a:xfrm>
          <a:prstGeom prst="ellips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補助事業</a:t>
            </a:r>
          </a:p>
        </p:txBody>
      </p:sp>
      <p:cxnSp>
        <p:nvCxnSpPr>
          <p:cNvPr id="57" name="Straight Arrow Connector 56">
            <a:extLst>
              <a:ext uri="{FF2B5EF4-FFF2-40B4-BE49-F238E27FC236}">
                <a16:creationId xmlns:a16="http://schemas.microsoft.com/office/drawing/2014/main" id="{446BD419-B338-C639-AC34-952CAF53E3E8}"/>
              </a:ext>
            </a:extLst>
          </p:cNvPr>
          <p:cNvCxnSpPr>
            <a:cxnSpLocks/>
            <a:stCxn id="51" idx="6"/>
            <a:endCxn id="55" idx="2"/>
          </p:cNvCxnSpPr>
          <p:nvPr/>
        </p:nvCxnSpPr>
        <p:spPr>
          <a:xfrm flipV="1">
            <a:off x="6911560" y="3139316"/>
            <a:ext cx="1192890" cy="2039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BA706B8D-2D12-1FA4-645D-7990A763380E}"/>
              </a:ext>
            </a:extLst>
          </p:cNvPr>
          <p:cNvSpPr/>
          <p:nvPr/>
        </p:nvSpPr>
        <p:spPr>
          <a:xfrm>
            <a:off x="8774765" y="3630177"/>
            <a:ext cx="569769" cy="569769"/>
          </a:xfrm>
          <a:prstGeom prst="ellipse">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en-US" altLang="ja-JP"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事業</a:t>
            </a:r>
          </a:p>
        </p:txBody>
      </p:sp>
      <p:cxnSp>
        <p:nvCxnSpPr>
          <p:cNvPr id="64" name="Straight Arrow Connector 63">
            <a:extLst>
              <a:ext uri="{FF2B5EF4-FFF2-40B4-BE49-F238E27FC236}">
                <a16:creationId xmlns:a16="http://schemas.microsoft.com/office/drawing/2014/main" id="{8AD7744A-D84B-FF69-FD65-3105162A1484}"/>
              </a:ext>
            </a:extLst>
          </p:cNvPr>
          <p:cNvCxnSpPr>
            <a:cxnSpLocks/>
            <a:stCxn id="63" idx="4"/>
            <a:endCxn id="54" idx="0"/>
          </p:cNvCxnSpPr>
          <p:nvPr/>
        </p:nvCxnSpPr>
        <p:spPr>
          <a:xfrm flipH="1">
            <a:off x="8639825" y="4199946"/>
            <a:ext cx="419825" cy="872278"/>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69" name="Oval 68">
            <a:extLst>
              <a:ext uri="{FF2B5EF4-FFF2-40B4-BE49-F238E27FC236}">
                <a16:creationId xmlns:a16="http://schemas.microsoft.com/office/drawing/2014/main" id="{90C3B943-830A-6C48-BB13-12033F3A0118}"/>
              </a:ext>
            </a:extLst>
          </p:cNvPr>
          <p:cNvSpPr/>
          <p:nvPr/>
        </p:nvSpPr>
        <p:spPr>
          <a:xfrm>
            <a:off x="7911571" y="4581544"/>
            <a:ext cx="419825" cy="419825"/>
          </a:xfrm>
          <a:prstGeom prst="ellipse">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en-US" altLang="ja-JP"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事業</a:t>
            </a:r>
          </a:p>
        </p:txBody>
      </p:sp>
      <p:cxnSp>
        <p:nvCxnSpPr>
          <p:cNvPr id="71" name="Straight Arrow Connector 70">
            <a:extLst>
              <a:ext uri="{FF2B5EF4-FFF2-40B4-BE49-F238E27FC236}">
                <a16:creationId xmlns:a16="http://schemas.microsoft.com/office/drawing/2014/main" id="{335196E0-A403-A064-7996-6C2428EADFC5}"/>
              </a:ext>
            </a:extLst>
          </p:cNvPr>
          <p:cNvCxnSpPr>
            <a:cxnSpLocks/>
            <a:stCxn id="69" idx="2"/>
            <a:endCxn id="52" idx="7"/>
          </p:cNvCxnSpPr>
          <p:nvPr/>
        </p:nvCxnSpPr>
        <p:spPr>
          <a:xfrm flipH="1">
            <a:off x="7292808" y="4791457"/>
            <a:ext cx="618763" cy="352933"/>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77" name="Rectangle: Folded Corner 76">
            <a:extLst>
              <a:ext uri="{FF2B5EF4-FFF2-40B4-BE49-F238E27FC236}">
                <a16:creationId xmlns:a16="http://schemas.microsoft.com/office/drawing/2014/main" id="{E17B2779-C1E6-BF53-B008-530E645F5F79}"/>
              </a:ext>
            </a:extLst>
          </p:cNvPr>
          <p:cNvSpPr/>
          <p:nvPr/>
        </p:nvSpPr>
        <p:spPr>
          <a:xfrm>
            <a:off x="5410200" y="1371600"/>
            <a:ext cx="4114800" cy="718330"/>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wrap="none" rtlCol="0" anchor="ct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全社の事業が将来どのように変化するか、その中で補助事業を</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なぜ、どのような位置づけにしていきたいかを記載ください。</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（円の大きさは売上を示す）</a:t>
            </a:r>
            <a:endPar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7" name="四角形: メモ 1">
            <a:extLst>
              <a:ext uri="{FF2B5EF4-FFF2-40B4-BE49-F238E27FC236}">
                <a16:creationId xmlns:a16="http://schemas.microsoft.com/office/drawing/2014/main" id="{8CAA6E27-4F31-129A-7A68-521E556A9379}"/>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8" name="四角形: メモ 1">
            <a:extLst>
              <a:ext uri="{FF2B5EF4-FFF2-40B4-BE49-F238E27FC236}">
                <a16:creationId xmlns:a16="http://schemas.microsoft.com/office/drawing/2014/main" id="{945B3154-F51F-6A40-5BC8-E111A5AFA3A9}"/>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2" name="正方形/長方形 2">
            <a:extLst>
              <a:ext uri="{FF2B5EF4-FFF2-40B4-BE49-F238E27FC236}">
                <a16:creationId xmlns:a16="http://schemas.microsoft.com/office/drawing/2014/main" id="{92CE1238-CB31-3F02-FFBA-A0CD3B84B645}"/>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4" name="Callout: Line with Border and Accent Bar 13">
            <a:extLst>
              <a:ext uri="{FF2B5EF4-FFF2-40B4-BE49-F238E27FC236}">
                <a16:creationId xmlns:a16="http://schemas.microsoft.com/office/drawing/2014/main" id="{EFD9E56E-5E4D-474D-8123-8B6D1381BC8B}"/>
              </a:ext>
            </a:extLst>
          </p:cNvPr>
          <p:cNvSpPr/>
          <p:nvPr/>
        </p:nvSpPr>
        <p:spPr>
          <a:xfrm>
            <a:off x="3826650" y="791467"/>
            <a:ext cx="2371719" cy="460294"/>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次頁以降の①経営力（イ）を左側に整理してまとめてください</a:t>
            </a:r>
          </a:p>
        </p:txBody>
      </p:sp>
      <p:sp>
        <p:nvSpPr>
          <p:cNvPr id="16" name="Callout: Line with Border and Accent Bar 15">
            <a:extLst>
              <a:ext uri="{FF2B5EF4-FFF2-40B4-BE49-F238E27FC236}">
                <a16:creationId xmlns:a16="http://schemas.microsoft.com/office/drawing/2014/main" id="{476B666A-EF4F-716B-3DC6-7C8EF7F56153}"/>
              </a:ext>
            </a:extLst>
          </p:cNvPr>
          <p:cNvSpPr/>
          <p:nvPr/>
        </p:nvSpPr>
        <p:spPr>
          <a:xfrm flipH="1">
            <a:off x="1905000" y="5737761"/>
            <a:ext cx="3819677" cy="815439"/>
          </a:xfrm>
          <a:prstGeom prst="accentBorderCallout1">
            <a:avLst>
              <a:gd name="adj1" fmla="val 26818"/>
              <a:gd name="adj2" fmla="val -2413"/>
              <a:gd name="adj3" fmla="val -6508"/>
              <a:gd name="adj4" fmla="val -16267"/>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環境分析・全社の事業ポートフォリオを踏まえて、売上・利益の拡大見込を踏まえて事業戦略をご記載ください</a:t>
            </a:r>
          </a:p>
          <a:p>
            <a:pPr marL="285750" indent="-285750" algn="l">
              <a:buFont typeface="Arial" panose="020B0604020202020204" pitchFamily="34" charset="0"/>
              <a:buChar char="•"/>
            </a:pPr>
            <a:r>
              <a:rPr kumimoji="1" lang="ja-JP" altLang="en-US" sz="1200" b="1">
                <a:solidFill>
                  <a:schemeClr val="accent4">
                    <a:lumMod val="75000"/>
                  </a:schemeClr>
                </a:solidFill>
              </a:rPr>
              <a:t>特に補助事業については、賃上げの原資となる利益をどのように創出するのかを踏まえてご記載ください</a:t>
            </a:r>
          </a:p>
        </p:txBody>
      </p:sp>
    </p:spTree>
    <p:extLst>
      <p:ext uri="{BB962C8B-B14F-4D97-AF65-F5344CB8AC3E}">
        <p14:creationId xmlns:p14="http://schemas.microsoft.com/office/powerpoint/2010/main" val="1686793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6040290-ED09-D5A4-4767-00647E771CAA}"/>
              </a:ext>
            </a:extLst>
          </p:cNvPr>
          <p:cNvGraphicFramePr>
            <a:graphicFrameLocks noChangeAspect="1"/>
          </p:cNvGraphicFramePr>
          <p:nvPr>
            <p:custDataLst>
              <p:tags r:id="rId1"/>
            </p:custDataLst>
            <p:extLst>
              <p:ext uri="{D42A27DB-BD31-4B8C-83A1-F6EECF244321}">
                <p14:modId xmlns:p14="http://schemas.microsoft.com/office/powerpoint/2010/main" val="18215451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3" name="think-cell data - do not delete" hidden="1">
                        <a:extLst>
                          <a:ext uri="{FF2B5EF4-FFF2-40B4-BE49-F238E27FC236}">
                            <a16:creationId xmlns:a16="http://schemas.microsoft.com/office/drawing/2014/main" id="{B6040290-ED09-D5A4-4767-00647E771CA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A8C77D0-BB80-E143-0BE8-DE32EB6CC860}"/>
              </a:ext>
            </a:extLst>
          </p:cNvPr>
          <p:cNvSpPr>
            <a:spLocks noGrp="1"/>
          </p:cNvSpPr>
          <p:nvPr>
            <p:ph type="title"/>
          </p:nvPr>
        </p:nvSpPr>
        <p:spPr/>
        <p:txBody>
          <a:bodyPr vert="horz"/>
          <a:lstStyle/>
          <a:p>
            <a:endParaRPr kumimoji="1" lang="ja-JP" altLang="en-US"/>
          </a:p>
        </p:txBody>
      </p:sp>
      <p:sp>
        <p:nvSpPr>
          <p:cNvPr id="10" name="Text Placeholder 9">
            <a:extLst>
              <a:ext uri="{FF2B5EF4-FFF2-40B4-BE49-F238E27FC236}">
                <a16:creationId xmlns:a16="http://schemas.microsoft.com/office/drawing/2014/main" id="{EAF6458E-7F48-D110-9DD4-298E582F08F9}"/>
              </a:ext>
            </a:extLst>
          </p:cNvPr>
          <p:cNvSpPr>
            <a:spLocks noGrp="1"/>
          </p:cNvSpPr>
          <p:nvPr>
            <p:ph type="body" sz="quarter" idx="12"/>
          </p:nvPr>
        </p:nvSpPr>
        <p:spPr/>
        <p:txBody>
          <a:bodyPr/>
          <a:lstStyle/>
          <a:p>
            <a:r>
              <a:rPr lang="ja-JP" altLang="en-US"/>
              <a:t>①経営力（イ）事業戦略</a:t>
            </a:r>
          </a:p>
        </p:txBody>
      </p:sp>
      <p:grpSp>
        <p:nvGrpSpPr>
          <p:cNvPr id="6" name="RectangleWithLineGroup">
            <a:extLst>
              <a:ext uri="{FF2B5EF4-FFF2-40B4-BE49-F238E27FC236}">
                <a16:creationId xmlns:a16="http://schemas.microsoft.com/office/drawing/2014/main" id="{7B1802ED-4254-366E-56DB-7B84C0728B29}"/>
              </a:ext>
            </a:extLst>
          </p:cNvPr>
          <p:cNvGrpSpPr/>
          <p:nvPr/>
        </p:nvGrpSpPr>
        <p:grpSpPr>
          <a:xfrm>
            <a:off x="381000" y="914400"/>
            <a:ext cx="9144000" cy="380480"/>
            <a:chOff x="2073603" y="1702803"/>
            <a:chExt cx="2160003" cy="360000"/>
          </a:xfrm>
          <a:noFill/>
        </p:grpSpPr>
        <p:sp>
          <p:nvSpPr>
            <p:cNvPr id="7" name="Rectangle 6">
              <a:extLst>
                <a:ext uri="{FF2B5EF4-FFF2-40B4-BE49-F238E27FC236}">
                  <a16:creationId xmlns:a16="http://schemas.microsoft.com/office/drawing/2014/main" id="{BD22E286-6620-E2F3-0BEA-B011015969A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外部環境変化が当社に与える影響</a:t>
              </a:r>
            </a:p>
          </p:txBody>
        </p:sp>
        <p:cxnSp>
          <p:nvCxnSpPr>
            <p:cNvPr id="8" name="Straight Connector 7">
              <a:extLst>
                <a:ext uri="{FF2B5EF4-FFF2-40B4-BE49-F238E27FC236}">
                  <a16:creationId xmlns:a16="http://schemas.microsoft.com/office/drawing/2014/main" id="{618FD894-C312-C29E-AACA-3866D7FEAF5F}"/>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1" name="正方形/長方形 4">
            <a:extLst>
              <a:ext uri="{FF2B5EF4-FFF2-40B4-BE49-F238E27FC236}">
                <a16:creationId xmlns:a16="http://schemas.microsoft.com/office/drawing/2014/main" id="{86AD13E1-3E14-9EC0-C528-AEC670E12F26}"/>
              </a:ext>
            </a:extLst>
          </p:cNvPr>
          <p:cNvSpPr/>
          <p:nvPr/>
        </p:nvSpPr>
        <p:spPr>
          <a:xfrm>
            <a:off x="1104275"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機会</a:t>
            </a:r>
          </a:p>
        </p:txBody>
      </p:sp>
      <p:sp>
        <p:nvSpPr>
          <p:cNvPr id="72" name="正方形/長方形 5">
            <a:extLst>
              <a:ext uri="{FF2B5EF4-FFF2-40B4-BE49-F238E27FC236}">
                <a16:creationId xmlns:a16="http://schemas.microsoft.com/office/drawing/2014/main" id="{A753A02A-FA5F-D712-CA22-B21379BD3008}"/>
              </a:ext>
            </a:extLst>
          </p:cNvPr>
          <p:cNvSpPr/>
          <p:nvPr/>
        </p:nvSpPr>
        <p:spPr>
          <a:xfrm>
            <a:off x="5282012"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脅威</a:t>
            </a:r>
          </a:p>
        </p:txBody>
      </p:sp>
      <p:sp>
        <p:nvSpPr>
          <p:cNvPr id="73" name="正方形/長方形 19">
            <a:extLst>
              <a:ext uri="{FF2B5EF4-FFF2-40B4-BE49-F238E27FC236}">
                <a16:creationId xmlns:a16="http://schemas.microsoft.com/office/drawing/2014/main" id="{D8AA81C0-7F1B-44E7-24F6-2A62327006F4}"/>
              </a:ext>
            </a:extLst>
          </p:cNvPr>
          <p:cNvSpPr/>
          <p:nvPr/>
        </p:nvSpPr>
        <p:spPr>
          <a:xfrm>
            <a:off x="1104276" y="1749118"/>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74" name="正方形/長方形 20">
            <a:extLst>
              <a:ext uri="{FF2B5EF4-FFF2-40B4-BE49-F238E27FC236}">
                <a16:creationId xmlns:a16="http://schemas.microsoft.com/office/drawing/2014/main" id="{B52D9AF9-8FEA-9CBB-4B85-288EA5DF6605}"/>
              </a:ext>
            </a:extLst>
          </p:cNvPr>
          <p:cNvSpPr/>
          <p:nvPr/>
        </p:nvSpPr>
        <p:spPr>
          <a:xfrm>
            <a:off x="1104276"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5" name="正方形/長方形 21">
            <a:extLst>
              <a:ext uri="{FF2B5EF4-FFF2-40B4-BE49-F238E27FC236}">
                <a16:creationId xmlns:a16="http://schemas.microsoft.com/office/drawing/2014/main" id="{C7A68844-4E08-FE02-3955-952BE83E80D3}"/>
              </a:ext>
            </a:extLst>
          </p:cNvPr>
          <p:cNvSpPr/>
          <p:nvPr/>
        </p:nvSpPr>
        <p:spPr>
          <a:xfrm>
            <a:off x="1104276"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6" name="正方形/長方形 22">
            <a:extLst>
              <a:ext uri="{FF2B5EF4-FFF2-40B4-BE49-F238E27FC236}">
                <a16:creationId xmlns:a16="http://schemas.microsoft.com/office/drawing/2014/main" id="{AFD2DDD6-EF36-4F0D-03F5-BE7141424A2B}"/>
              </a:ext>
            </a:extLst>
          </p:cNvPr>
          <p:cNvSpPr/>
          <p:nvPr/>
        </p:nvSpPr>
        <p:spPr>
          <a:xfrm>
            <a:off x="1104276"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7" name="正方形/長方形 23">
            <a:extLst>
              <a:ext uri="{FF2B5EF4-FFF2-40B4-BE49-F238E27FC236}">
                <a16:creationId xmlns:a16="http://schemas.microsoft.com/office/drawing/2014/main" id="{E359317E-1BB2-DFC8-2E82-FD1821A96C97}"/>
              </a:ext>
            </a:extLst>
          </p:cNvPr>
          <p:cNvSpPr/>
          <p:nvPr/>
        </p:nvSpPr>
        <p:spPr>
          <a:xfrm>
            <a:off x="5282013" y="1751685"/>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78" name="正方形/長方形 24">
            <a:extLst>
              <a:ext uri="{FF2B5EF4-FFF2-40B4-BE49-F238E27FC236}">
                <a16:creationId xmlns:a16="http://schemas.microsoft.com/office/drawing/2014/main" id="{C928BD9C-DE09-1BF3-7A73-09331767744A}"/>
              </a:ext>
            </a:extLst>
          </p:cNvPr>
          <p:cNvSpPr/>
          <p:nvPr/>
        </p:nvSpPr>
        <p:spPr>
          <a:xfrm>
            <a:off x="5282013"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9" name="正方形/長方形 25">
            <a:extLst>
              <a:ext uri="{FF2B5EF4-FFF2-40B4-BE49-F238E27FC236}">
                <a16:creationId xmlns:a16="http://schemas.microsoft.com/office/drawing/2014/main" id="{254CA17E-3B9E-669B-275C-A24917FE6FE9}"/>
              </a:ext>
            </a:extLst>
          </p:cNvPr>
          <p:cNvSpPr/>
          <p:nvPr/>
        </p:nvSpPr>
        <p:spPr>
          <a:xfrm>
            <a:off x="5282013"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0" name="正方形/長方形 26">
            <a:extLst>
              <a:ext uri="{FF2B5EF4-FFF2-40B4-BE49-F238E27FC236}">
                <a16:creationId xmlns:a16="http://schemas.microsoft.com/office/drawing/2014/main" id="{F06C5D30-1CA6-991E-767C-4445F3075928}"/>
              </a:ext>
            </a:extLst>
          </p:cNvPr>
          <p:cNvSpPr/>
          <p:nvPr/>
        </p:nvSpPr>
        <p:spPr>
          <a:xfrm>
            <a:off x="5282013"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81" name="Group 80">
            <a:extLst>
              <a:ext uri="{FF2B5EF4-FFF2-40B4-BE49-F238E27FC236}">
                <a16:creationId xmlns:a16="http://schemas.microsoft.com/office/drawing/2014/main" id="{D43C2DA6-0F94-BC40-C686-808553310A4E}"/>
              </a:ext>
            </a:extLst>
          </p:cNvPr>
          <p:cNvGrpSpPr/>
          <p:nvPr/>
        </p:nvGrpSpPr>
        <p:grpSpPr>
          <a:xfrm>
            <a:off x="483989" y="1751685"/>
            <a:ext cx="457200" cy="4701503"/>
            <a:chOff x="457200" y="1371600"/>
            <a:chExt cx="457200" cy="5081585"/>
          </a:xfrm>
        </p:grpSpPr>
        <p:grpSp>
          <p:nvGrpSpPr>
            <p:cNvPr id="82" name="RectangleWithVerticalLineGroup">
              <a:extLst>
                <a:ext uri="{FF2B5EF4-FFF2-40B4-BE49-F238E27FC236}">
                  <a16:creationId xmlns:a16="http://schemas.microsoft.com/office/drawing/2014/main" id="{11146812-E2FD-0C2F-AE66-379F26F68FA6}"/>
                </a:ext>
              </a:extLst>
            </p:cNvPr>
            <p:cNvGrpSpPr/>
            <p:nvPr/>
          </p:nvGrpSpPr>
          <p:grpSpPr>
            <a:xfrm>
              <a:off x="457200" y="1371600"/>
              <a:ext cx="457200" cy="1197312"/>
              <a:chOff x="640801" y="2278804"/>
              <a:chExt cx="1080002" cy="720001"/>
            </a:xfrm>
          </p:grpSpPr>
          <p:sp>
            <p:nvSpPr>
              <p:cNvPr id="92" name="Rectangle 91">
                <a:extLst>
                  <a:ext uri="{FF2B5EF4-FFF2-40B4-BE49-F238E27FC236}">
                    <a16:creationId xmlns:a16="http://schemas.microsoft.com/office/drawing/2014/main" id="{3FBBC2D5-444D-9544-7E7E-70A8B0DACEAE}"/>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政治</a:t>
                </a:r>
              </a:p>
            </p:txBody>
          </p:sp>
          <p:cxnSp>
            <p:nvCxnSpPr>
              <p:cNvPr id="93" name="Straight Connector 92">
                <a:extLst>
                  <a:ext uri="{FF2B5EF4-FFF2-40B4-BE49-F238E27FC236}">
                    <a16:creationId xmlns:a16="http://schemas.microsoft.com/office/drawing/2014/main" id="{7EA3D25A-44CB-6AA8-C998-50C3E298EA76}"/>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83" name="RectangleWithVerticalLineGroup">
              <a:extLst>
                <a:ext uri="{FF2B5EF4-FFF2-40B4-BE49-F238E27FC236}">
                  <a16:creationId xmlns:a16="http://schemas.microsoft.com/office/drawing/2014/main" id="{7531D506-74C3-332D-A106-0A4614D1081C}"/>
                </a:ext>
              </a:extLst>
            </p:cNvPr>
            <p:cNvGrpSpPr/>
            <p:nvPr/>
          </p:nvGrpSpPr>
          <p:grpSpPr>
            <a:xfrm>
              <a:off x="457200" y="2629702"/>
              <a:ext cx="457200" cy="1197312"/>
              <a:chOff x="640801" y="2278804"/>
              <a:chExt cx="1080002" cy="720001"/>
            </a:xfrm>
          </p:grpSpPr>
          <p:sp>
            <p:nvSpPr>
              <p:cNvPr id="90" name="Rectangle 89">
                <a:extLst>
                  <a:ext uri="{FF2B5EF4-FFF2-40B4-BE49-F238E27FC236}">
                    <a16:creationId xmlns:a16="http://schemas.microsoft.com/office/drawing/2014/main" id="{140D015B-9D7C-0FD9-2A3E-7FD215C12E2B}"/>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経済</a:t>
                </a:r>
              </a:p>
            </p:txBody>
          </p:sp>
          <p:cxnSp>
            <p:nvCxnSpPr>
              <p:cNvPr id="91" name="Straight Connector 90">
                <a:extLst>
                  <a:ext uri="{FF2B5EF4-FFF2-40B4-BE49-F238E27FC236}">
                    <a16:creationId xmlns:a16="http://schemas.microsoft.com/office/drawing/2014/main" id="{D4BED030-E442-8F11-49C6-D38BC529CCDD}"/>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84" name="RectangleWithVerticalLineGroup">
              <a:extLst>
                <a:ext uri="{FF2B5EF4-FFF2-40B4-BE49-F238E27FC236}">
                  <a16:creationId xmlns:a16="http://schemas.microsoft.com/office/drawing/2014/main" id="{0B7567AF-9D25-01EA-BDE1-96957038A8FB}"/>
                </a:ext>
              </a:extLst>
            </p:cNvPr>
            <p:cNvGrpSpPr/>
            <p:nvPr/>
          </p:nvGrpSpPr>
          <p:grpSpPr>
            <a:xfrm>
              <a:off x="457200" y="3893993"/>
              <a:ext cx="457200" cy="1197312"/>
              <a:chOff x="640801" y="2278804"/>
              <a:chExt cx="1080002" cy="720001"/>
            </a:xfrm>
          </p:grpSpPr>
          <p:sp>
            <p:nvSpPr>
              <p:cNvPr id="88" name="Rectangle 87">
                <a:extLst>
                  <a:ext uri="{FF2B5EF4-FFF2-40B4-BE49-F238E27FC236}">
                    <a16:creationId xmlns:a16="http://schemas.microsoft.com/office/drawing/2014/main" id="{46A7377E-1777-62B0-FB6F-5C04A6E2B1BB}"/>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社会</a:t>
                </a:r>
              </a:p>
            </p:txBody>
          </p:sp>
          <p:cxnSp>
            <p:nvCxnSpPr>
              <p:cNvPr id="89" name="Straight Connector 88">
                <a:extLst>
                  <a:ext uri="{FF2B5EF4-FFF2-40B4-BE49-F238E27FC236}">
                    <a16:creationId xmlns:a16="http://schemas.microsoft.com/office/drawing/2014/main" id="{C3726946-8565-37C8-84A2-2B2FD887D1F3}"/>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85" name="RectangleWithVerticalLineGroup">
              <a:extLst>
                <a:ext uri="{FF2B5EF4-FFF2-40B4-BE49-F238E27FC236}">
                  <a16:creationId xmlns:a16="http://schemas.microsoft.com/office/drawing/2014/main" id="{D4B7124A-72E3-3991-B7B6-F5A679FA3E54}"/>
                </a:ext>
              </a:extLst>
            </p:cNvPr>
            <p:cNvGrpSpPr/>
            <p:nvPr/>
          </p:nvGrpSpPr>
          <p:grpSpPr>
            <a:xfrm>
              <a:off x="457200" y="5255873"/>
              <a:ext cx="457200" cy="1197312"/>
              <a:chOff x="640801" y="2278804"/>
              <a:chExt cx="1080002" cy="720001"/>
            </a:xfrm>
          </p:grpSpPr>
          <p:sp>
            <p:nvSpPr>
              <p:cNvPr id="86" name="Rectangle 85">
                <a:extLst>
                  <a:ext uri="{FF2B5EF4-FFF2-40B4-BE49-F238E27FC236}">
                    <a16:creationId xmlns:a16="http://schemas.microsoft.com/office/drawing/2014/main" id="{8E632540-631B-3463-F0C6-05B7FCD782F3}"/>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技術</a:t>
                </a:r>
              </a:p>
            </p:txBody>
          </p:sp>
          <p:cxnSp>
            <p:nvCxnSpPr>
              <p:cNvPr id="87" name="Straight Connector 86">
                <a:extLst>
                  <a:ext uri="{FF2B5EF4-FFF2-40B4-BE49-F238E27FC236}">
                    <a16:creationId xmlns:a16="http://schemas.microsoft.com/office/drawing/2014/main" id="{7D0C23A0-66BE-20BB-38B5-14E8B22BBDED}"/>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sp>
        <p:nvSpPr>
          <p:cNvPr id="11" name="四角形: メモ 1">
            <a:extLst>
              <a:ext uri="{FF2B5EF4-FFF2-40B4-BE49-F238E27FC236}">
                <a16:creationId xmlns:a16="http://schemas.microsoft.com/office/drawing/2014/main" id="{CB02CEDA-F1D7-1C7E-ED3B-8DF1A2C665CB}"/>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2" name="四角形: メモ 1">
            <a:extLst>
              <a:ext uri="{FF2B5EF4-FFF2-40B4-BE49-F238E27FC236}">
                <a16:creationId xmlns:a16="http://schemas.microsoft.com/office/drawing/2014/main" id="{2E8CBBF2-9DD8-7D01-E8DA-E34FA3BCE1AA}"/>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4" name="正方形/長方形 2">
            <a:extLst>
              <a:ext uri="{FF2B5EF4-FFF2-40B4-BE49-F238E27FC236}">
                <a16:creationId xmlns:a16="http://schemas.microsoft.com/office/drawing/2014/main" id="{54387B33-04E5-546D-BB17-02898DFF3A93}"/>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46681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00B0DE0-757F-1E5A-0AF6-35820014B1D1}"/>
              </a:ext>
            </a:extLst>
          </p:cNvPr>
          <p:cNvGraphicFramePr>
            <a:graphicFrameLocks noChangeAspect="1"/>
          </p:cNvGraphicFramePr>
          <p:nvPr>
            <p:custDataLst>
              <p:tags r:id="rId1"/>
            </p:custDataLst>
            <p:extLst>
              <p:ext uri="{D42A27DB-BD31-4B8C-83A1-F6EECF244321}">
                <p14:modId xmlns:p14="http://schemas.microsoft.com/office/powerpoint/2010/main" val="4959031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4" name="think-cell data - do not delete" hidden="1">
                        <a:extLst>
                          <a:ext uri="{FF2B5EF4-FFF2-40B4-BE49-F238E27FC236}">
                            <a16:creationId xmlns:a16="http://schemas.microsoft.com/office/drawing/2014/main" id="{000B0DE0-757F-1E5A-0AF6-35820014B1D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10B72E4A-3932-6B05-6AE5-22C8F1006631}"/>
              </a:ext>
            </a:extLst>
          </p:cNvPr>
          <p:cNvSpPr>
            <a:spLocks noGrp="1"/>
          </p:cNvSpPr>
          <p:nvPr>
            <p:ph type="title"/>
          </p:nvPr>
        </p:nvSpPr>
        <p:spPr/>
        <p:txBody>
          <a:bodyPr vert="horz"/>
          <a:lstStyle/>
          <a:p>
            <a:endParaRPr kumimoji="1" lang="ja-JP" altLang="en-US"/>
          </a:p>
        </p:txBody>
      </p:sp>
      <p:sp>
        <p:nvSpPr>
          <p:cNvPr id="9" name="Text Placeholder 8">
            <a:extLst>
              <a:ext uri="{FF2B5EF4-FFF2-40B4-BE49-F238E27FC236}">
                <a16:creationId xmlns:a16="http://schemas.microsoft.com/office/drawing/2014/main" id="{D6C12B3F-18C3-CA66-B80A-5AB2B3537158}"/>
              </a:ext>
            </a:extLst>
          </p:cNvPr>
          <p:cNvSpPr>
            <a:spLocks noGrp="1"/>
          </p:cNvSpPr>
          <p:nvPr>
            <p:ph type="body" sz="quarter" idx="12"/>
          </p:nvPr>
        </p:nvSpPr>
        <p:spPr/>
        <p:txBody>
          <a:bodyPr/>
          <a:lstStyle/>
          <a:p>
            <a:r>
              <a:rPr lang="ja-JP" altLang="en-US"/>
              <a:t>①経営力（イ）事業戦略</a:t>
            </a:r>
          </a:p>
        </p:txBody>
      </p:sp>
      <p:sp>
        <p:nvSpPr>
          <p:cNvPr id="6" name="正方形/長方形 4">
            <a:extLst>
              <a:ext uri="{FF2B5EF4-FFF2-40B4-BE49-F238E27FC236}">
                <a16:creationId xmlns:a16="http://schemas.microsoft.com/office/drawing/2014/main" id="{BE08AC9B-FB14-ADE6-E344-0F2F2F8A9B91}"/>
              </a:ext>
            </a:extLst>
          </p:cNvPr>
          <p:cNvSpPr/>
          <p:nvPr/>
        </p:nvSpPr>
        <p:spPr>
          <a:xfrm>
            <a:off x="1104275"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機会</a:t>
            </a:r>
          </a:p>
        </p:txBody>
      </p:sp>
      <p:sp>
        <p:nvSpPr>
          <p:cNvPr id="7" name="正方形/長方形 5">
            <a:extLst>
              <a:ext uri="{FF2B5EF4-FFF2-40B4-BE49-F238E27FC236}">
                <a16:creationId xmlns:a16="http://schemas.microsoft.com/office/drawing/2014/main" id="{ED6258C7-7B4C-D3EF-3FFA-5B7FDDDC71C4}"/>
              </a:ext>
            </a:extLst>
          </p:cNvPr>
          <p:cNvSpPr/>
          <p:nvPr/>
        </p:nvSpPr>
        <p:spPr>
          <a:xfrm>
            <a:off x="5282012"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脅威</a:t>
            </a:r>
          </a:p>
        </p:txBody>
      </p:sp>
      <p:sp>
        <p:nvSpPr>
          <p:cNvPr id="12" name="正方形/長方形 19">
            <a:extLst>
              <a:ext uri="{FF2B5EF4-FFF2-40B4-BE49-F238E27FC236}">
                <a16:creationId xmlns:a16="http://schemas.microsoft.com/office/drawing/2014/main" id="{4DCD2FBF-1F03-EBE4-B384-F1154DA3798B}"/>
              </a:ext>
            </a:extLst>
          </p:cNvPr>
          <p:cNvSpPr/>
          <p:nvPr/>
        </p:nvSpPr>
        <p:spPr>
          <a:xfrm>
            <a:off x="1104276" y="1749118"/>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3" name="正方形/長方形 20">
            <a:extLst>
              <a:ext uri="{FF2B5EF4-FFF2-40B4-BE49-F238E27FC236}">
                <a16:creationId xmlns:a16="http://schemas.microsoft.com/office/drawing/2014/main" id="{2B374FD4-8FEF-44F7-2837-390B412FA1EA}"/>
              </a:ext>
            </a:extLst>
          </p:cNvPr>
          <p:cNvSpPr/>
          <p:nvPr/>
        </p:nvSpPr>
        <p:spPr>
          <a:xfrm>
            <a:off x="1104276"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正方形/長方形 21">
            <a:extLst>
              <a:ext uri="{FF2B5EF4-FFF2-40B4-BE49-F238E27FC236}">
                <a16:creationId xmlns:a16="http://schemas.microsoft.com/office/drawing/2014/main" id="{17B1C040-C491-2422-D248-BA38568418B8}"/>
              </a:ext>
            </a:extLst>
          </p:cNvPr>
          <p:cNvSpPr/>
          <p:nvPr/>
        </p:nvSpPr>
        <p:spPr>
          <a:xfrm>
            <a:off x="1104276"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正方形/長方形 22">
            <a:extLst>
              <a:ext uri="{FF2B5EF4-FFF2-40B4-BE49-F238E27FC236}">
                <a16:creationId xmlns:a16="http://schemas.microsoft.com/office/drawing/2014/main" id="{A84352AF-EDAE-3321-C45C-F73D3699A7A0}"/>
              </a:ext>
            </a:extLst>
          </p:cNvPr>
          <p:cNvSpPr/>
          <p:nvPr/>
        </p:nvSpPr>
        <p:spPr>
          <a:xfrm>
            <a:off x="1104276"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正方形/長方形 23">
            <a:extLst>
              <a:ext uri="{FF2B5EF4-FFF2-40B4-BE49-F238E27FC236}">
                <a16:creationId xmlns:a16="http://schemas.microsoft.com/office/drawing/2014/main" id="{37317571-E0DF-7AE1-175E-13304111349C}"/>
              </a:ext>
            </a:extLst>
          </p:cNvPr>
          <p:cNvSpPr/>
          <p:nvPr/>
        </p:nvSpPr>
        <p:spPr>
          <a:xfrm>
            <a:off x="5282013" y="1751685"/>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7" name="正方形/長方形 24">
            <a:extLst>
              <a:ext uri="{FF2B5EF4-FFF2-40B4-BE49-F238E27FC236}">
                <a16:creationId xmlns:a16="http://schemas.microsoft.com/office/drawing/2014/main" id="{A390D56F-6C9F-5E13-CDBA-0CABBE0D671D}"/>
              </a:ext>
            </a:extLst>
          </p:cNvPr>
          <p:cNvSpPr/>
          <p:nvPr/>
        </p:nvSpPr>
        <p:spPr>
          <a:xfrm>
            <a:off x="5282013"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8" name="正方形/長方形 25">
            <a:extLst>
              <a:ext uri="{FF2B5EF4-FFF2-40B4-BE49-F238E27FC236}">
                <a16:creationId xmlns:a16="http://schemas.microsoft.com/office/drawing/2014/main" id="{5B2B6D35-B001-1CC6-79EB-D0539F7F1CD0}"/>
              </a:ext>
            </a:extLst>
          </p:cNvPr>
          <p:cNvSpPr/>
          <p:nvPr/>
        </p:nvSpPr>
        <p:spPr>
          <a:xfrm>
            <a:off x="5282013"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9" name="正方形/長方形 26">
            <a:extLst>
              <a:ext uri="{FF2B5EF4-FFF2-40B4-BE49-F238E27FC236}">
                <a16:creationId xmlns:a16="http://schemas.microsoft.com/office/drawing/2014/main" id="{B75554DE-5B51-654C-34E9-7DA03DAB5B95}"/>
              </a:ext>
            </a:extLst>
          </p:cNvPr>
          <p:cNvSpPr/>
          <p:nvPr/>
        </p:nvSpPr>
        <p:spPr>
          <a:xfrm>
            <a:off x="5282013"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33" name="Group 32">
            <a:extLst>
              <a:ext uri="{FF2B5EF4-FFF2-40B4-BE49-F238E27FC236}">
                <a16:creationId xmlns:a16="http://schemas.microsoft.com/office/drawing/2014/main" id="{95C827BB-E33C-DD29-A3BE-C1D7FAD20827}"/>
              </a:ext>
            </a:extLst>
          </p:cNvPr>
          <p:cNvGrpSpPr/>
          <p:nvPr/>
        </p:nvGrpSpPr>
        <p:grpSpPr>
          <a:xfrm>
            <a:off x="483989" y="1751685"/>
            <a:ext cx="457200" cy="4701503"/>
            <a:chOff x="457200" y="1371600"/>
            <a:chExt cx="457200" cy="5081585"/>
          </a:xfrm>
        </p:grpSpPr>
        <p:grpSp>
          <p:nvGrpSpPr>
            <p:cNvPr id="21" name="RectangleWithVerticalLineGroup">
              <a:extLst>
                <a:ext uri="{FF2B5EF4-FFF2-40B4-BE49-F238E27FC236}">
                  <a16:creationId xmlns:a16="http://schemas.microsoft.com/office/drawing/2014/main" id="{EA1F2521-54CA-8C5E-2A51-B2BCDA6F7EF1}"/>
                </a:ext>
              </a:extLst>
            </p:cNvPr>
            <p:cNvGrpSpPr/>
            <p:nvPr/>
          </p:nvGrpSpPr>
          <p:grpSpPr>
            <a:xfrm>
              <a:off x="457200" y="1371600"/>
              <a:ext cx="457200" cy="1197312"/>
              <a:chOff x="640801" y="2278804"/>
              <a:chExt cx="1080002" cy="720001"/>
            </a:xfrm>
          </p:grpSpPr>
          <p:sp>
            <p:nvSpPr>
              <p:cNvPr id="22" name="Rectangle 21">
                <a:extLst>
                  <a:ext uri="{FF2B5EF4-FFF2-40B4-BE49-F238E27FC236}">
                    <a16:creationId xmlns:a16="http://schemas.microsoft.com/office/drawing/2014/main" id="{8C99754D-E577-07FA-B189-21F6B157B623}"/>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ヒト</a:t>
                </a:r>
              </a:p>
            </p:txBody>
          </p:sp>
          <p:cxnSp>
            <p:nvCxnSpPr>
              <p:cNvPr id="23" name="Straight Connector 22">
                <a:extLst>
                  <a:ext uri="{FF2B5EF4-FFF2-40B4-BE49-F238E27FC236}">
                    <a16:creationId xmlns:a16="http://schemas.microsoft.com/office/drawing/2014/main" id="{8771DCA6-7073-F1CB-4600-8DE5301492A2}"/>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4" name="RectangleWithVerticalLineGroup">
              <a:extLst>
                <a:ext uri="{FF2B5EF4-FFF2-40B4-BE49-F238E27FC236}">
                  <a16:creationId xmlns:a16="http://schemas.microsoft.com/office/drawing/2014/main" id="{A8A9017B-CB35-84E9-6899-2269273AE0E0}"/>
                </a:ext>
              </a:extLst>
            </p:cNvPr>
            <p:cNvGrpSpPr/>
            <p:nvPr/>
          </p:nvGrpSpPr>
          <p:grpSpPr>
            <a:xfrm>
              <a:off x="457200" y="2629702"/>
              <a:ext cx="457200" cy="1197312"/>
              <a:chOff x="640801" y="2278804"/>
              <a:chExt cx="1080002" cy="720001"/>
            </a:xfrm>
          </p:grpSpPr>
          <p:sp>
            <p:nvSpPr>
              <p:cNvPr id="25" name="Rectangle 24">
                <a:extLst>
                  <a:ext uri="{FF2B5EF4-FFF2-40B4-BE49-F238E27FC236}">
                    <a16:creationId xmlns:a16="http://schemas.microsoft.com/office/drawing/2014/main" id="{B290D817-8A84-6635-2A80-24805B83767F}"/>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モノ</a:t>
                </a:r>
              </a:p>
            </p:txBody>
          </p:sp>
          <p:cxnSp>
            <p:nvCxnSpPr>
              <p:cNvPr id="26" name="Straight Connector 25">
                <a:extLst>
                  <a:ext uri="{FF2B5EF4-FFF2-40B4-BE49-F238E27FC236}">
                    <a16:creationId xmlns:a16="http://schemas.microsoft.com/office/drawing/2014/main" id="{D25547C1-12C8-D319-5F55-B386444229A6}"/>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7" name="RectangleWithVerticalLineGroup">
              <a:extLst>
                <a:ext uri="{FF2B5EF4-FFF2-40B4-BE49-F238E27FC236}">
                  <a16:creationId xmlns:a16="http://schemas.microsoft.com/office/drawing/2014/main" id="{58CD4388-9F4A-5FB8-A9EC-2414C570DF07}"/>
                </a:ext>
              </a:extLst>
            </p:cNvPr>
            <p:cNvGrpSpPr/>
            <p:nvPr/>
          </p:nvGrpSpPr>
          <p:grpSpPr>
            <a:xfrm>
              <a:off x="457200" y="3893993"/>
              <a:ext cx="457200" cy="1197312"/>
              <a:chOff x="640801" y="2278804"/>
              <a:chExt cx="1080002" cy="720001"/>
            </a:xfrm>
          </p:grpSpPr>
          <p:sp>
            <p:nvSpPr>
              <p:cNvPr id="28" name="Rectangle 27">
                <a:extLst>
                  <a:ext uri="{FF2B5EF4-FFF2-40B4-BE49-F238E27FC236}">
                    <a16:creationId xmlns:a16="http://schemas.microsoft.com/office/drawing/2014/main" id="{C0942C7B-4E00-5E26-C9B7-A6EFBA22946A}"/>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カネ</a:t>
                </a:r>
              </a:p>
            </p:txBody>
          </p:sp>
          <p:cxnSp>
            <p:nvCxnSpPr>
              <p:cNvPr id="29" name="Straight Connector 28">
                <a:extLst>
                  <a:ext uri="{FF2B5EF4-FFF2-40B4-BE49-F238E27FC236}">
                    <a16:creationId xmlns:a16="http://schemas.microsoft.com/office/drawing/2014/main" id="{49CA123C-8309-1E42-3298-72CF3FF9B721}"/>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30" name="RectangleWithVerticalLineGroup">
              <a:extLst>
                <a:ext uri="{FF2B5EF4-FFF2-40B4-BE49-F238E27FC236}">
                  <a16:creationId xmlns:a16="http://schemas.microsoft.com/office/drawing/2014/main" id="{51E2BB87-71A9-E7C1-13D9-9C2144B4CD87}"/>
                </a:ext>
              </a:extLst>
            </p:cNvPr>
            <p:cNvGrpSpPr/>
            <p:nvPr/>
          </p:nvGrpSpPr>
          <p:grpSpPr>
            <a:xfrm>
              <a:off x="457200" y="5255873"/>
              <a:ext cx="457200" cy="1197312"/>
              <a:chOff x="640801" y="2278804"/>
              <a:chExt cx="1080002" cy="720001"/>
            </a:xfrm>
          </p:grpSpPr>
          <p:sp>
            <p:nvSpPr>
              <p:cNvPr id="31" name="Rectangle 30">
                <a:extLst>
                  <a:ext uri="{FF2B5EF4-FFF2-40B4-BE49-F238E27FC236}">
                    <a16:creationId xmlns:a16="http://schemas.microsoft.com/office/drawing/2014/main" id="{464B09AC-0E49-2BB1-4C29-8F778C7F9683}"/>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情報</a:t>
                </a:r>
              </a:p>
            </p:txBody>
          </p:sp>
          <p:cxnSp>
            <p:nvCxnSpPr>
              <p:cNvPr id="32" name="Straight Connector 31">
                <a:extLst>
                  <a:ext uri="{FF2B5EF4-FFF2-40B4-BE49-F238E27FC236}">
                    <a16:creationId xmlns:a16="http://schemas.microsoft.com/office/drawing/2014/main" id="{4805D6CE-B2A0-2692-C158-4E67152A5B23}"/>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grpSp>
        <p:nvGrpSpPr>
          <p:cNvPr id="35" name="RectangleWithLineGroup">
            <a:extLst>
              <a:ext uri="{FF2B5EF4-FFF2-40B4-BE49-F238E27FC236}">
                <a16:creationId xmlns:a16="http://schemas.microsoft.com/office/drawing/2014/main" id="{1B5943C2-1B4A-219C-4F7F-794FE902F2F8}"/>
              </a:ext>
            </a:extLst>
          </p:cNvPr>
          <p:cNvGrpSpPr/>
          <p:nvPr/>
        </p:nvGrpSpPr>
        <p:grpSpPr>
          <a:xfrm>
            <a:off x="381000" y="914400"/>
            <a:ext cx="9144000" cy="380480"/>
            <a:chOff x="2073603" y="1702803"/>
            <a:chExt cx="2160003" cy="360000"/>
          </a:xfrm>
          <a:noFill/>
        </p:grpSpPr>
        <p:sp>
          <p:nvSpPr>
            <p:cNvPr id="36" name="Rectangle 35">
              <a:extLst>
                <a:ext uri="{FF2B5EF4-FFF2-40B4-BE49-F238E27FC236}">
                  <a16:creationId xmlns:a16="http://schemas.microsoft.com/office/drawing/2014/main" id="{A2696155-C6AE-2929-84BA-170E234C2D1B}"/>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内部</a:t>
              </a: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環境変化が当社に与える影響</a:t>
              </a:r>
            </a:p>
          </p:txBody>
        </p:sp>
        <p:cxnSp>
          <p:nvCxnSpPr>
            <p:cNvPr id="37" name="Straight Connector 36">
              <a:extLst>
                <a:ext uri="{FF2B5EF4-FFF2-40B4-BE49-F238E27FC236}">
                  <a16:creationId xmlns:a16="http://schemas.microsoft.com/office/drawing/2014/main" id="{0F95AB7A-5D6B-F09C-73B4-1F6AA56FB8D2}"/>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0" name="四角形: メモ 1">
            <a:extLst>
              <a:ext uri="{FF2B5EF4-FFF2-40B4-BE49-F238E27FC236}">
                <a16:creationId xmlns:a16="http://schemas.microsoft.com/office/drawing/2014/main" id="{91140099-CEB0-E079-A12B-0CD327036B6A}"/>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1" name="四角形: メモ 1">
            <a:extLst>
              <a:ext uri="{FF2B5EF4-FFF2-40B4-BE49-F238E27FC236}">
                <a16:creationId xmlns:a16="http://schemas.microsoft.com/office/drawing/2014/main" id="{EE81C6EF-A088-931D-4D6B-553FA99E048A}"/>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3" name="正方形/長方形 2">
            <a:extLst>
              <a:ext uri="{FF2B5EF4-FFF2-40B4-BE49-F238E27FC236}">
                <a16:creationId xmlns:a16="http://schemas.microsoft.com/office/drawing/2014/main" id="{2982BDB9-7CC9-B35D-0B06-25427AABD164}"/>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33277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38829316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4" name="Text Placeholder 2">
            <a:hlinkClick r:id="rId15" action="ppaction://hlinksldjump"/>
            <a:extLst>
              <a:ext uri="{FF2B5EF4-FFF2-40B4-BE49-F238E27FC236}">
                <a16:creationId xmlns:a16="http://schemas.microsoft.com/office/drawing/2014/main" id="{E5CAA2F4-1FC1-1799-5BA8-5F255F45556C}"/>
              </a:ext>
            </a:extLst>
          </p:cNvPr>
          <p:cNvSpPr>
            <a:spLocks noGrp="1"/>
          </p:cNvSpPr>
          <p:nvPr>
            <p:custDataLst>
              <p:tags r:id="rId2"/>
            </p:custDataLst>
          </p:nvPr>
        </p:nvSpPr>
        <p:spPr bwMode="auto">
          <a:xfrm>
            <a:off x="1752600" y="1935163"/>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43" name="Text Placeholder 2">
            <a:hlinkClick r:id="rId16" action="ppaction://hlinksldjump"/>
            <a:extLst>
              <a:ext uri="{FF2B5EF4-FFF2-40B4-BE49-F238E27FC236}">
                <a16:creationId xmlns:a16="http://schemas.microsoft.com/office/drawing/2014/main" id="{0693254B-0BCE-400B-AAC0-E4351EE80021}"/>
              </a:ext>
            </a:extLst>
          </p:cNvPr>
          <p:cNvSpPr>
            <a:spLocks noGrp="1"/>
          </p:cNvSpPr>
          <p:nvPr>
            <p:custDataLst>
              <p:tags r:id="rId3"/>
            </p:custDataLst>
          </p:nvPr>
        </p:nvSpPr>
        <p:spPr bwMode="auto">
          <a:xfrm>
            <a:off x="1752600" y="2341564"/>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（ア）長期成長ビジョン</a:t>
            </a:r>
          </a:p>
        </p:txBody>
      </p:sp>
      <p:sp>
        <p:nvSpPr>
          <p:cNvPr id="42" name="Text Placeholder 2">
            <a:hlinkClick r:id="rId17" action="ppaction://hlinksldjump"/>
            <a:extLst>
              <a:ext uri="{FF2B5EF4-FFF2-40B4-BE49-F238E27FC236}">
                <a16:creationId xmlns:a16="http://schemas.microsoft.com/office/drawing/2014/main" id="{D6FB4DB3-3FCE-A3B7-8767-CD6E1D2234E8}"/>
              </a:ext>
            </a:extLst>
          </p:cNvPr>
          <p:cNvSpPr>
            <a:spLocks noGrp="1"/>
          </p:cNvSpPr>
          <p:nvPr>
            <p:custDataLst>
              <p:tags r:id="rId4"/>
            </p:custDataLst>
          </p:nvPr>
        </p:nvSpPr>
        <p:spPr bwMode="auto">
          <a:xfrm>
            <a:off x="1752600" y="2662238"/>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（イ）事業戦略</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Text Placeholder 2">
            <a:extLst>
              <a:ext uri="{FF2B5EF4-FFF2-40B4-BE49-F238E27FC236}">
                <a16:creationId xmlns:a16="http://schemas.microsoft.com/office/drawing/2014/main" id="{5510D402-2112-59C1-AD7B-A7EA37EE76D1}"/>
              </a:ext>
            </a:extLst>
          </p:cNvPr>
          <p:cNvSpPr>
            <a:spLocks noGrp="1"/>
          </p:cNvSpPr>
          <p:nvPr>
            <p:custDataLst>
              <p:tags r:id="rId5"/>
            </p:custDataLst>
          </p:nvPr>
        </p:nvSpPr>
        <p:spPr bwMode="auto">
          <a:xfrm>
            <a:off x="1752600" y="2981325"/>
            <a:ext cx="6477000" cy="354013"/>
          </a:xfrm>
          <a:prstGeom prst="rect">
            <a:avLst/>
          </a:prstGeom>
          <a:solidFill>
            <a:schemeClr val="accent1"/>
          </a:solidFill>
          <a:ln w="127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（ウ）管理体制の構築</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7" name="Text Placeholder 2">
            <a:hlinkClick r:id="rId18" action="ppaction://hlinksldjump"/>
            <a:extLst>
              <a:ext uri="{FF2B5EF4-FFF2-40B4-BE49-F238E27FC236}">
                <a16:creationId xmlns:a16="http://schemas.microsoft.com/office/drawing/2014/main" id="{1C8EDE79-6531-0901-30AA-EBEA503A0559}"/>
              </a:ext>
            </a:extLst>
          </p:cNvPr>
          <p:cNvSpPr>
            <a:spLocks noGrp="1"/>
          </p:cNvSpPr>
          <p:nvPr>
            <p:custDataLst>
              <p:tags r:id="rId6"/>
            </p:custDataLst>
          </p:nvPr>
        </p:nvSpPr>
        <p:spPr bwMode="auto">
          <a:xfrm>
            <a:off x="1752600" y="3335337"/>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（エ）資金計画</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Text Placeholder 2">
            <a:hlinkClick r:id="rId19" action="ppaction://hlinksldjump"/>
            <a:extLst>
              <a:ext uri="{FF2B5EF4-FFF2-40B4-BE49-F238E27FC236}">
                <a16:creationId xmlns:a16="http://schemas.microsoft.com/office/drawing/2014/main" id="{92A3B421-4C70-385F-B9CE-4E814E30B3BC}"/>
              </a:ext>
            </a:extLst>
          </p:cNvPr>
          <p:cNvSpPr>
            <a:spLocks noGrp="1"/>
          </p:cNvSpPr>
          <p:nvPr>
            <p:custDataLst>
              <p:tags r:id="rId7"/>
            </p:custDataLst>
          </p:nvPr>
        </p:nvSpPr>
        <p:spPr bwMode="auto">
          <a:xfrm>
            <a:off x="1752600" y="3660775"/>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Text Placeholder 2">
            <a:hlinkClick r:id="rId20" action="ppaction://hlinksldjump"/>
            <a:extLst>
              <a:ext uri="{FF2B5EF4-FFF2-40B4-BE49-F238E27FC236}">
                <a16:creationId xmlns:a16="http://schemas.microsoft.com/office/drawing/2014/main" id="{8A2B0B43-1F47-5454-08CE-46C17771ACDF}"/>
              </a:ext>
            </a:extLst>
          </p:cNvPr>
          <p:cNvSpPr>
            <a:spLocks noGrp="1"/>
          </p:cNvSpPr>
          <p:nvPr>
            <p:custDataLst>
              <p:tags r:id="rId8"/>
            </p:custDataLst>
          </p:nvPr>
        </p:nvSpPr>
        <p:spPr bwMode="auto">
          <a:xfrm>
            <a:off x="1752600" y="398621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Text Placeholder 2">
            <a:hlinkClick r:id="rId21" action="ppaction://hlinksldjump"/>
            <a:extLst>
              <a:ext uri="{FF2B5EF4-FFF2-40B4-BE49-F238E27FC236}">
                <a16:creationId xmlns:a16="http://schemas.microsoft.com/office/drawing/2014/main" id="{21C1233E-BB02-4DAF-FEAA-3D2933396180}"/>
              </a:ext>
            </a:extLst>
          </p:cNvPr>
          <p:cNvSpPr>
            <a:spLocks noGrp="1"/>
          </p:cNvSpPr>
          <p:nvPr>
            <p:custDataLst>
              <p:tags r:id="rId9"/>
            </p:custDataLst>
          </p:nvPr>
        </p:nvSpPr>
        <p:spPr bwMode="auto">
          <a:xfrm>
            <a:off x="1752600" y="4311650"/>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41" name="Text Placeholder 2">
            <a:hlinkClick r:id="rId22" action="ppaction://hlinksldjump"/>
            <a:extLst>
              <a:ext uri="{FF2B5EF4-FFF2-40B4-BE49-F238E27FC236}">
                <a16:creationId xmlns:a16="http://schemas.microsoft.com/office/drawing/2014/main" id="{45A05D14-DA7B-FB56-342F-37A81ADDC1AC}"/>
              </a:ext>
            </a:extLst>
          </p:cNvPr>
          <p:cNvSpPr>
            <a:spLocks noGrp="1"/>
          </p:cNvSpPr>
          <p:nvPr>
            <p:custDataLst>
              <p:tags r:id="rId10"/>
            </p:custDataLst>
          </p:nvPr>
        </p:nvSpPr>
        <p:spPr bwMode="auto">
          <a:xfrm>
            <a:off x="1752600" y="4637088"/>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CA2ABB7D-82DF-9711-F817-20C23C7D85BF}"/>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16281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2BEE7FF2-1656-2C90-60E9-0F6E9C46D712}"/>
              </a:ext>
            </a:extLst>
          </p:cNvPr>
          <p:cNvGraphicFramePr>
            <a:graphicFrameLocks noChangeAspect="1"/>
          </p:cNvGraphicFramePr>
          <p:nvPr>
            <p:custDataLst>
              <p:tags r:id="rId1"/>
            </p:custDataLst>
            <p:extLst>
              <p:ext uri="{D42A27DB-BD31-4B8C-83A1-F6EECF244321}">
                <p14:modId xmlns:p14="http://schemas.microsoft.com/office/powerpoint/2010/main" val="2711075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2BEE7FF2-1656-2C90-60E9-0F6E9C46D7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7FEB46E-0C20-8EB7-0DDF-D8C38DC73E82}"/>
              </a:ext>
            </a:extLst>
          </p:cNvPr>
          <p:cNvSpPr>
            <a:spLocks noGrp="1"/>
          </p:cNvSpPr>
          <p:nvPr>
            <p:ph type="title"/>
          </p:nvPr>
        </p:nvSpPr>
        <p:spPr/>
        <p:txBody>
          <a:bodyPr vert="horz"/>
          <a:lstStyle/>
          <a:p>
            <a:endParaRPr lang="ja-JP" altLang="en-US"/>
          </a:p>
        </p:txBody>
      </p:sp>
      <p:sp>
        <p:nvSpPr>
          <p:cNvPr id="9" name="Text Placeholder 8">
            <a:extLst>
              <a:ext uri="{FF2B5EF4-FFF2-40B4-BE49-F238E27FC236}">
                <a16:creationId xmlns:a16="http://schemas.microsoft.com/office/drawing/2014/main" id="{31104CDB-5482-5FDD-5E04-6AE020536C85}"/>
              </a:ext>
            </a:extLst>
          </p:cNvPr>
          <p:cNvSpPr>
            <a:spLocks noGrp="1"/>
          </p:cNvSpPr>
          <p:nvPr>
            <p:ph type="body" sz="quarter" idx="12"/>
          </p:nvPr>
        </p:nvSpPr>
        <p:spPr/>
        <p:txBody>
          <a:bodyPr/>
          <a:lstStyle/>
          <a:p>
            <a:r>
              <a:rPr lang="ja-JP" altLang="en-US"/>
              <a:t>①経営力（ウ）管理体制の構築</a:t>
            </a:r>
          </a:p>
        </p:txBody>
      </p:sp>
      <p:sp>
        <p:nvSpPr>
          <p:cNvPr id="6" name="正方形/長方形 6">
            <a:extLst>
              <a:ext uri="{FF2B5EF4-FFF2-40B4-BE49-F238E27FC236}">
                <a16:creationId xmlns:a16="http://schemas.microsoft.com/office/drawing/2014/main" id="{588FC95B-F34B-BD3E-BF2A-22122D670596}"/>
              </a:ext>
            </a:extLst>
          </p:cNvPr>
          <p:cNvSpPr/>
          <p:nvPr/>
        </p:nvSpPr>
        <p:spPr>
          <a:xfrm>
            <a:off x="381000" y="1447804"/>
            <a:ext cx="41148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下記の項目例等について、</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社内におけるガバナンス強化の取組みを記載ください。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補助事業における意思決定や進捗確認</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への</a:t>
            </a:r>
            <a:b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経営者や責任者</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の</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関与状況</a:t>
            </a: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補助事業を円滑に進めるための人員配置や資金投入の方針</a:t>
            </a: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補助事業の進捗状況に対する社内でのモニタリング方法・頻度</a:t>
            </a:r>
          </a:p>
        </p:txBody>
      </p:sp>
      <p:grpSp>
        <p:nvGrpSpPr>
          <p:cNvPr id="17" name="RectangleWithLineGroup">
            <a:extLst>
              <a:ext uri="{FF2B5EF4-FFF2-40B4-BE49-F238E27FC236}">
                <a16:creationId xmlns:a16="http://schemas.microsoft.com/office/drawing/2014/main" id="{C3D7CFAE-F1A0-8DB5-4EBB-29AB1F66EB98}"/>
              </a:ext>
            </a:extLst>
          </p:cNvPr>
          <p:cNvGrpSpPr/>
          <p:nvPr/>
        </p:nvGrpSpPr>
        <p:grpSpPr>
          <a:xfrm>
            <a:off x="5410200" y="914400"/>
            <a:ext cx="4114800" cy="380480"/>
            <a:chOff x="2073603" y="1702803"/>
            <a:chExt cx="2160003" cy="360000"/>
          </a:xfrm>
          <a:noFill/>
        </p:grpSpPr>
        <p:sp>
          <p:nvSpPr>
            <p:cNvPr id="18" name="Rectangle 17">
              <a:extLst>
                <a:ext uri="{FF2B5EF4-FFF2-40B4-BE49-F238E27FC236}">
                  <a16:creationId xmlns:a16="http://schemas.microsoft.com/office/drawing/2014/main" id="{6896F4CD-8EE1-F529-AF2C-A2D0AE0B583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社外ガバナンスの取組み</a:t>
              </a:r>
            </a:p>
          </p:txBody>
        </p:sp>
        <p:cxnSp>
          <p:nvCxnSpPr>
            <p:cNvPr id="19" name="Straight Connector 18">
              <a:extLst>
                <a:ext uri="{FF2B5EF4-FFF2-40B4-BE49-F238E27FC236}">
                  <a16:creationId xmlns:a16="http://schemas.microsoft.com/office/drawing/2014/main" id="{7955F5EC-55D1-2654-BC97-F3B6DCC7563B}"/>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0" name="RectangleWithLineGroup">
            <a:extLst>
              <a:ext uri="{FF2B5EF4-FFF2-40B4-BE49-F238E27FC236}">
                <a16:creationId xmlns:a16="http://schemas.microsoft.com/office/drawing/2014/main" id="{A7947AC5-85B8-2038-ECBE-B17E4040AB7A}"/>
              </a:ext>
            </a:extLst>
          </p:cNvPr>
          <p:cNvGrpSpPr/>
          <p:nvPr/>
        </p:nvGrpSpPr>
        <p:grpSpPr>
          <a:xfrm>
            <a:off x="381000" y="914400"/>
            <a:ext cx="4114800" cy="380480"/>
            <a:chOff x="2073603" y="1702803"/>
            <a:chExt cx="2160003" cy="360000"/>
          </a:xfrm>
          <a:noFill/>
        </p:grpSpPr>
        <p:sp>
          <p:nvSpPr>
            <p:cNvPr id="21" name="Rectangle 20">
              <a:extLst>
                <a:ext uri="{FF2B5EF4-FFF2-40B4-BE49-F238E27FC236}">
                  <a16:creationId xmlns:a16="http://schemas.microsoft.com/office/drawing/2014/main" id="{7AF13FF9-BD88-6B51-C456-2BC2AF7FBC6F}"/>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社内ガバナンスの取組み</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22" name="Straight Connector 21">
              <a:extLst>
                <a:ext uri="{FF2B5EF4-FFF2-40B4-BE49-F238E27FC236}">
                  <a16:creationId xmlns:a16="http://schemas.microsoft.com/office/drawing/2014/main" id="{B759FC7A-5291-8BB9-C46B-F9C45FF26F9D}"/>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24" name="正方形/長方形 6">
            <a:extLst>
              <a:ext uri="{FF2B5EF4-FFF2-40B4-BE49-F238E27FC236}">
                <a16:creationId xmlns:a16="http://schemas.microsoft.com/office/drawing/2014/main" id="{3BFDD7CC-4942-D1F0-6005-7FC669E71A71}"/>
              </a:ext>
            </a:extLst>
          </p:cNvPr>
          <p:cNvSpPr/>
          <p:nvPr/>
        </p:nvSpPr>
        <p:spPr>
          <a:xfrm>
            <a:off x="5410200" y="1447804"/>
            <a:ext cx="41148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下記の項目例等について、</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社外を巻き込んだガバナンス強化の取組みを記載ください。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金融機関への定期的な試算表提出と対話</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外部専門家（顧問税理士、コンサル等）による第三者チェック</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地域住民や自治体への事業説明・環境配慮の報告</a:t>
            </a:r>
          </a:p>
        </p:txBody>
      </p:sp>
      <p:sp>
        <p:nvSpPr>
          <p:cNvPr id="3" name="四角形: メモ 1">
            <a:extLst>
              <a:ext uri="{FF2B5EF4-FFF2-40B4-BE49-F238E27FC236}">
                <a16:creationId xmlns:a16="http://schemas.microsoft.com/office/drawing/2014/main" id="{E7616646-2EF2-03B9-9F57-7154BA0E548A}"/>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7" name="四角形: メモ 1">
            <a:extLst>
              <a:ext uri="{FF2B5EF4-FFF2-40B4-BE49-F238E27FC236}">
                <a16:creationId xmlns:a16="http://schemas.microsoft.com/office/drawing/2014/main" id="{DF62B84A-A3F4-734F-23FD-342CFC0C37F2}"/>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2" name="正方形/長方形 2">
            <a:extLst>
              <a:ext uri="{FF2B5EF4-FFF2-40B4-BE49-F238E27FC236}">
                <a16:creationId xmlns:a16="http://schemas.microsoft.com/office/drawing/2014/main" id="{77C12C7B-B325-14DE-C734-5A682992D589}"/>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31509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3C97FE3F-929B-B58B-AD97-EEFB35A2278D}"/>
              </a:ext>
            </a:extLst>
          </p:cNvPr>
          <p:cNvGraphicFramePr>
            <a:graphicFrameLocks noChangeAspect="1"/>
          </p:cNvGraphicFramePr>
          <p:nvPr>
            <p:custDataLst>
              <p:tags r:id="rId1"/>
            </p:custDataLst>
            <p:extLst>
              <p:ext uri="{D42A27DB-BD31-4B8C-83A1-F6EECF244321}">
                <p14:modId xmlns:p14="http://schemas.microsoft.com/office/powerpoint/2010/main" val="17379743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10" name="think-cell data - do not delete" hidden="1">
                        <a:extLst>
                          <a:ext uri="{FF2B5EF4-FFF2-40B4-BE49-F238E27FC236}">
                            <a16:creationId xmlns:a16="http://schemas.microsoft.com/office/drawing/2014/main" id="{3C97FE3F-929B-B58B-AD97-EEFB35A227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B2FA0201-BEF7-D21F-CCB6-7C4AF59E7DDD}"/>
              </a:ext>
            </a:extLst>
          </p:cNvPr>
          <p:cNvPicPr>
            <a:picLocks noChangeAspect="1"/>
          </p:cNvPicPr>
          <p:nvPr/>
        </p:nvPicPr>
        <p:blipFill>
          <a:blip r:embed="rId6"/>
          <a:stretch>
            <a:fillRect/>
          </a:stretch>
        </p:blipFill>
        <p:spPr>
          <a:xfrm>
            <a:off x="586740" y="1602978"/>
            <a:ext cx="8732520" cy="5143500"/>
          </a:xfrm>
          <a:prstGeom prst="rect">
            <a:avLst/>
          </a:prstGeom>
        </p:spPr>
      </p:pic>
      <p:sp>
        <p:nvSpPr>
          <p:cNvPr id="2" name="Title 1">
            <a:extLst>
              <a:ext uri="{FF2B5EF4-FFF2-40B4-BE49-F238E27FC236}">
                <a16:creationId xmlns:a16="http://schemas.microsoft.com/office/drawing/2014/main" id="{5A4E8A78-EEE3-FEF3-3B7A-F496444D1180}"/>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557DAF05-5D6C-DBE2-E357-B8356E8F9336}"/>
              </a:ext>
            </a:extLst>
          </p:cNvPr>
          <p:cNvSpPr>
            <a:spLocks noGrp="1"/>
          </p:cNvSpPr>
          <p:nvPr>
            <p:ph type="body" sz="quarter" idx="12"/>
          </p:nvPr>
        </p:nvSpPr>
        <p:spPr/>
        <p:txBody>
          <a:bodyPr/>
          <a:lstStyle/>
          <a:p>
            <a:r>
              <a:rPr lang="ja-JP" altLang="en-US"/>
              <a:t>①経営力（ウ）管理体制の構築</a:t>
            </a:r>
          </a:p>
        </p:txBody>
      </p:sp>
      <p:grpSp>
        <p:nvGrpSpPr>
          <p:cNvPr id="4" name="RectangleWithLineGroup">
            <a:extLst>
              <a:ext uri="{FF2B5EF4-FFF2-40B4-BE49-F238E27FC236}">
                <a16:creationId xmlns:a16="http://schemas.microsoft.com/office/drawing/2014/main" id="{E0877CD7-8076-B3D3-3C0C-0F7E27A8E503}"/>
              </a:ext>
            </a:extLst>
          </p:cNvPr>
          <p:cNvGrpSpPr/>
          <p:nvPr/>
        </p:nvGrpSpPr>
        <p:grpSpPr>
          <a:xfrm>
            <a:off x="381000" y="914400"/>
            <a:ext cx="9144000" cy="380480"/>
            <a:chOff x="2073603" y="1702803"/>
            <a:chExt cx="2160003" cy="360000"/>
          </a:xfrm>
          <a:noFill/>
        </p:grpSpPr>
        <p:sp>
          <p:nvSpPr>
            <p:cNvPr id="5" name="Rectangle 4">
              <a:extLst>
                <a:ext uri="{FF2B5EF4-FFF2-40B4-BE49-F238E27FC236}">
                  <a16:creationId xmlns:a16="http://schemas.microsoft.com/office/drawing/2014/main" id="{1555A491-9FEE-0FD8-2AD5-098AD18624CA}"/>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en-US" altLang="ja-JP"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P/L</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6" name="Straight Connector 5">
              <a:extLst>
                <a:ext uri="{FF2B5EF4-FFF2-40B4-BE49-F238E27FC236}">
                  <a16:creationId xmlns:a16="http://schemas.microsoft.com/office/drawing/2014/main" id="{30C3F70A-D382-79C3-C832-9F13804515A2}"/>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2" name="四角形: メモ 1">
            <a:extLst>
              <a:ext uri="{FF2B5EF4-FFF2-40B4-BE49-F238E27FC236}">
                <a16:creationId xmlns:a16="http://schemas.microsoft.com/office/drawing/2014/main" id="{A8448092-4736-0576-C49D-384CA7CFD548}"/>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3" name="四角形: メモ 1">
            <a:extLst>
              <a:ext uri="{FF2B5EF4-FFF2-40B4-BE49-F238E27FC236}">
                <a16:creationId xmlns:a16="http://schemas.microsoft.com/office/drawing/2014/main" id="{14E53FEF-7B6A-6D44-2698-C4D86D787895}"/>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8" name="正方形/長方形 2">
            <a:extLst>
              <a:ext uri="{FF2B5EF4-FFF2-40B4-BE49-F238E27FC236}">
                <a16:creationId xmlns:a16="http://schemas.microsoft.com/office/drawing/2014/main" id="{3F0EAFB2-613B-4491-B862-B3812DC19F85}"/>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5" name="Callout: Line with Border and Accent Bar 14">
            <a:extLst>
              <a:ext uri="{FF2B5EF4-FFF2-40B4-BE49-F238E27FC236}">
                <a16:creationId xmlns:a16="http://schemas.microsoft.com/office/drawing/2014/main" id="{6AE5B5EC-9AEF-19BB-2A09-7039131B0C2B}"/>
              </a:ext>
            </a:extLst>
          </p:cNvPr>
          <p:cNvSpPr/>
          <p:nvPr/>
        </p:nvSpPr>
        <p:spPr>
          <a:xfrm>
            <a:off x="3986534" y="2060241"/>
            <a:ext cx="5083991" cy="1313272"/>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様式２</a:t>
            </a:r>
            <a:r>
              <a:rPr kumimoji="1" lang="en-US" altLang="ja-JP" sz="1200" b="1">
                <a:solidFill>
                  <a:schemeClr val="accent4">
                    <a:lumMod val="75000"/>
                  </a:schemeClr>
                </a:solidFill>
              </a:rPr>
              <a:t>_</a:t>
            </a:r>
            <a:r>
              <a:rPr kumimoji="1" lang="ja-JP" altLang="en-US" sz="1200" b="1">
                <a:solidFill>
                  <a:schemeClr val="accent4">
                    <a:lumMod val="75000"/>
                  </a:schemeClr>
                </a:solidFill>
              </a:rPr>
              <a:t>⓪貼り付け用</a:t>
            </a:r>
            <a:r>
              <a:rPr kumimoji="1" lang="en-US" altLang="ja-JP" sz="1200" b="1">
                <a:solidFill>
                  <a:schemeClr val="accent4">
                    <a:lumMod val="75000"/>
                  </a:schemeClr>
                </a:solidFill>
              </a:rPr>
              <a:t>_</a:t>
            </a:r>
            <a:r>
              <a:rPr kumimoji="1" lang="ja-JP" altLang="en-US" sz="1200" b="1">
                <a:solidFill>
                  <a:schemeClr val="accent4">
                    <a:lumMod val="75000"/>
                  </a:schemeClr>
                </a:solidFill>
              </a:rPr>
              <a:t>補助事業情報を画像形式で貼り付けください</a:t>
            </a:r>
            <a:endParaRPr kumimoji="1"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コンソーシアムの場合は、</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合計</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事業者</a:t>
            </a:r>
            <a:r>
              <a:rPr lang="en-US" altLang="ja-JP" sz="1200" b="1">
                <a:solidFill>
                  <a:schemeClr val="accent4">
                    <a:lumMod val="75000"/>
                  </a:schemeClr>
                </a:solidFill>
              </a:rPr>
              <a:t>2</a:t>
            </a:r>
            <a:r>
              <a:rPr lang="ja-JP" altLang="en-US" sz="1200" b="1">
                <a:solidFill>
                  <a:schemeClr val="accent4">
                    <a:lumMod val="75000"/>
                  </a:schemeClr>
                </a:solidFill>
              </a:rPr>
              <a:t>、</a:t>
            </a:r>
            <a:r>
              <a:rPr lang="en-US" altLang="ja-JP" sz="1200" b="1">
                <a:solidFill>
                  <a:schemeClr val="accent4">
                    <a:lumMod val="75000"/>
                  </a:schemeClr>
                </a:solidFill>
              </a:rPr>
              <a:t>3</a:t>
            </a:r>
            <a:r>
              <a:rPr lang="ja-JP" altLang="en-US" sz="1200" b="1">
                <a:solidFill>
                  <a:schemeClr val="accent4">
                    <a:lumMod val="75000"/>
                  </a:schemeClr>
                </a:solidFill>
              </a:rPr>
              <a:t>、</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をスライドを複製し、別々に画像形式で貼り付けください</a:t>
            </a:r>
            <a:br>
              <a:rPr lang="en-US" altLang="ja-JP" sz="1200" b="1">
                <a:solidFill>
                  <a:schemeClr val="accent4">
                    <a:lumMod val="75000"/>
                  </a:schemeClr>
                </a:solidFill>
              </a:rPr>
            </a:br>
            <a:r>
              <a:rPr lang="ja-JP" altLang="en-US" sz="1200" b="1">
                <a:solidFill>
                  <a:schemeClr val="accent4">
                    <a:lumMod val="75000"/>
                  </a:schemeClr>
                </a:solidFill>
              </a:rPr>
              <a:t>（コンソーシアム全体のスライドと各事業者のスライドを作成ください）</a:t>
            </a:r>
            <a:endParaRPr lang="en-US" altLang="ja-JP" sz="1200" b="1">
              <a:solidFill>
                <a:schemeClr val="accent4">
                  <a:lumMod val="75000"/>
                </a:schemeClr>
              </a:solidFill>
            </a:endParaRPr>
          </a:p>
        </p:txBody>
      </p:sp>
    </p:spTree>
    <p:extLst>
      <p:ext uri="{BB962C8B-B14F-4D97-AF65-F5344CB8AC3E}">
        <p14:creationId xmlns:p14="http://schemas.microsoft.com/office/powerpoint/2010/main" val="1426421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99D7B8-2316-61E7-CB9F-1A153D047D3B}"/>
            </a:ext>
          </a:extLst>
        </p:cNvPr>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426CEDAE-9485-6549-1F98-7B32D3919157}"/>
              </a:ext>
            </a:extLst>
          </p:cNvPr>
          <p:cNvGraphicFramePr>
            <a:graphicFrameLocks noChangeAspect="1"/>
          </p:cNvGraphicFramePr>
          <p:nvPr>
            <p:custDataLst>
              <p:tags r:id="rId1"/>
            </p:custDataLst>
            <p:extLst>
              <p:ext uri="{D42A27DB-BD31-4B8C-83A1-F6EECF244321}">
                <p14:modId xmlns:p14="http://schemas.microsoft.com/office/powerpoint/2010/main" val="7392862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8" name="think-cell data - do not delete" hidden="1">
                        <a:extLst>
                          <a:ext uri="{FF2B5EF4-FFF2-40B4-BE49-F238E27FC236}">
                            <a16:creationId xmlns:a16="http://schemas.microsoft.com/office/drawing/2014/main" id="{426CEDAE-9485-6549-1F98-7B32D391915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0" name="Picture 9">
            <a:extLst>
              <a:ext uri="{FF2B5EF4-FFF2-40B4-BE49-F238E27FC236}">
                <a16:creationId xmlns:a16="http://schemas.microsoft.com/office/drawing/2014/main" id="{FAC9D41D-B4B0-7D66-1147-FEE70FB8F647}"/>
              </a:ext>
            </a:extLst>
          </p:cNvPr>
          <p:cNvPicPr>
            <a:picLocks noChangeAspect="1"/>
          </p:cNvPicPr>
          <p:nvPr/>
        </p:nvPicPr>
        <p:blipFill>
          <a:blip r:embed="rId6"/>
          <a:stretch>
            <a:fillRect/>
          </a:stretch>
        </p:blipFill>
        <p:spPr>
          <a:xfrm>
            <a:off x="190500" y="1598131"/>
            <a:ext cx="9525000" cy="4815840"/>
          </a:xfrm>
          <a:prstGeom prst="rect">
            <a:avLst/>
          </a:prstGeom>
        </p:spPr>
      </p:pic>
      <p:sp>
        <p:nvSpPr>
          <p:cNvPr id="2" name="Title 1">
            <a:extLst>
              <a:ext uri="{FF2B5EF4-FFF2-40B4-BE49-F238E27FC236}">
                <a16:creationId xmlns:a16="http://schemas.microsoft.com/office/drawing/2014/main" id="{EF2A6E9F-1444-0BFA-F449-1B11C6544A8A}"/>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361D7488-C4A9-F7D3-29F3-B94D0B7CB060}"/>
              </a:ext>
            </a:extLst>
          </p:cNvPr>
          <p:cNvSpPr>
            <a:spLocks noGrp="1"/>
          </p:cNvSpPr>
          <p:nvPr>
            <p:ph type="body" sz="quarter" idx="12"/>
          </p:nvPr>
        </p:nvSpPr>
        <p:spPr/>
        <p:txBody>
          <a:bodyPr/>
          <a:lstStyle/>
          <a:p>
            <a:r>
              <a:rPr lang="ja-JP" altLang="en-US"/>
              <a:t>①経営力（ウ）管理体制の構築</a:t>
            </a:r>
          </a:p>
        </p:txBody>
      </p:sp>
      <p:grpSp>
        <p:nvGrpSpPr>
          <p:cNvPr id="4" name="RectangleWithLineGroup">
            <a:extLst>
              <a:ext uri="{FF2B5EF4-FFF2-40B4-BE49-F238E27FC236}">
                <a16:creationId xmlns:a16="http://schemas.microsoft.com/office/drawing/2014/main" id="{BFBAE344-36A1-7A2B-F5B0-9268279CD3FD}"/>
              </a:ext>
            </a:extLst>
          </p:cNvPr>
          <p:cNvGrpSpPr/>
          <p:nvPr/>
        </p:nvGrpSpPr>
        <p:grpSpPr>
          <a:xfrm>
            <a:off x="381000" y="914400"/>
            <a:ext cx="9144000" cy="380480"/>
            <a:chOff x="2073603" y="1702803"/>
            <a:chExt cx="2160003" cy="360000"/>
          </a:xfrm>
          <a:noFill/>
        </p:grpSpPr>
        <p:sp>
          <p:nvSpPr>
            <p:cNvPr id="5" name="Rectangle 4">
              <a:extLst>
                <a:ext uri="{FF2B5EF4-FFF2-40B4-BE49-F238E27FC236}">
                  <a16:creationId xmlns:a16="http://schemas.microsoft.com/office/drawing/2014/main" id="{DF6E5CEA-B502-8BBB-FCB4-620D9E8C085E}"/>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en-US" altLang="ja-JP"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B/S</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6" name="Straight Connector 5">
              <a:extLst>
                <a:ext uri="{FF2B5EF4-FFF2-40B4-BE49-F238E27FC236}">
                  <a16:creationId xmlns:a16="http://schemas.microsoft.com/office/drawing/2014/main" id="{185C087C-8A15-6B22-4A9C-8C71BC00F425}"/>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2" name="四角形: メモ 1">
            <a:extLst>
              <a:ext uri="{FF2B5EF4-FFF2-40B4-BE49-F238E27FC236}">
                <a16:creationId xmlns:a16="http://schemas.microsoft.com/office/drawing/2014/main" id="{9F4D8363-5E99-0ABC-E63B-73BA5AA32F5F}"/>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3" name="四角形: メモ 1">
            <a:extLst>
              <a:ext uri="{FF2B5EF4-FFF2-40B4-BE49-F238E27FC236}">
                <a16:creationId xmlns:a16="http://schemas.microsoft.com/office/drawing/2014/main" id="{352D200B-EE77-C763-3D69-6C9E2A07388D}"/>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7" name="正方形/長方形 2">
            <a:extLst>
              <a:ext uri="{FF2B5EF4-FFF2-40B4-BE49-F238E27FC236}">
                <a16:creationId xmlns:a16="http://schemas.microsoft.com/office/drawing/2014/main" id="{757A955B-F8D0-F61F-2800-A41A0CC8CF4D}"/>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4" name="Callout: Line with Border and Accent Bar 13">
            <a:extLst>
              <a:ext uri="{FF2B5EF4-FFF2-40B4-BE49-F238E27FC236}">
                <a16:creationId xmlns:a16="http://schemas.microsoft.com/office/drawing/2014/main" id="{80E7DE0A-47C2-FC9A-A746-C1D0396F43AA}"/>
              </a:ext>
            </a:extLst>
          </p:cNvPr>
          <p:cNvSpPr/>
          <p:nvPr/>
        </p:nvSpPr>
        <p:spPr>
          <a:xfrm>
            <a:off x="3986534" y="2060241"/>
            <a:ext cx="5083991" cy="1313272"/>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様式２</a:t>
            </a:r>
            <a:r>
              <a:rPr kumimoji="1" lang="en-US" altLang="ja-JP" sz="1200" b="1">
                <a:solidFill>
                  <a:schemeClr val="accent4">
                    <a:lumMod val="75000"/>
                  </a:schemeClr>
                </a:solidFill>
              </a:rPr>
              <a:t>_</a:t>
            </a:r>
            <a:r>
              <a:rPr kumimoji="1" lang="ja-JP" altLang="en-US" sz="1200" b="1">
                <a:solidFill>
                  <a:schemeClr val="accent4">
                    <a:lumMod val="75000"/>
                  </a:schemeClr>
                </a:solidFill>
              </a:rPr>
              <a:t>⓪貼り付け用</a:t>
            </a:r>
            <a:r>
              <a:rPr kumimoji="1" lang="en-US" altLang="ja-JP" sz="1200" b="1">
                <a:solidFill>
                  <a:schemeClr val="accent4">
                    <a:lumMod val="75000"/>
                  </a:schemeClr>
                </a:solidFill>
              </a:rPr>
              <a:t>_</a:t>
            </a:r>
            <a:r>
              <a:rPr kumimoji="1" lang="ja-JP" altLang="en-US" sz="1200" b="1">
                <a:solidFill>
                  <a:schemeClr val="accent4">
                    <a:lumMod val="75000"/>
                  </a:schemeClr>
                </a:solidFill>
              </a:rPr>
              <a:t>補助事業情報を画像形式で貼り付けください</a:t>
            </a:r>
            <a:endParaRPr kumimoji="1"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コンソーシアムの場合は、</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合計</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事業者</a:t>
            </a:r>
            <a:r>
              <a:rPr lang="en-US" altLang="ja-JP" sz="1200" b="1">
                <a:solidFill>
                  <a:schemeClr val="accent4">
                    <a:lumMod val="75000"/>
                  </a:schemeClr>
                </a:solidFill>
              </a:rPr>
              <a:t>2</a:t>
            </a:r>
            <a:r>
              <a:rPr lang="ja-JP" altLang="en-US" sz="1200" b="1">
                <a:solidFill>
                  <a:schemeClr val="accent4">
                    <a:lumMod val="75000"/>
                  </a:schemeClr>
                </a:solidFill>
              </a:rPr>
              <a:t>、</a:t>
            </a:r>
            <a:r>
              <a:rPr lang="en-US" altLang="ja-JP" sz="1200" b="1">
                <a:solidFill>
                  <a:schemeClr val="accent4">
                    <a:lumMod val="75000"/>
                  </a:schemeClr>
                </a:solidFill>
              </a:rPr>
              <a:t>3</a:t>
            </a:r>
            <a:r>
              <a:rPr lang="ja-JP" altLang="en-US" sz="1200" b="1">
                <a:solidFill>
                  <a:schemeClr val="accent4">
                    <a:lumMod val="75000"/>
                  </a:schemeClr>
                </a:solidFill>
              </a:rPr>
              <a:t>、</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をスライドを複製し、別々に画像形式で貼り付けください</a:t>
            </a:r>
            <a:br>
              <a:rPr lang="en-US" altLang="ja-JP" sz="1200" b="1">
                <a:solidFill>
                  <a:schemeClr val="accent4">
                    <a:lumMod val="75000"/>
                  </a:schemeClr>
                </a:solidFill>
              </a:rPr>
            </a:br>
            <a:r>
              <a:rPr lang="ja-JP" altLang="en-US" sz="1200" b="1">
                <a:solidFill>
                  <a:schemeClr val="accent4">
                    <a:lumMod val="75000"/>
                  </a:schemeClr>
                </a:solidFill>
              </a:rPr>
              <a:t>（コンソーシアム全体のスライドと各事業者のスライドを作成ください）</a:t>
            </a:r>
            <a:endParaRPr lang="en-US" altLang="ja-JP" sz="1200" b="1">
              <a:solidFill>
                <a:schemeClr val="accent4">
                  <a:lumMod val="75000"/>
                </a:schemeClr>
              </a:solidFill>
            </a:endParaRPr>
          </a:p>
        </p:txBody>
      </p:sp>
    </p:spTree>
    <p:extLst>
      <p:ext uri="{BB962C8B-B14F-4D97-AF65-F5344CB8AC3E}">
        <p14:creationId xmlns:p14="http://schemas.microsoft.com/office/powerpoint/2010/main" val="2522196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8179325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9" name="Text Placeholder 2">
            <a:hlinkClick r:id="rId15" action="ppaction://hlinksldjump"/>
            <a:extLst>
              <a:ext uri="{FF2B5EF4-FFF2-40B4-BE49-F238E27FC236}">
                <a16:creationId xmlns:a16="http://schemas.microsoft.com/office/drawing/2014/main" id="{01CA5595-C6A6-FE31-2AED-C482163A4F82}"/>
              </a:ext>
            </a:extLst>
          </p:cNvPr>
          <p:cNvSpPr>
            <a:spLocks noGrp="1"/>
          </p:cNvSpPr>
          <p:nvPr>
            <p:custDataLst>
              <p:tags r:id="rId2"/>
            </p:custDataLst>
          </p:nvPr>
        </p:nvSpPr>
        <p:spPr bwMode="auto">
          <a:xfrm>
            <a:off x="1752600" y="1935163"/>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44" name="Text Placeholder 2">
            <a:hlinkClick r:id="rId16" action="ppaction://hlinksldjump"/>
            <a:extLst>
              <a:ext uri="{FF2B5EF4-FFF2-40B4-BE49-F238E27FC236}">
                <a16:creationId xmlns:a16="http://schemas.microsoft.com/office/drawing/2014/main" id="{6354B2FB-F69D-5A45-A32D-D82969C0036A}"/>
              </a:ext>
            </a:extLst>
          </p:cNvPr>
          <p:cNvSpPr>
            <a:spLocks noGrp="1"/>
          </p:cNvSpPr>
          <p:nvPr>
            <p:custDataLst>
              <p:tags r:id="rId3"/>
            </p:custDataLst>
          </p:nvPr>
        </p:nvSpPr>
        <p:spPr bwMode="auto">
          <a:xfrm>
            <a:off x="1752600" y="2341564"/>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（ア）長期成長ビジョン</a:t>
            </a:r>
          </a:p>
        </p:txBody>
      </p:sp>
      <p:sp>
        <p:nvSpPr>
          <p:cNvPr id="43" name="Text Placeholder 2">
            <a:hlinkClick r:id="rId17" action="ppaction://hlinksldjump"/>
            <a:extLst>
              <a:ext uri="{FF2B5EF4-FFF2-40B4-BE49-F238E27FC236}">
                <a16:creationId xmlns:a16="http://schemas.microsoft.com/office/drawing/2014/main" id="{BBC8D41B-34BF-E3EB-EC7C-63E937BB80F5}"/>
              </a:ext>
            </a:extLst>
          </p:cNvPr>
          <p:cNvSpPr>
            <a:spLocks noGrp="1"/>
          </p:cNvSpPr>
          <p:nvPr>
            <p:custDataLst>
              <p:tags r:id="rId4"/>
            </p:custDataLst>
          </p:nvPr>
        </p:nvSpPr>
        <p:spPr bwMode="auto">
          <a:xfrm>
            <a:off x="1752600" y="2662238"/>
            <a:ext cx="6477000" cy="2825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（イ）事業戦略</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0" name="Text Placeholder 2">
            <a:hlinkClick r:id="rId18" action="ppaction://hlinksldjump"/>
            <a:extLst>
              <a:ext uri="{FF2B5EF4-FFF2-40B4-BE49-F238E27FC236}">
                <a16:creationId xmlns:a16="http://schemas.microsoft.com/office/drawing/2014/main" id="{CD2BC59C-B00D-94AA-0316-8E2383C901E1}"/>
              </a:ext>
            </a:extLst>
          </p:cNvPr>
          <p:cNvSpPr>
            <a:spLocks noGrp="1"/>
          </p:cNvSpPr>
          <p:nvPr>
            <p:custDataLst>
              <p:tags r:id="rId5"/>
            </p:custDataLst>
          </p:nvPr>
        </p:nvSpPr>
        <p:spPr bwMode="auto">
          <a:xfrm>
            <a:off x="1752600" y="2944813"/>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6513"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（ウ）管理体制の構築</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extLst>
              <a:ext uri="{FF2B5EF4-FFF2-40B4-BE49-F238E27FC236}">
                <a16:creationId xmlns:a16="http://schemas.microsoft.com/office/drawing/2014/main" id="{1061D101-1406-A049-7D1C-B70B9CB2D436}"/>
              </a:ext>
            </a:extLst>
          </p:cNvPr>
          <p:cNvSpPr>
            <a:spLocks noGrp="1"/>
          </p:cNvSpPr>
          <p:nvPr>
            <p:custDataLst>
              <p:tags r:id="rId6"/>
            </p:custDataLst>
          </p:nvPr>
        </p:nvSpPr>
        <p:spPr bwMode="auto">
          <a:xfrm>
            <a:off x="1752600" y="3265488"/>
            <a:ext cx="6477000" cy="354013"/>
          </a:xfrm>
          <a:prstGeom prst="rect">
            <a:avLst/>
          </a:prstGeom>
          <a:solidFill>
            <a:schemeClr val="accent1"/>
          </a:solidFill>
          <a:ln w="127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（エ）資金計画</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Text Placeholder 2">
            <a:hlinkClick r:id="rId19" action="ppaction://hlinksldjump"/>
            <a:extLst>
              <a:ext uri="{FF2B5EF4-FFF2-40B4-BE49-F238E27FC236}">
                <a16:creationId xmlns:a16="http://schemas.microsoft.com/office/drawing/2014/main" id="{61433927-059D-A368-7FAF-EFA93D50AD05}"/>
              </a:ext>
            </a:extLst>
          </p:cNvPr>
          <p:cNvSpPr>
            <a:spLocks noGrp="1"/>
          </p:cNvSpPr>
          <p:nvPr>
            <p:custDataLst>
              <p:tags r:id="rId7"/>
            </p:custDataLst>
          </p:nvPr>
        </p:nvSpPr>
        <p:spPr bwMode="auto">
          <a:xfrm>
            <a:off x="1752600" y="3619500"/>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Text Placeholder 2">
            <a:hlinkClick r:id="rId20" action="ppaction://hlinksldjump"/>
            <a:extLst>
              <a:ext uri="{FF2B5EF4-FFF2-40B4-BE49-F238E27FC236}">
                <a16:creationId xmlns:a16="http://schemas.microsoft.com/office/drawing/2014/main" id="{7C9A6D35-DECF-9996-F98E-7FD0B10D4DB6}"/>
              </a:ext>
            </a:extLst>
          </p:cNvPr>
          <p:cNvSpPr>
            <a:spLocks noGrp="1"/>
          </p:cNvSpPr>
          <p:nvPr>
            <p:custDataLst>
              <p:tags r:id="rId8"/>
            </p:custDataLst>
          </p:nvPr>
        </p:nvSpPr>
        <p:spPr bwMode="auto">
          <a:xfrm>
            <a:off x="1752600" y="398621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Text Placeholder 2">
            <a:hlinkClick r:id="rId21" action="ppaction://hlinksldjump"/>
            <a:extLst>
              <a:ext uri="{FF2B5EF4-FFF2-40B4-BE49-F238E27FC236}">
                <a16:creationId xmlns:a16="http://schemas.microsoft.com/office/drawing/2014/main" id="{3BD23C17-B10B-8EF5-0ED4-EF987252FEE2}"/>
              </a:ext>
            </a:extLst>
          </p:cNvPr>
          <p:cNvSpPr>
            <a:spLocks noGrp="1"/>
          </p:cNvSpPr>
          <p:nvPr>
            <p:custDataLst>
              <p:tags r:id="rId9"/>
            </p:custDataLst>
          </p:nvPr>
        </p:nvSpPr>
        <p:spPr bwMode="auto">
          <a:xfrm>
            <a:off x="1752600" y="4311650"/>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42" name="Text Placeholder 2">
            <a:hlinkClick r:id="rId22" action="ppaction://hlinksldjump"/>
            <a:extLst>
              <a:ext uri="{FF2B5EF4-FFF2-40B4-BE49-F238E27FC236}">
                <a16:creationId xmlns:a16="http://schemas.microsoft.com/office/drawing/2014/main" id="{8A55B3B0-1253-B325-8FA9-7802762D4064}"/>
              </a:ext>
            </a:extLst>
          </p:cNvPr>
          <p:cNvSpPr>
            <a:spLocks noGrp="1"/>
          </p:cNvSpPr>
          <p:nvPr>
            <p:custDataLst>
              <p:tags r:id="rId10"/>
            </p:custDataLst>
          </p:nvPr>
        </p:nvSpPr>
        <p:spPr bwMode="auto">
          <a:xfrm>
            <a:off x="1752600" y="4637088"/>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03F25EC6-F62B-D4A6-E314-A197623F3A5D}"/>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6669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EB5D6CA1-2A2B-25E3-E7FB-9B43B280835E}"/>
              </a:ext>
            </a:extLst>
          </p:cNvPr>
          <p:cNvGraphicFramePr>
            <a:graphicFrameLocks noChangeAspect="1"/>
          </p:cNvGraphicFramePr>
          <p:nvPr>
            <p:custDataLst>
              <p:tags r:id="rId1"/>
            </p:custDataLst>
            <p:extLst>
              <p:ext uri="{D42A27DB-BD31-4B8C-83A1-F6EECF244321}">
                <p14:modId xmlns:p14="http://schemas.microsoft.com/office/powerpoint/2010/main" val="352731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6" name="think-cell data - do not delete" hidden="1">
                        <a:extLst>
                          <a:ext uri="{FF2B5EF4-FFF2-40B4-BE49-F238E27FC236}">
                            <a16:creationId xmlns:a16="http://schemas.microsoft.com/office/drawing/2014/main" id="{EB5D6CA1-2A2B-25E3-E7FB-9B43B280835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721FC626-73D9-C85C-8770-EE3ECD3C65CB}"/>
              </a:ext>
            </a:extLst>
          </p:cNvPr>
          <p:cNvSpPr>
            <a:spLocks noGrp="1"/>
          </p:cNvSpPr>
          <p:nvPr>
            <p:ph type="title"/>
          </p:nvPr>
        </p:nvSpPr>
        <p:spPr/>
        <p:txBody>
          <a:bodyPr vert="horz"/>
          <a:lstStyle/>
          <a:p>
            <a:endParaRPr lang="ja-JP" altLang="en-US"/>
          </a:p>
        </p:txBody>
      </p:sp>
      <p:sp>
        <p:nvSpPr>
          <p:cNvPr id="43" name="Text Placeholder 42">
            <a:extLst>
              <a:ext uri="{FF2B5EF4-FFF2-40B4-BE49-F238E27FC236}">
                <a16:creationId xmlns:a16="http://schemas.microsoft.com/office/drawing/2014/main" id="{2EF77B4E-B67E-239A-5EF2-B6F6A3879420}"/>
              </a:ext>
            </a:extLst>
          </p:cNvPr>
          <p:cNvSpPr>
            <a:spLocks noGrp="1"/>
          </p:cNvSpPr>
          <p:nvPr>
            <p:ph type="body" sz="quarter" idx="12"/>
          </p:nvPr>
        </p:nvSpPr>
        <p:spPr/>
        <p:txBody>
          <a:bodyPr/>
          <a:lstStyle/>
          <a:p>
            <a:r>
              <a:rPr lang="ja-JP" altLang="en-US"/>
              <a:t>①経営力（エ）資金計画 </a:t>
            </a:r>
            <a:r>
              <a:rPr lang="en-US" altLang="ja-JP"/>
              <a:t>【</a:t>
            </a:r>
            <a:r>
              <a:rPr lang="ja-JP" altLang="en-US"/>
              <a:t>コンソーシアム形式の場合、主たる事業者</a:t>
            </a:r>
            <a:r>
              <a:rPr lang="en-US" altLang="ja-JP"/>
              <a:t>】</a:t>
            </a:r>
            <a:endParaRPr lang="ja-JP" altLang="en-US"/>
          </a:p>
        </p:txBody>
      </p:sp>
      <p:graphicFrame>
        <p:nvGraphicFramePr>
          <p:cNvPr id="7" name="表 26">
            <a:extLst>
              <a:ext uri="{FF2B5EF4-FFF2-40B4-BE49-F238E27FC236}">
                <a16:creationId xmlns:a16="http://schemas.microsoft.com/office/drawing/2014/main" id="{820C4610-A12E-F4C8-E5E4-72B1BCDD0A7E}"/>
              </a:ext>
            </a:extLst>
          </p:cNvPr>
          <p:cNvGraphicFramePr>
            <a:graphicFrameLocks noGrp="1"/>
          </p:cNvGraphicFramePr>
          <p:nvPr>
            <p:extLst>
              <p:ext uri="{D42A27DB-BD31-4B8C-83A1-F6EECF244321}">
                <p14:modId xmlns:p14="http://schemas.microsoft.com/office/powerpoint/2010/main" val="3674691865"/>
              </p:ext>
            </p:extLst>
          </p:nvPr>
        </p:nvGraphicFramePr>
        <p:xfrm>
          <a:off x="5387056" y="3859800"/>
          <a:ext cx="4161088" cy="2553500"/>
        </p:xfrm>
        <a:graphic>
          <a:graphicData uri="http://schemas.openxmlformats.org/drawingml/2006/table">
            <a:tbl>
              <a:tblPr/>
              <a:tblGrid>
                <a:gridCol w="219270">
                  <a:extLst>
                    <a:ext uri="{9D8B030D-6E8A-4147-A177-3AD203B41FA5}">
                      <a16:colId xmlns:a16="http://schemas.microsoft.com/office/drawing/2014/main" val="20000"/>
                    </a:ext>
                  </a:extLst>
                </a:gridCol>
                <a:gridCol w="1000800">
                  <a:extLst>
                    <a:ext uri="{9D8B030D-6E8A-4147-A177-3AD203B41FA5}">
                      <a16:colId xmlns:a16="http://schemas.microsoft.com/office/drawing/2014/main" val="20001"/>
                    </a:ext>
                  </a:extLst>
                </a:gridCol>
                <a:gridCol w="766618">
                  <a:extLst>
                    <a:ext uri="{9D8B030D-6E8A-4147-A177-3AD203B41FA5}">
                      <a16:colId xmlns:a16="http://schemas.microsoft.com/office/drawing/2014/main" val="320351848"/>
                    </a:ext>
                  </a:extLst>
                </a:gridCol>
                <a:gridCol w="2174400">
                  <a:extLst>
                    <a:ext uri="{9D8B030D-6E8A-4147-A177-3AD203B41FA5}">
                      <a16:colId xmlns:a16="http://schemas.microsoft.com/office/drawing/2014/main" val="20002"/>
                    </a:ext>
                  </a:extLst>
                </a:gridCol>
              </a:tblGrid>
              <a:tr h="274320">
                <a:tc>
                  <a:txBody>
                    <a:bodyPr/>
                    <a:lstStyle/>
                    <a:p>
                      <a:pPr marR="44450" indent="127000" algn="l">
                        <a:spcAft>
                          <a:spcPts val="0"/>
                        </a:spcAft>
                        <a:tabLst>
                          <a:tab pos="2700020" algn="ctr"/>
                          <a:tab pos="5400040" algn="r"/>
                        </a:tabLst>
                      </a:pPr>
                      <a:endPar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主な出資先</a:t>
                      </a:r>
                      <a:endParaRPr 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保有比率</a:t>
                      </a:r>
                      <a:endPar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当社との関係性</a:t>
                      </a:r>
                      <a:endPar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0"/>
                  </a:ext>
                </a:extLst>
              </a:tr>
              <a:tr h="432000">
                <a:tc>
                  <a:txBody>
                    <a:bodyPr/>
                    <a:lstStyle/>
                    <a:p>
                      <a:pPr marR="44450" indent="127000" algn="ctr">
                        <a:spcAft>
                          <a:spcPts val="0"/>
                        </a:spcAft>
                        <a:tabLst>
                          <a:tab pos="2700020" algn="ctr"/>
                          <a:tab pos="5400040" algn="r"/>
                        </a:tabLst>
                      </a:pPr>
                      <a:r>
                        <a:rPr 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1</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当社の製造子会社</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32000">
                <a:tc>
                  <a:txBody>
                    <a:bodyPr/>
                    <a:lstStyle/>
                    <a:p>
                      <a:pPr marR="44450" indent="127000" algn="ctr">
                        <a:spcAft>
                          <a:spcPts val="0"/>
                        </a:spcAft>
                        <a:tabLst>
                          <a:tab pos="2700020" algn="ctr"/>
                          <a:tab pos="5400040" algn="r"/>
                        </a:tabLst>
                      </a:pPr>
                      <a:r>
                        <a:rPr 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2</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当社の販売子会社</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320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3</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当社のシステム子会社</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44382730"/>
                  </a:ext>
                </a:extLst>
              </a:tr>
              <a:tr h="4320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4</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当社の物流子会社</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3133304"/>
                  </a:ext>
                </a:extLst>
              </a:tr>
              <a:tr h="4572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5</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当社の有力調達先</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75812111"/>
                  </a:ext>
                </a:extLst>
              </a:tr>
            </a:tbl>
          </a:graphicData>
        </a:graphic>
      </p:graphicFrame>
      <p:graphicFrame>
        <p:nvGraphicFramePr>
          <p:cNvPr id="8" name="表 1">
            <a:extLst>
              <a:ext uri="{FF2B5EF4-FFF2-40B4-BE49-F238E27FC236}">
                <a16:creationId xmlns:a16="http://schemas.microsoft.com/office/drawing/2014/main" id="{BDF5AA56-CD6B-3066-6F06-FB333069E801}"/>
              </a:ext>
            </a:extLst>
          </p:cNvPr>
          <p:cNvGraphicFramePr>
            <a:graphicFrameLocks noGrp="1"/>
          </p:cNvGraphicFramePr>
          <p:nvPr>
            <p:extLst>
              <p:ext uri="{D42A27DB-BD31-4B8C-83A1-F6EECF244321}">
                <p14:modId xmlns:p14="http://schemas.microsoft.com/office/powerpoint/2010/main" val="2726157778"/>
              </p:ext>
            </p:extLst>
          </p:nvPr>
        </p:nvGraphicFramePr>
        <p:xfrm>
          <a:off x="358349" y="3859654"/>
          <a:ext cx="4160101" cy="2528300"/>
        </p:xfrm>
        <a:graphic>
          <a:graphicData uri="http://schemas.openxmlformats.org/drawingml/2006/table">
            <a:tbl>
              <a:tblPr/>
              <a:tblGrid>
                <a:gridCol w="219270">
                  <a:extLst>
                    <a:ext uri="{9D8B030D-6E8A-4147-A177-3AD203B41FA5}">
                      <a16:colId xmlns:a16="http://schemas.microsoft.com/office/drawing/2014/main" val="20000"/>
                    </a:ext>
                  </a:extLst>
                </a:gridCol>
                <a:gridCol w="998824">
                  <a:extLst>
                    <a:ext uri="{9D8B030D-6E8A-4147-A177-3AD203B41FA5}">
                      <a16:colId xmlns:a16="http://schemas.microsoft.com/office/drawing/2014/main" val="20001"/>
                    </a:ext>
                  </a:extLst>
                </a:gridCol>
                <a:gridCol w="766800">
                  <a:extLst>
                    <a:ext uri="{9D8B030D-6E8A-4147-A177-3AD203B41FA5}">
                      <a16:colId xmlns:a16="http://schemas.microsoft.com/office/drawing/2014/main" val="320351848"/>
                    </a:ext>
                  </a:extLst>
                </a:gridCol>
                <a:gridCol w="2175207">
                  <a:extLst>
                    <a:ext uri="{9D8B030D-6E8A-4147-A177-3AD203B41FA5}">
                      <a16:colId xmlns:a16="http://schemas.microsoft.com/office/drawing/2014/main" val="20002"/>
                    </a:ext>
                  </a:extLst>
                </a:gridCol>
              </a:tblGrid>
              <a:tr h="365760">
                <a:tc>
                  <a:txBody>
                    <a:bodyPr/>
                    <a:lstStyle/>
                    <a:p>
                      <a:pPr marR="44450" indent="127000" algn="ctr">
                        <a:spcAft>
                          <a:spcPts val="0"/>
                        </a:spcAft>
                        <a:tabLst>
                          <a:tab pos="2700020" algn="ctr"/>
                          <a:tab pos="5400040" algn="r"/>
                        </a:tabLst>
                      </a:pPr>
                      <a:endPar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主な出資者</a:t>
                      </a:r>
                      <a:endParaRPr 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出資比率</a:t>
                      </a:r>
                      <a:endPar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当社との関係性</a:t>
                      </a:r>
                      <a:br>
                        <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br>
                      <a:r>
                        <a:rPr lang="en-US" altLang="ja-JP" sz="700" b="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700" b="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投資事業組合の場合は主な投資家を記載ください。</a:t>
                      </a:r>
                      <a:endParaRPr lang="en-US" altLang="ja-JP" sz="700" b="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0"/>
                  </a:ext>
                </a:extLst>
              </a:tr>
              <a:tr h="432000">
                <a:tc>
                  <a:txBody>
                    <a:bodyPr/>
                    <a:lstStyle/>
                    <a:p>
                      <a:pPr marR="44450" indent="127000" algn="ctr">
                        <a:spcAft>
                          <a:spcPts val="0"/>
                        </a:spcAft>
                        <a:tabLst>
                          <a:tab pos="2700020" algn="ctr"/>
                          <a:tab pos="5400040" algn="r"/>
                        </a:tabLst>
                      </a:pPr>
                      <a:r>
                        <a:rPr 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1</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　〇〇氏</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現代表取締役</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32000">
                <a:tc>
                  <a:txBody>
                    <a:bodyPr/>
                    <a:lstStyle/>
                    <a:p>
                      <a:pPr marR="44450" indent="127000" algn="ctr">
                        <a:spcAft>
                          <a:spcPts val="0"/>
                        </a:spcAft>
                        <a:tabLst>
                          <a:tab pos="2700020" algn="ctr"/>
                          <a:tab pos="5400040" algn="r"/>
                        </a:tabLst>
                      </a:pPr>
                      <a:r>
                        <a:rPr 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2</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　〇〇氏</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現代表取締役の父（前代表取締役）</a:t>
                      </a:r>
                      <a:endParaRPr lang="en-US" altLang="ja-JP"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320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3</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当社の持株会社</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44382730"/>
                  </a:ext>
                </a:extLst>
              </a:tr>
              <a:tr h="4320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4</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〇〇投資組合</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tabLst>
                          <a:tab pos="2700020" algn="ctr"/>
                          <a:tab pos="5400040" algn="r"/>
                        </a:tabLst>
                      </a:pPr>
                      <a:r>
                        <a:rPr lang="en-US" altLang="ja-JP"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GP</a:t>
                      </a: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は投資ファンド〇〇、主な</a:t>
                      </a:r>
                      <a:r>
                        <a:rPr lang="en-US" altLang="ja-JP"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LP</a:t>
                      </a: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は〇〇、〇〇、〇〇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3133304"/>
                  </a:ext>
                </a:extLst>
              </a:tr>
              <a:tr h="4320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5</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lvl="0" indent="127000" algn="l" defTabSz="914400" rtl="0" eaLnBrk="1" fontAlgn="auto" latinLnBrk="0" hangingPunct="1">
                        <a:lnSpc>
                          <a:spcPct val="100000"/>
                        </a:lnSpc>
                        <a:spcBef>
                          <a:spcPts val="0"/>
                        </a:spcBef>
                        <a:spcAft>
                          <a:spcPts val="0"/>
                        </a:spcAft>
                        <a:buClrTx/>
                        <a:buSzTx/>
                        <a:buFontTx/>
                        <a:buNone/>
                        <a:tabLst>
                          <a:tab pos="2700020" algn="ctr"/>
                          <a:tab pos="5400040" algn="r"/>
                        </a:tabLst>
                        <a:defRPr/>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〇〇投資組合</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投資ファンド〇〇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と事業会社〇〇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とによる共同投資ファンド〇〇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75812111"/>
                  </a:ext>
                </a:extLst>
              </a:tr>
            </a:tbl>
          </a:graphicData>
        </a:graphic>
      </p:graphicFrame>
      <p:sp>
        <p:nvSpPr>
          <p:cNvPr id="9" name="正方形/長方形 2">
            <a:extLst>
              <a:ext uri="{FF2B5EF4-FFF2-40B4-BE49-F238E27FC236}">
                <a16:creationId xmlns:a16="http://schemas.microsoft.com/office/drawing/2014/main" id="{B6A67E5C-572A-C59F-6CB9-7F425D5C25AD}"/>
              </a:ext>
            </a:extLst>
          </p:cNvPr>
          <p:cNvSpPr/>
          <p:nvPr/>
        </p:nvSpPr>
        <p:spPr>
          <a:xfrm>
            <a:off x="4407262" y="2340046"/>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algn="ctr" rtl="0" eaLnBrk="1" fontAlgn="ctr" latinLnBrk="0" hangingPunct="1">
              <a:spcBef>
                <a:spcPts val="0"/>
              </a:spcBef>
              <a:spcAft>
                <a:spcPts val="0"/>
              </a:spcAft>
              <a:tabLst>
                <a:tab pos="2700020" algn="ctr"/>
                <a:tab pos="5400040" algn="r"/>
              </a:tabLst>
            </a:pPr>
            <a:r>
              <a:rPr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当社</a:t>
            </a:r>
            <a:endParaRPr lang="ja-JP" altLang="ja-JP" sz="1200" b="0" i="0" u="none" strike="noStrike">
              <a:solidFill>
                <a:schemeClr val="tx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正方形/長方形 8">
            <a:extLst>
              <a:ext uri="{FF2B5EF4-FFF2-40B4-BE49-F238E27FC236}">
                <a16:creationId xmlns:a16="http://schemas.microsoft.com/office/drawing/2014/main" id="{2EF29F60-EACD-2E1A-6C88-BD4DC26EDA05}"/>
              </a:ext>
            </a:extLst>
          </p:cNvPr>
          <p:cNvSpPr/>
          <p:nvPr/>
        </p:nvSpPr>
        <p:spPr>
          <a:xfrm>
            <a:off x="1788818" y="3038570"/>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〇〇投資組合</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11" name="正方形/長方形 9">
            <a:extLst>
              <a:ext uri="{FF2B5EF4-FFF2-40B4-BE49-F238E27FC236}">
                <a16:creationId xmlns:a16="http://schemas.microsoft.com/office/drawing/2014/main" id="{916C743F-BDE3-076F-F3DB-9F4D2341D266}"/>
              </a:ext>
            </a:extLst>
          </p:cNvPr>
          <p:cNvSpPr/>
          <p:nvPr/>
        </p:nvSpPr>
        <p:spPr>
          <a:xfrm>
            <a:off x="1788818" y="1934983"/>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kumimoji="1"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　〇〇氏</a:t>
            </a:r>
          </a:p>
        </p:txBody>
      </p:sp>
      <p:sp>
        <p:nvSpPr>
          <p:cNvPr id="12" name="正方形/長方形 10">
            <a:extLst>
              <a:ext uri="{FF2B5EF4-FFF2-40B4-BE49-F238E27FC236}">
                <a16:creationId xmlns:a16="http://schemas.microsoft.com/office/drawing/2014/main" id="{E6635D10-DF29-F0FC-0966-07EA4051A10C}"/>
              </a:ext>
            </a:extLst>
          </p:cNvPr>
          <p:cNvSpPr/>
          <p:nvPr/>
        </p:nvSpPr>
        <p:spPr>
          <a:xfrm>
            <a:off x="1788818" y="2486776"/>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13" name="正方形/長方形 12">
            <a:extLst>
              <a:ext uri="{FF2B5EF4-FFF2-40B4-BE49-F238E27FC236}">
                <a16:creationId xmlns:a16="http://schemas.microsoft.com/office/drawing/2014/main" id="{FCA9B0E5-1496-0BD1-3CEF-A9AA818FA02D}"/>
              </a:ext>
            </a:extLst>
          </p:cNvPr>
          <p:cNvSpPr/>
          <p:nvPr/>
        </p:nvSpPr>
        <p:spPr>
          <a:xfrm>
            <a:off x="1788818" y="1383190"/>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　〇〇氏</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14" name="テキスト ボックス 30">
            <a:extLst>
              <a:ext uri="{FF2B5EF4-FFF2-40B4-BE49-F238E27FC236}">
                <a16:creationId xmlns:a16="http://schemas.microsoft.com/office/drawing/2014/main" id="{419DAE86-BCFC-4938-930A-4ACD4119231C}"/>
              </a:ext>
            </a:extLst>
          </p:cNvPr>
          <p:cNvSpPr txBox="1"/>
          <p:nvPr/>
        </p:nvSpPr>
        <p:spPr>
          <a:xfrm>
            <a:off x="2955991" y="3038571"/>
            <a:ext cx="1061509" cy="261610"/>
          </a:xfrm>
          <a:prstGeom prst="rect">
            <a:avLst/>
          </a:prstGeom>
          <a:noFill/>
        </p:spPr>
        <p:txBody>
          <a:bodyPr wrap="none" rtlCol="0" anchor="ctr">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a:t>
            </a:r>
          </a:p>
        </p:txBody>
      </p:sp>
      <p:sp>
        <p:nvSpPr>
          <p:cNvPr id="15" name="テキスト ボックス 31">
            <a:extLst>
              <a:ext uri="{FF2B5EF4-FFF2-40B4-BE49-F238E27FC236}">
                <a16:creationId xmlns:a16="http://schemas.microsoft.com/office/drawing/2014/main" id="{87357C37-9C84-4CF2-A580-31BBC9E8CAC6}"/>
              </a:ext>
            </a:extLst>
          </p:cNvPr>
          <p:cNvSpPr txBox="1"/>
          <p:nvPr/>
        </p:nvSpPr>
        <p:spPr>
          <a:xfrm>
            <a:off x="2955991" y="1383191"/>
            <a:ext cx="1061509" cy="261610"/>
          </a:xfrm>
          <a:prstGeom prst="rect">
            <a:avLst/>
          </a:prstGeom>
          <a:noFill/>
        </p:spPr>
        <p:txBody>
          <a:bodyPr wrap="none" rtlCol="0" anchor="ctr">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a:t>
            </a:r>
          </a:p>
        </p:txBody>
      </p:sp>
      <p:sp>
        <p:nvSpPr>
          <p:cNvPr id="16" name="テキスト ボックス 32">
            <a:extLst>
              <a:ext uri="{FF2B5EF4-FFF2-40B4-BE49-F238E27FC236}">
                <a16:creationId xmlns:a16="http://schemas.microsoft.com/office/drawing/2014/main" id="{B9DF6D09-1D12-0CAD-3BAC-71E8475A57EA}"/>
              </a:ext>
            </a:extLst>
          </p:cNvPr>
          <p:cNvSpPr txBox="1"/>
          <p:nvPr/>
        </p:nvSpPr>
        <p:spPr>
          <a:xfrm>
            <a:off x="2955991" y="1934984"/>
            <a:ext cx="1061509" cy="261610"/>
          </a:xfrm>
          <a:prstGeom prst="rect">
            <a:avLst/>
          </a:prstGeom>
          <a:noFill/>
        </p:spPr>
        <p:txBody>
          <a:bodyPr wrap="none" rtlCol="0" anchor="ctr">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a:t>
            </a:r>
          </a:p>
        </p:txBody>
      </p:sp>
      <p:sp>
        <p:nvSpPr>
          <p:cNvPr id="17" name="テキスト ボックス 33">
            <a:extLst>
              <a:ext uri="{FF2B5EF4-FFF2-40B4-BE49-F238E27FC236}">
                <a16:creationId xmlns:a16="http://schemas.microsoft.com/office/drawing/2014/main" id="{47DD3E12-FC1C-841B-1D02-FE28D3667C9C}"/>
              </a:ext>
            </a:extLst>
          </p:cNvPr>
          <p:cNvSpPr txBox="1"/>
          <p:nvPr/>
        </p:nvSpPr>
        <p:spPr>
          <a:xfrm>
            <a:off x="2955991" y="2486777"/>
            <a:ext cx="1061509" cy="261610"/>
          </a:xfrm>
          <a:prstGeom prst="rect">
            <a:avLst/>
          </a:prstGeom>
          <a:noFill/>
        </p:spPr>
        <p:txBody>
          <a:bodyPr wrap="none" rtlCol="0" anchor="ctr">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a:t>
            </a:r>
          </a:p>
        </p:txBody>
      </p:sp>
      <p:sp>
        <p:nvSpPr>
          <p:cNvPr id="18" name="正方形/長方形 34">
            <a:extLst>
              <a:ext uri="{FF2B5EF4-FFF2-40B4-BE49-F238E27FC236}">
                <a16:creationId xmlns:a16="http://schemas.microsoft.com/office/drawing/2014/main" id="{066C0758-480E-478D-8FDB-B40504D25420}"/>
              </a:ext>
            </a:extLst>
          </p:cNvPr>
          <p:cNvSpPr/>
          <p:nvPr/>
        </p:nvSpPr>
        <p:spPr>
          <a:xfrm>
            <a:off x="6818018" y="3038570"/>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19" name="正方形/長方形 35">
            <a:extLst>
              <a:ext uri="{FF2B5EF4-FFF2-40B4-BE49-F238E27FC236}">
                <a16:creationId xmlns:a16="http://schemas.microsoft.com/office/drawing/2014/main" id="{285BAE05-0C7D-6265-2D20-FE6D8ACF5199}"/>
              </a:ext>
            </a:extLst>
          </p:cNvPr>
          <p:cNvSpPr/>
          <p:nvPr/>
        </p:nvSpPr>
        <p:spPr>
          <a:xfrm>
            <a:off x="6818018" y="1934983"/>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0" name="正方形/長方形 36">
            <a:extLst>
              <a:ext uri="{FF2B5EF4-FFF2-40B4-BE49-F238E27FC236}">
                <a16:creationId xmlns:a16="http://schemas.microsoft.com/office/drawing/2014/main" id="{ACBC8CA3-F532-1ABB-EB54-813AC3D667E8}"/>
              </a:ext>
            </a:extLst>
          </p:cNvPr>
          <p:cNvSpPr/>
          <p:nvPr/>
        </p:nvSpPr>
        <p:spPr>
          <a:xfrm>
            <a:off x="6818018" y="2486776"/>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1" name="正方形/長方形 37">
            <a:extLst>
              <a:ext uri="{FF2B5EF4-FFF2-40B4-BE49-F238E27FC236}">
                <a16:creationId xmlns:a16="http://schemas.microsoft.com/office/drawing/2014/main" id="{27DC9135-4DD4-EAE4-ABB2-D7C69D6B1105}"/>
              </a:ext>
            </a:extLst>
          </p:cNvPr>
          <p:cNvSpPr/>
          <p:nvPr/>
        </p:nvSpPr>
        <p:spPr>
          <a:xfrm>
            <a:off x="6818018" y="1383190"/>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4" name="テキスト ボックス 53">
            <a:extLst>
              <a:ext uri="{FF2B5EF4-FFF2-40B4-BE49-F238E27FC236}">
                <a16:creationId xmlns:a16="http://schemas.microsoft.com/office/drawing/2014/main" id="{A5A5AA0C-B199-A34F-D64E-0B9D74C0FF0F}"/>
              </a:ext>
            </a:extLst>
          </p:cNvPr>
          <p:cNvSpPr txBox="1"/>
          <p:nvPr/>
        </p:nvSpPr>
        <p:spPr>
          <a:xfrm>
            <a:off x="7991405" y="3147549"/>
            <a:ext cx="1449436" cy="261610"/>
          </a:xfrm>
          <a:prstGeom prst="rect">
            <a:avLst/>
          </a:prstGeom>
          <a:noFill/>
        </p:spPr>
        <p:txBody>
          <a:bodyPr wrap="none" rtlCol="0">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〇％を保有）</a:t>
            </a:r>
          </a:p>
        </p:txBody>
      </p:sp>
      <p:sp>
        <p:nvSpPr>
          <p:cNvPr id="25" name="テキスト ボックス 54">
            <a:extLst>
              <a:ext uri="{FF2B5EF4-FFF2-40B4-BE49-F238E27FC236}">
                <a16:creationId xmlns:a16="http://schemas.microsoft.com/office/drawing/2014/main" id="{23B3F03B-16D0-D46D-48B2-953757F34F76}"/>
              </a:ext>
            </a:extLst>
          </p:cNvPr>
          <p:cNvSpPr txBox="1"/>
          <p:nvPr/>
        </p:nvSpPr>
        <p:spPr>
          <a:xfrm>
            <a:off x="7991405" y="1492169"/>
            <a:ext cx="1449436" cy="261610"/>
          </a:xfrm>
          <a:prstGeom prst="rect">
            <a:avLst/>
          </a:prstGeom>
          <a:noFill/>
        </p:spPr>
        <p:txBody>
          <a:bodyPr wrap="none" rtlCol="0">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〇％を保有）</a:t>
            </a:r>
          </a:p>
        </p:txBody>
      </p:sp>
      <p:sp>
        <p:nvSpPr>
          <p:cNvPr id="26" name="テキスト ボックス 55">
            <a:extLst>
              <a:ext uri="{FF2B5EF4-FFF2-40B4-BE49-F238E27FC236}">
                <a16:creationId xmlns:a16="http://schemas.microsoft.com/office/drawing/2014/main" id="{59CFE1D4-D27C-3844-88F5-2BB4D58C3981}"/>
              </a:ext>
            </a:extLst>
          </p:cNvPr>
          <p:cNvSpPr txBox="1"/>
          <p:nvPr/>
        </p:nvSpPr>
        <p:spPr>
          <a:xfrm>
            <a:off x="7991405" y="2043962"/>
            <a:ext cx="1449436" cy="261610"/>
          </a:xfrm>
          <a:prstGeom prst="rect">
            <a:avLst/>
          </a:prstGeom>
          <a:noFill/>
        </p:spPr>
        <p:txBody>
          <a:bodyPr wrap="none" rtlCol="0">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〇％を保有）</a:t>
            </a:r>
          </a:p>
        </p:txBody>
      </p:sp>
      <p:sp>
        <p:nvSpPr>
          <p:cNvPr id="27" name="テキスト ボックス 56">
            <a:extLst>
              <a:ext uri="{FF2B5EF4-FFF2-40B4-BE49-F238E27FC236}">
                <a16:creationId xmlns:a16="http://schemas.microsoft.com/office/drawing/2014/main" id="{FE0E32EF-C281-4AE3-990F-D8B1A3AA32D4}"/>
              </a:ext>
            </a:extLst>
          </p:cNvPr>
          <p:cNvSpPr txBox="1"/>
          <p:nvPr/>
        </p:nvSpPr>
        <p:spPr>
          <a:xfrm>
            <a:off x="7991405" y="2595756"/>
            <a:ext cx="1449436" cy="261610"/>
          </a:xfrm>
          <a:prstGeom prst="rect">
            <a:avLst/>
          </a:prstGeom>
          <a:noFill/>
        </p:spPr>
        <p:txBody>
          <a:bodyPr wrap="none" rtlCol="0">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〇％を保有）</a:t>
            </a:r>
          </a:p>
        </p:txBody>
      </p:sp>
      <p:cxnSp>
        <p:nvCxnSpPr>
          <p:cNvPr id="28" name="コネクタ: カギ線 69">
            <a:extLst>
              <a:ext uri="{FF2B5EF4-FFF2-40B4-BE49-F238E27FC236}">
                <a16:creationId xmlns:a16="http://schemas.microsoft.com/office/drawing/2014/main" id="{A559C3B3-3403-D5D1-AE10-6F8007E16C69}"/>
              </a:ext>
            </a:extLst>
          </p:cNvPr>
          <p:cNvCxnSpPr>
            <a:stCxn id="13" idx="3"/>
            <a:endCxn id="9" idx="1"/>
          </p:cNvCxnSpPr>
          <p:nvPr/>
        </p:nvCxnSpPr>
        <p:spPr>
          <a:xfrm>
            <a:off x="3087982" y="1622975"/>
            <a:ext cx="1319280" cy="942093"/>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29" name="コネクタ: カギ線 73">
            <a:extLst>
              <a:ext uri="{FF2B5EF4-FFF2-40B4-BE49-F238E27FC236}">
                <a16:creationId xmlns:a16="http://schemas.microsoft.com/office/drawing/2014/main" id="{D94A7750-814B-DC95-3A7F-C7131D0A5075}"/>
              </a:ext>
            </a:extLst>
          </p:cNvPr>
          <p:cNvCxnSpPr>
            <a:cxnSpLocks/>
            <a:stCxn id="11" idx="3"/>
            <a:endCxn id="9" idx="1"/>
          </p:cNvCxnSpPr>
          <p:nvPr/>
        </p:nvCxnSpPr>
        <p:spPr>
          <a:xfrm>
            <a:off x="3087982" y="2174768"/>
            <a:ext cx="1319280" cy="390300"/>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30" name="コネクタ: カギ線 76">
            <a:extLst>
              <a:ext uri="{FF2B5EF4-FFF2-40B4-BE49-F238E27FC236}">
                <a16:creationId xmlns:a16="http://schemas.microsoft.com/office/drawing/2014/main" id="{1B41C071-4843-9681-8D5E-A750B268CA9D}"/>
              </a:ext>
            </a:extLst>
          </p:cNvPr>
          <p:cNvCxnSpPr>
            <a:cxnSpLocks/>
            <a:stCxn id="12" idx="3"/>
            <a:endCxn id="9" idx="1"/>
          </p:cNvCxnSpPr>
          <p:nvPr/>
        </p:nvCxnSpPr>
        <p:spPr>
          <a:xfrm flipV="1">
            <a:off x="3087982" y="2565068"/>
            <a:ext cx="1319280" cy="161493"/>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31" name="コネクタ: カギ線 79">
            <a:extLst>
              <a:ext uri="{FF2B5EF4-FFF2-40B4-BE49-F238E27FC236}">
                <a16:creationId xmlns:a16="http://schemas.microsoft.com/office/drawing/2014/main" id="{8ED38E7B-9304-5E44-E275-7EB9BDCC8822}"/>
              </a:ext>
            </a:extLst>
          </p:cNvPr>
          <p:cNvCxnSpPr>
            <a:cxnSpLocks/>
            <a:stCxn id="10" idx="3"/>
            <a:endCxn id="9" idx="1"/>
          </p:cNvCxnSpPr>
          <p:nvPr/>
        </p:nvCxnSpPr>
        <p:spPr>
          <a:xfrm flipV="1">
            <a:off x="3087982" y="2565068"/>
            <a:ext cx="1319280" cy="713287"/>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32" name="コネクタ: カギ線 83">
            <a:extLst>
              <a:ext uri="{FF2B5EF4-FFF2-40B4-BE49-F238E27FC236}">
                <a16:creationId xmlns:a16="http://schemas.microsoft.com/office/drawing/2014/main" id="{DAC3A77C-6E58-2A34-DF65-8B2195D55115}"/>
              </a:ext>
            </a:extLst>
          </p:cNvPr>
          <p:cNvCxnSpPr>
            <a:cxnSpLocks/>
            <a:stCxn id="9" idx="3"/>
            <a:endCxn id="21" idx="1"/>
          </p:cNvCxnSpPr>
          <p:nvPr/>
        </p:nvCxnSpPr>
        <p:spPr>
          <a:xfrm flipV="1">
            <a:off x="5498738" y="1622975"/>
            <a:ext cx="1319280" cy="942093"/>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33" name="コネクタ: カギ線 87">
            <a:extLst>
              <a:ext uri="{FF2B5EF4-FFF2-40B4-BE49-F238E27FC236}">
                <a16:creationId xmlns:a16="http://schemas.microsoft.com/office/drawing/2014/main" id="{D0C613F2-9770-6436-987A-41843EEE7232}"/>
              </a:ext>
            </a:extLst>
          </p:cNvPr>
          <p:cNvCxnSpPr>
            <a:cxnSpLocks/>
            <a:stCxn id="9" idx="3"/>
            <a:endCxn id="19" idx="1"/>
          </p:cNvCxnSpPr>
          <p:nvPr/>
        </p:nvCxnSpPr>
        <p:spPr>
          <a:xfrm flipV="1">
            <a:off x="5498738" y="2174768"/>
            <a:ext cx="1319280" cy="390300"/>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34" name="コネクタ: カギ線 91">
            <a:extLst>
              <a:ext uri="{FF2B5EF4-FFF2-40B4-BE49-F238E27FC236}">
                <a16:creationId xmlns:a16="http://schemas.microsoft.com/office/drawing/2014/main" id="{D67D485E-6652-9E4B-CEF6-80C94609EFD6}"/>
              </a:ext>
            </a:extLst>
          </p:cNvPr>
          <p:cNvCxnSpPr>
            <a:cxnSpLocks/>
            <a:stCxn id="9" idx="3"/>
            <a:endCxn id="20" idx="1"/>
          </p:cNvCxnSpPr>
          <p:nvPr/>
        </p:nvCxnSpPr>
        <p:spPr>
          <a:xfrm>
            <a:off x="5498738" y="2565068"/>
            <a:ext cx="1319280" cy="161493"/>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35" name="コネクタ: カギ線 95">
            <a:extLst>
              <a:ext uri="{FF2B5EF4-FFF2-40B4-BE49-F238E27FC236}">
                <a16:creationId xmlns:a16="http://schemas.microsoft.com/office/drawing/2014/main" id="{01EAA7AF-769D-3C1E-F221-400BDF77B33B}"/>
              </a:ext>
            </a:extLst>
          </p:cNvPr>
          <p:cNvCxnSpPr>
            <a:cxnSpLocks/>
            <a:stCxn id="9" idx="3"/>
            <a:endCxn id="18" idx="1"/>
          </p:cNvCxnSpPr>
          <p:nvPr/>
        </p:nvCxnSpPr>
        <p:spPr>
          <a:xfrm>
            <a:off x="5498738" y="2565068"/>
            <a:ext cx="1319280" cy="713287"/>
          </a:xfrm>
          <a:prstGeom prst="bentConnector3">
            <a:avLst/>
          </a:prstGeom>
          <a:ln>
            <a:tailEnd type="triangle"/>
          </a:ln>
        </p:spPr>
        <p:style>
          <a:lnRef idx="1">
            <a:schemeClr val="dk1"/>
          </a:lnRef>
          <a:fillRef idx="0">
            <a:schemeClr val="dk1"/>
          </a:fillRef>
          <a:effectRef idx="0">
            <a:schemeClr val="dk1"/>
          </a:effectRef>
          <a:fontRef idx="minor">
            <a:schemeClr val="tx1"/>
          </a:fontRef>
        </p:style>
      </p:cxnSp>
      <p:grpSp>
        <p:nvGrpSpPr>
          <p:cNvPr id="3" name="RectangleWithLineGroup">
            <a:extLst>
              <a:ext uri="{FF2B5EF4-FFF2-40B4-BE49-F238E27FC236}">
                <a16:creationId xmlns:a16="http://schemas.microsoft.com/office/drawing/2014/main" id="{ECC6E717-0718-2248-E015-D9F5AB7DD9CF}"/>
              </a:ext>
            </a:extLst>
          </p:cNvPr>
          <p:cNvGrpSpPr/>
          <p:nvPr/>
        </p:nvGrpSpPr>
        <p:grpSpPr>
          <a:xfrm>
            <a:off x="5410200" y="914400"/>
            <a:ext cx="4114800" cy="380480"/>
            <a:chOff x="2073603" y="1702803"/>
            <a:chExt cx="2160003" cy="360000"/>
          </a:xfrm>
          <a:noFill/>
        </p:grpSpPr>
        <p:sp>
          <p:nvSpPr>
            <p:cNvPr id="4" name="Rectangle 3">
              <a:extLst>
                <a:ext uri="{FF2B5EF4-FFF2-40B4-BE49-F238E27FC236}">
                  <a16:creationId xmlns:a16="http://schemas.microsoft.com/office/drawing/2014/main" id="{4101C2A1-C3E6-D63F-8B0F-216358287E9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主な出資先</a:t>
              </a:r>
            </a:p>
          </p:txBody>
        </p:sp>
        <p:cxnSp>
          <p:nvCxnSpPr>
            <p:cNvPr id="36" name="Straight Connector 35">
              <a:extLst>
                <a:ext uri="{FF2B5EF4-FFF2-40B4-BE49-F238E27FC236}">
                  <a16:creationId xmlns:a16="http://schemas.microsoft.com/office/drawing/2014/main" id="{E0C10BC2-B972-DEB1-616E-B93DA4AC883C}"/>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37" name="RectangleWithLineGroup">
            <a:extLst>
              <a:ext uri="{FF2B5EF4-FFF2-40B4-BE49-F238E27FC236}">
                <a16:creationId xmlns:a16="http://schemas.microsoft.com/office/drawing/2014/main" id="{215853D4-C9C9-2C80-9874-C8449C72D9EE}"/>
              </a:ext>
            </a:extLst>
          </p:cNvPr>
          <p:cNvGrpSpPr/>
          <p:nvPr/>
        </p:nvGrpSpPr>
        <p:grpSpPr>
          <a:xfrm>
            <a:off x="381000" y="914400"/>
            <a:ext cx="4114800" cy="380480"/>
            <a:chOff x="2073603" y="1702803"/>
            <a:chExt cx="2160003" cy="360000"/>
          </a:xfrm>
          <a:noFill/>
        </p:grpSpPr>
        <p:sp>
          <p:nvSpPr>
            <p:cNvPr id="38" name="Rectangle 37">
              <a:extLst>
                <a:ext uri="{FF2B5EF4-FFF2-40B4-BE49-F238E27FC236}">
                  <a16:creationId xmlns:a16="http://schemas.microsoft.com/office/drawing/2014/main" id="{19E6ACB0-DD73-52DD-1348-3C5F2D172326}"/>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主な出資者</a:t>
              </a:r>
            </a:p>
          </p:txBody>
        </p:sp>
        <p:cxnSp>
          <p:nvCxnSpPr>
            <p:cNvPr id="39" name="Straight Connector 38">
              <a:extLst>
                <a:ext uri="{FF2B5EF4-FFF2-40B4-BE49-F238E27FC236}">
                  <a16:creationId xmlns:a16="http://schemas.microsoft.com/office/drawing/2014/main" id="{CE812E0E-A215-734F-8FE2-2219D61FA2FA}"/>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23" name="四角形: メモ 1">
            <a:extLst>
              <a:ext uri="{FF2B5EF4-FFF2-40B4-BE49-F238E27FC236}">
                <a16:creationId xmlns:a16="http://schemas.microsoft.com/office/drawing/2014/main" id="{CD3C4895-C6F2-A659-3501-9B221FC8D571}"/>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41" name="四角形: メモ 1">
            <a:extLst>
              <a:ext uri="{FF2B5EF4-FFF2-40B4-BE49-F238E27FC236}">
                <a16:creationId xmlns:a16="http://schemas.microsoft.com/office/drawing/2014/main" id="{C7F193BB-12C1-4B9F-C391-A586D46B925E}"/>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2" name="正方形/長方形 2">
            <a:extLst>
              <a:ext uri="{FF2B5EF4-FFF2-40B4-BE49-F238E27FC236}">
                <a16:creationId xmlns:a16="http://schemas.microsoft.com/office/drawing/2014/main" id="{1353E05A-8040-06AE-D198-ED4BB8E46560}"/>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2" name="Callout: Line with Border and Accent Bar 21">
            <a:extLst>
              <a:ext uri="{FF2B5EF4-FFF2-40B4-BE49-F238E27FC236}">
                <a16:creationId xmlns:a16="http://schemas.microsoft.com/office/drawing/2014/main" id="{7B5F68AB-9E5D-6B6F-D47F-771F2DB4F5A1}"/>
              </a:ext>
            </a:extLst>
          </p:cNvPr>
          <p:cNvSpPr/>
          <p:nvPr/>
        </p:nvSpPr>
        <p:spPr>
          <a:xfrm flipH="1">
            <a:off x="2704196" y="3786445"/>
            <a:ext cx="4813213" cy="556955"/>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コンソーシアム形式の場合は、原則として幹事企業等、事業の中心と</a:t>
            </a:r>
            <a:br>
              <a:rPr lang="en-US" altLang="ja-JP" sz="1200" b="1">
                <a:solidFill>
                  <a:schemeClr val="accent4">
                    <a:lumMod val="75000"/>
                  </a:schemeClr>
                </a:solidFill>
              </a:rPr>
            </a:br>
            <a:r>
              <a:rPr lang="ja-JP" altLang="en-US" sz="1200" b="1">
                <a:solidFill>
                  <a:schemeClr val="accent4">
                    <a:lumMod val="75000"/>
                  </a:schemeClr>
                </a:solidFill>
              </a:rPr>
              <a:t>なる企業の表を貼り付けてください。説明上不可欠な場合には適宜</a:t>
            </a:r>
            <a:br>
              <a:rPr lang="en-US" altLang="ja-JP" sz="1200" b="1">
                <a:solidFill>
                  <a:schemeClr val="accent4">
                    <a:lumMod val="75000"/>
                  </a:schemeClr>
                </a:solidFill>
              </a:rPr>
            </a:br>
            <a:r>
              <a:rPr lang="ja-JP" altLang="en-US" sz="1200" b="1">
                <a:solidFill>
                  <a:schemeClr val="accent4">
                    <a:lumMod val="75000"/>
                  </a:schemeClr>
                </a:solidFill>
              </a:rPr>
              <a:t>スライドを追加のうえ、複数社分貼り付けていただくことも可能とします</a:t>
            </a:r>
          </a:p>
        </p:txBody>
      </p:sp>
      <p:sp>
        <p:nvSpPr>
          <p:cNvPr id="40" name="Callout: Line with Border and Accent Bar 39">
            <a:extLst>
              <a:ext uri="{FF2B5EF4-FFF2-40B4-BE49-F238E27FC236}">
                <a16:creationId xmlns:a16="http://schemas.microsoft.com/office/drawing/2014/main" id="{9BCC9F7E-7D05-92CD-7401-F4A387DB520E}"/>
              </a:ext>
            </a:extLst>
          </p:cNvPr>
          <p:cNvSpPr/>
          <p:nvPr/>
        </p:nvSpPr>
        <p:spPr>
          <a:xfrm>
            <a:off x="2635228" y="384523"/>
            <a:ext cx="6284390" cy="1702969"/>
          </a:xfrm>
          <a:prstGeom prst="accentBorderCallout1">
            <a:avLst>
              <a:gd name="adj1" fmla="val 26818"/>
              <a:gd name="adj2" fmla="val -2413"/>
              <a:gd name="adj3" fmla="val 43778"/>
              <a:gd name="adj4" fmla="val -21404"/>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スタートアップ企業については、公募開始日から３年以内に</a:t>
            </a:r>
            <a:r>
              <a:rPr lang="en-US" altLang="ja-JP" sz="1200" b="1">
                <a:solidFill>
                  <a:schemeClr val="accent4">
                    <a:lumMod val="75000"/>
                  </a:schemeClr>
                </a:solidFill>
              </a:rPr>
              <a:t>100</a:t>
            </a:r>
            <a:r>
              <a:rPr lang="ja-JP" altLang="en-US" sz="1200" b="1">
                <a:solidFill>
                  <a:schemeClr val="accent4">
                    <a:lumMod val="75000"/>
                  </a:schemeClr>
                </a:solidFill>
              </a:rPr>
              <a:t>億宣言を実施する見込みがある場合は、賃上げ要件の基準率を</a:t>
            </a:r>
            <a:r>
              <a:rPr lang="en-US" altLang="ja-JP" sz="1200" b="1">
                <a:solidFill>
                  <a:schemeClr val="accent4">
                    <a:lumMod val="75000"/>
                  </a:schemeClr>
                </a:solidFill>
              </a:rPr>
              <a:t>4.5</a:t>
            </a:r>
            <a:r>
              <a:rPr lang="ja-JP" altLang="en-US" sz="1200" b="1">
                <a:solidFill>
                  <a:schemeClr val="accent4">
                    <a:lumMod val="75000"/>
                  </a:schemeClr>
                </a:solidFill>
              </a:rPr>
              <a:t>％とします</a:t>
            </a:r>
            <a:endParaRPr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スタートアップ企業は、設立</a:t>
            </a:r>
            <a:r>
              <a:rPr lang="en-US" altLang="ja-JP" sz="1200" b="1">
                <a:solidFill>
                  <a:schemeClr val="accent4">
                    <a:lumMod val="75000"/>
                  </a:schemeClr>
                </a:solidFill>
              </a:rPr>
              <a:t>20</a:t>
            </a:r>
            <a:r>
              <a:rPr lang="ja-JP" altLang="en-US" sz="1200" b="1">
                <a:solidFill>
                  <a:schemeClr val="accent4">
                    <a:lumMod val="75000"/>
                  </a:schemeClr>
                </a:solidFill>
              </a:rPr>
              <a:t>年以内の産業競争力強化法上の中小企業者であり、公募開始日時点で</a:t>
            </a:r>
            <a:r>
              <a:rPr lang="en-US" altLang="ja-JP" sz="1200" b="1">
                <a:solidFill>
                  <a:schemeClr val="accent4">
                    <a:lumMod val="75000"/>
                  </a:schemeClr>
                </a:solidFill>
              </a:rPr>
              <a:t>VC</a:t>
            </a:r>
            <a:r>
              <a:rPr lang="ja-JP" altLang="en-US" sz="1200" b="1">
                <a:solidFill>
                  <a:schemeClr val="accent4">
                    <a:lumMod val="75000"/>
                  </a:schemeClr>
                </a:solidFill>
              </a:rPr>
              <a:t>等又は</a:t>
            </a:r>
            <a:r>
              <a:rPr lang="en-US" altLang="ja-JP" sz="1200" b="1">
                <a:solidFill>
                  <a:schemeClr val="accent4">
                    <a:lumMod val="75000"/>
                  </a:schemeClr>
                </a:solidFill>
              </a:rPr>
              <a:t>CVC</a:t>
            </a:r>
            <a:r>
              <a:rPr lang="ja-JP" altLang="en-US" sz="1200" b="1">
                <a:solidFill>
                  <a:schemeClr val="accent4">
                    <a:lumMod val="75000"/>
                  </a:schemeClr>
                </a:solidFill>
              </a:rPr>
              <a:t>が株主構成に加わっている者（応募時点で既に上場しているスタートアップにあっては、上場前に</a:t>
            </a:r>
            <a:r>
              <a:rPr lang="en-US" altLang="ja-JP" sz="1200" b="1">
                <a:solidFill>
                  <a:schemeClr val="accent4">
                    <a:lumMod val="75000"/>
                  </a:schemeClr>
                </a:solidFill>
              </a:rPr>
              <a:t>VC</a:t>
            </a:r>
            <a:r>
              <a:rPr lang="ja-JP" altLang="en-US" sz="1200" b="1">
                <a:solidFill>
                  <a:schemeClr val="accent4">
                    <a:lumMod val="75000"/>
                  </a:schemeClr>
                </a:solidFill>
              </a:rPr>
              <a:t>等又は</a:t>
            </a:r>
            <a:r>
              <a:rPr lang="en-US" altLang="ja-JP" sz="1200" b="1">
                <a:solidFill>
                  <a:schemeClr val="accent4">
                    <a:lumMod val="75000"/>
                  </a:schemeClr>
                </a:solidFill>
              </a:rPr>
              <a:t>CVC</a:t>
            </a:r>
            <a:r>
              <a:rPr lang="ja-JP" altLang="en-US" sz="1200" b="1">
                <a:solidFill>
                  <a:schemeClr val="accent4">
                    <a:lumMod val="75000"/>
                  </a:schemeClr>
                </a:solidFill>
              </a:rPr>
              <a:t>が株主に加わっていた者）である必要があります。</a:t>
            </a:r>
            <a:br>
              <a:rPr lang="en-US" altLang="ja-JP" sz="1200" b="1">
                <a:solidFill>
                  <a:schemeClr val="accent4">
                    <a:lumMod val="75000"/>
                  </a:schemeClr>
                </a:solidFill>
              </a:rPr>
            </a:br>
            <a:r>
              <a:rPr lang="ja-JP" altLang="en-US" sz="1200" b="1">
                <a:solidFill>
                  <a:schemeClr val="accent4">
                    <a:lumMod val="75000"/>
                  </a:schemeClr>
                </a:solidFill>
              </a:rPr>
              <a:t>なお、応募企業が単独で上記</a:t>
            </a:r>
            <a:r>
              <a:rPr lang="en-US" altLang="ja-JP" sz="1200" b="1">
                <a:solidFill>
                  <a:schemeClr val="accent4">
                    <a:lumMod val="75000"/>
                  </a:schemeClr>
                </a:solidFill>
              </a:rPr>
              <a:t>VC</a:t>
            </a:r>
            <a:r>
              <a:rPr lang="ja-JP" altLang="en-US" sz="1200" b="1">
                <a:solidFill>
                  <a:schemeClr val="accent4">
                    <a:lumMod val="75000"/>
                  </a:schemeClr>
                </a:solidFill>
              </a:rPr>
              <a:t>出資を受けていない場合であっても、経営上一体として事業</a:t>
            </a:r>
            <a:br>
              <a:rPr lang="en-US" altLang="ja-JP" sz="1200" b="1">
                <a:solidFill>
                  <a:schemeClr val="accent4">
                    <a:lumMod val="75000"/>
                  </a:schemeClr>
                </a:solidFill>
              </a:rPr>
            </a:br>
            <a:r>
              <a:rPr lang="ja-JP" altLang="en-US" sz="1200" b="1">
                <a:solidFill>
                  <a:schemeClr val="accent4">
                    <a:lumMod val="75000"/>
                  </a:schemeClr>
                </a:solidFill>
              </a:rPr>
              <a:t>運営を行っている親会社等が</a:t>
            </a:r>
            <a:r>
              <a:rPr lang="en-US" altLang="ja-JP" sz="1200" b="1">
                <a:solidFill>
                  <a:schemeClr val="accent4">
                    <a:lumMod val="75000"/>
                  </a:schemeClr>
                </a:solidFill>
              </a:rPr>
              <a:t>VC</a:t>
            </a:r>
            <a:r>
              <a:rPr lang="ja-JP" altLang="en-US" sz="1200" b="1">
                <a:solidFill>
                  <a:schemeClr val="accent4">
                    <a:lumMod val="75000"/>
                  </a:schemeClr>
                </a:solidFill>
              </a:rPr>
              <a:t>からの出資を受けている場合には、応募企業が当該出資を</a:t>
            </a:r>
            <a:br>
              <a:rPr lang="en-US" altLang="ja-JP" sz="1200" b="1">
                <a:solidFill>
                  <a:schemeClr val="accent4">
                    <a:lumMod val="75000"/>
                  </a:schemeClr>
                </a:solidFill>
              </a:rPr>
            </a:br>
            <a:r>
              <a:rPr lang="ja-JP" altLang="en-US" sz="1200" b="1">
                <a:solidFill>
                  <a:schemeClr val="accent4">
                    <a:lumMod val="75000"/>
                  </a:schemeClr>
                </a:solidFill>
              </a:rPr>
              <a:t>受けているものと同等に取り扱うことがあります</a:t>
            </a:r>
            <a:endParaRPr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スタートアップ企業については、上記がわかるように記載ください</a:t>
            </a:r>
          </a:p>
        </p:txBody>
      </p:sp>
    </p:spTree>
    <p:extLst>
      <p:ext uri="{BB962C8B-B14F-4D97-AF65-F5344CB8AC3E}">
        <p14:creationId xmlns:p14="http://schemas.microsoft.com/office/powerpoint/2010/main" val="2650429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31A2FDE7-D307-36B1-7889-ABB083F3D14B}"/>
              </a:ext>
            </a:extLst>
          </p:cNvPr>
          <p:cNvGraphicFramePr>
            <a:graphicFrameLocks noChangeAspect="1"/>
          </p:cNvGraphicFramePr>
          <p:nvPr>
            <p:custDataLst>
              <p:tags r:id="rId1"/>
            </p:custDataLst>
            <p:extLst>
              <p:ext uri="{D42A27DB-BD31-4B8C-83A1-F6EECF244321}">
                <p14:modId xmlns:p14="http://schemas.microsoft.com/office/powerpoint/2010/main" val="31514102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7" name="think-cell data - do not delete" hidden="1">
                        <a:extLst>
                          <a:ext uri="{FF2B5EF4-FFF2-40B4-BE49-F238E27FC236}">
                            <a16:creationId xmlns:a16="http://schemas.microsoft.com/office/drawing/2014/main" id="{31A2FDE7-D307-36B1-7889-ABB083F3D14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BBCA2BA-7DE4-D4AF-477B-CD03C10E41F9}"/>
              </a:ext>
            </a:extLst>
          </p:cNvPr>
          <p:cNvSpPr>
            <a:spLocks noGrp="1"/>
          </p:cNvSpPr>
          <p:nvPr>
            <p:ph type="ctrTitle"/>
          </p:nvPr>
        </p:nvSpPr>
        <p:spPr>
          <a:xfrm>
            <a:off x="492766" y="2988001"/>
            <a:ext cx="8924284" cy="442035"/>
          </a:xfrm>
          <a:solidFill>
            <a:schemeClr val="accent3">
              <a:lumMod val="20000"/>
              <a:lumOff val="80000"/>
            </a:schemeClr>
          </a:solidFill>
        </p:spPr>
        <p:txBody>
          <a:bodyPr vert="horz"/>
          <a:lstStyle/>
          <a:p>
            <a:endParaRPr lang="ja-JP" altLang="en-US"/>
          </a:p>
        </p:txBody>
      </p:sp>
      <p:sp>
        <p:nvSpPr>
          <p:cNvPr id="3" name="Subtitle 2">
            <a:extLst>
              <a:ext uri="{FF2B5EF4-FFF2-40B4-BE49-F238E27FC236}">
                <a16:creationId xmlns:a16="http://schemas.microsoft.com/office/drawing/2014/main" id="{91B00BE8-A29B-6D39-F3BD-555C8B7AA5C1}"/>
              </a:ext>
            </a:extLst>
          </p:cNvPr>
          <p:cNvSpPr>
            <a:spLocks noGrp="1"/>
          </p:cNvSpPr>
          <p:nvPr>
            <p:ph type="subTitle" idx="1"/>
          </p:nvPr>
        </p:nvSpPr>
        <p:spPr/>
        <p:txBody>
          <a:bodyPr/>
          <a:lstStyle/>
          <a:p>
            <a:r>
              <a:rPr lang="ja-JP" altLang="en-US"/>
              <a:t>様式１</a:t>
            </a:r>
          </a:p>
        </p:txBody>
      </p:sp>
      <p:sp>
        <p:nvSpPr>
          <p:cNvPr id="5" name="Text Placeholder 4">
            <a:extLst>
              <a:ext uri="{FF2B5EF4-FFF2-40B4-BE49-F238E27FC236}">
                <a16:creationId xmlns:a16="http://schemas.microsoft.com/office/drawing/2014/main" id="{F969C14B-BBC3-41B6-8ABF-D7633B4227F3}"/>
              </a:ext>
            </a:extLst>
          </p:cNvPr>
          <p:cNvSpPr>
            <a:spLocks noGrp="1"/>
          </p:cNvSpPr>
          <p:nvPr>
            <p:ph type="body" sz="quarter" idx="11"/>
          </p:nvPr>
        </p:nvSpPr>
        <p:spPr/>
        <p:txBody>
          <a:bodyPr/>
          <a:lstStyle/>
          <a:p>
            <a:r>
              <a:rPr lang="zh-TW" altLang="en-US">
                <a:solidFill>
                  <a:schemeClr val="accent1"/>
                </a:solidFill>
              </a:rPr>
              <a:t>申請者名：</a:t>
            </a:r>
            <a:r>
              <a:rPr lang="en-US" altLang="ja-JP">
                <a:solidFill>
                  <a:schemeClr val="accent1"/>
                </a:solidFill>
              </a:rPr>
              <a:t>A</a:t>
            </a:r>
            <a:r>
              <a:rPr lang="zh-TW" altLang="en-US">
                <a:solidFill>
                  <a:schemeClr val="accent1"/>
                </a:solidFill>
              </a:rPr>
              <a:t>社（幹事企業） </a:t>
            </a:r>
            <a:endParaRPr lang="en-US" altLang="zh-TW">
              <a:solidFill>
                <a:schemeClr val="accent1"/>
              </a:solidFill>
            </a:endParaRPr>
          </a:p>
          <a:p>
            <a:r>
              <a:rPr lang="zh-TW" altLang="en-US">
                <a:solidFill>
                  <a:schemeClr val="accent1"/>
                </a:solidFill>
              </a:rPr>
              <a:t>代表者名：代表取締役社長 </a:t>
            </a:r>
            <a:r>
              <a:rPr lang="en-US" altLang="zh-TW">
                <a:solidFill>
                  <a:schemeClr val="accent1"/>
                </a:solidFill>
              </a:rPr>
              <a:t>xxx</a:t>
            </a:r>
          </a:p>
          <a:p>
            <a:r>
              <a:rPr lang="zh-TW" altLang="en-US">
                <a:solidFill>
                  <a:schemeClr val="accent1"/>
                </a:solidFill>
              </a:rPr>
              <a:t>共同申請者：</a:t>
            </a:r>
            <a:r>
              <a:rPr lang="ja-JP" altLang="en-US">
                <a:solidFill>
                  <a:schemeClr val="accent1"/>
                </a:solidFill>
              </a:rPr>
              <a:t>Ｂ</a:t>
            </a:r>
            <a:r>
              <a:rPr lang="zh-TW" altLang="en-US">
                <a:solidFill>
                  <a:schemeClr val="accent1"/>
                </a:solidFill>
              </a:rPr>
              <a:t>社</a:t>
            </a:r>
            <a:endParaRPr lang="en-US" altLang="zh-TW">
              <a:solidFill>
                <a:schemeClr val="accent1"/>
              </a:solidFill>
            </a:endParaRPr>
          </a:p>
          <a:p>
            <a:r>
              <a:rPr lang="ja-JP" altLang="en-US">
                <a:solidFill>
                  <a:schemeClr val="accent1"/>
                </a:solidFill>
              </a:rPr>
              <a:t>確認書を発行した金融機関：</a:t>
            </a:r>
            <a:r>
              <a:rPr lang="en-US" altLang="ja-JP">
                <a:solidFill>
                  <a:schemeClr val="accent1"/>
                </a:solidFill>
              </a:rPr>
              <a:t>xxx</a:t>
            </a:r>
            <a:endParaRPr lang="en-US" altLang="zh-TW">
              <a:solidFill>
                <a:schemeClr val="accent1"/>
              </a:solidFill>
            </a:endParaRPr>
          </a:p>
          <a:p>
            <a:endParaRPr lang="zh-TW" altLang="en-US">
              <a:solidFill>
                <a:schemeClr val="accent1"/>
              </a:solidFill>
            </a:endParaRPr>
          </a:p>
        </p:txBody>
      </p:sp>
      <p:sp>
        <p:nvSpPr>
          <p:cNvPr id="6" name="Text Placeholder 5">
            <a:extLst>
              <a:ext uri="{FF2B5EF4-FFF2-40B4-BE49-F238E27FC236}">
                <a16:creationId xmlns:a16="http://schemas.microsoft.com/office/drawing/2014/main" id="{9A1BF1CF-8769-88A7-E4D8-FCDE18B2C4EF}"/>
              </a:ext>
            </a:extLst>
          </p:cNvPr>
          <p:cNvSpPr>
            <a:spLocks noGrp="1"/>
          </p:cNvSpPr>
          <p:nvPr>
            <p:ph type="body" sz="quarter" idx="12"/>
          </p:nvPr>
        </p:nvSpPr>
        <p:spPr/>
        <p:txBody>
          <a:bodyPr/>
          <a:lstStyle/>
          <a:p>
            <a:r>
              <a:rPr lang="ja-JP" altLang="en-US">
                <a:solidFill>
                  <a:schemeClr val="accent1"/>
                </a:solidFill>
              </a:rPr>
              <a:t>事業名：</a:t>
            </a:r>
            <a:r>
              <a:rPr lang="en-US" altLang="ja-JP">
                <a:solidFill>
                  <a:schemeClr val="accent1"/>
                </a:solidFill>
              </a:rPr>
              <a:t>xxx</a:t>
            </a:r>
          </a:p>
        </p:txBody>
      </p:sp>
      <p:cxnSp>
        <p:nvCxnSpPr>
          <p:cNvPr id="8" name="Straight Arrow Connector 7">
            <a:extLst>
              <a:ext uri="{FF2B5EF4-FFF2-40B4-BE49-F238E27FC236}">
                <a16:creationId xmlns:a16="http://schemas.microsoft.com/office/drawing/2014/main" id="{8B8967AD-7041-9A36-FC07-3181354C40E5}"/>
              </a:ext>
            </a:extLst>
          </p:cNvPr>
          <p:cNvCxnSpPr>
            <a:cxnSpLocks/>
          </p:cNvCxnSpPr>
          <p:nvPr/>
        </p:nvCxnSpPr>
        <p:spPr>
          <a:xfrm>
            <a:off x="492766" y="3430035"/>
            <a:ext cx="8924284" cy="0"/>
          </a:xfrm>
          <a:prstGeom prst="straightConnector1">
            <a:avLst/>
          </a:prstGeom>
          <a:ln w="28575"/>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BD8FBA96-CC8F-EA3E-3BBB-F55C3AC59232}"/>
              </a:ext>
            </a:extLst>
          </p:cNvPr>
          <p:cNvSpPr txBox="1">
            <a:spLocks/>
          </p:cNvSpPr>
          <p:nvPr/>
        </p:nvSpPr>
        <p:spPr>
          <a:xfrm>
            <a:off x="492766" y="3430035"/>
            <a:ext cx="8924284" cy="658214"/>
          </a:xfrm>
          <a:prstGeom prst="rect">
            <a:avLst/>
          </a:prstGeom>
        </p:spPr>
        <p:txBody>
          <a:bodyPr/>
          <a:lstStyle>
            <a:lvl1pPr marL="187200" marR="0" indent="-187200" algn="l" defTabSz="914400" rtl="0" eaLnBrk="1" fontAlgn="ctr" latinLnBrk="0" hangingPunct="1">
              <a:lnSpc>
                <a:spcPct val="100000"/>
              </a:lnSpc>
              <a:spcBef>
                <a:spcPts val="576"/>
              </a:spcBef>
              <a:spcAft>
                <a:spcPts val="0"/>
              </a:spcAft>
              <a:buClr>
                <a:srgbClr val="000F78"/>
              </a:buClr>
              <a:buSzTx/>
              <a:buFont typeface="Wingdings" panose="05000000000000000000" pitchFamily="2" charset="2"/>
              <a:buNone/>
              <a:tabLst/>
              <a:defRPr kumimoji="1" lang="en-US" altLang="ja-JP" sz="2400" b="1" i="0" kern="1200" baseline="0" smtClean="0">
                <a:solidFill>
                  <a:srgbClr val="000F78"/>
                </a:solidFill>
                <a:latin typeface="Yu Gothic UI" panose="020B0500000000000000" pitchFamily="50" charset="-128"/>
                <a:ea typeface="Yu Gothic UI" panose="020B0500000000000000" pitchFamily="50" charset="-128"/>
                <a:cs typeface="+mn-cs"/>
                <a:sym typeface="Yu Gothic UI" panose="020B0500000000000000" pitchFamily="50" charset="-128"/>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t>タイトル（どのような企業がどのような設備投資をする補助事業か）</a:t>
            </a:r>
            <a:br>
              <a:rPr lang="ja-JP" altLang="en-US"/>
            </a:br>
            <a:r>
              <a:rPr lang="ja-JP" altLang="en-US" sz="1100">
                <a:cs typeface="+mj-cs"/>
              </a:rPr>
              <a:t>（例：産業用ロボット向け精密減速機のシェア拡大を目指す、開発・製造一体型スマートファクトリーの建設および夜間無人加工システムの導入）</a:t>
            </a:r>
            <a:endParaRPr lang="ja-JP" altLang="en-US" sz="1600">
              <a:cs typeface="+mj-cs"/>
            </a:endParaRPr>
          </a:p>
        </p:txBody>
      </p:sp>
      <p:sp>
        <p:nvSpPr>
          <p:cNvPr id="4" name="正方形/長方形 2">
            <a:extLst>
              <a:ext uri="{FF2B5EF4-FFF2-40B4-BE49-F238E27FC236}">
                <a16:creationId xmlns:a16="http://schemas.microsoft.com/office/drawing/2014/main" id="{CF5B9AEB-FB85-2502-931E-E6300033ED9E}"/>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 name="Callout: Line with Border and Accent Bar 9">
            <a:extLst>
              <a:ext uri="{FF2B5EF4-FFF2-40B4-BE49-F238E27FC236}">
                <a16:creationId xmlns:a16="http://schemas.microsoft.com/office/drawing/2014/main" id="{3D8A9B00-EC50-776D-AF45-75C27758211D}"/>
              </a:ext>
            </a:extLst>
          </p:cNvPr>
          <p:cNvSpPr/>
          <p:nvPr/>
        </p:nvSpPr>
        <p:spPr>
          <a:xfrm>
            <a:off x="1731220" y="4042683"/>
            <a:ext cx="2608891" cy="612648"/>
          </a:xfrm>
          <a:prstGeom prst="accentBorderCallout1">
            <a:avLst>
              <a:gd name="adj1" fmla="val 26818"/>
              <a:gd name="adj2" fmla="val -2413"/>
              <a:gd name="adj3" fmla="val 112500"/>
              <a:gd name="adj4" fmla="val -38333"/>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l"/>
            <a:r>
              <a:rPr kumimoji="1" lang="ja-JP" altLang="en-US" sz="1200" b="1">
                <a:solidFill>
                  <a:schemeClr val="accent4">
                    <a:lumMod val="75000"/>
                  </a:schemeClr>
                </a:solidFill>
              </a:rPr>
              <a:t>事業名を明記</a:t>
            </a:r>
          </a:p>
          <a:p>
            <a:pPr marL="285750" indent="-285750" algn="l">
              <a:buFont typeface="Arial" panose="020B0604020202020204" pitchFamily="34" charset="0"/>
              <a:buChar char="•"/>
            </a:pPr>
            <a:r>
              <a:rPr kumimoji="1" lang="ja-JP" altLang="en-US" sz="1200" b="1">
                <a:solidFill>
                  <a:schemeClr val="accent4">
                    <a:lumMod val="75000"/>
                  </a:schemeClr>
                </a:solidFill>
              </a:rPr>
              <a:t>様式２の「①申請者情報」に記載する事業名と一致させてください</a:t>
            </a:r>
          </a:p>
        </p:txBody>
      </p:sp>
      <p:sp>
        <p:nvSpPr>
          <p:cNvPr id="11" name="Callout: Line with Border and Accent Bar 10">
            <a:extLst>
              <a:ext uri="{FF2B5EF4-FFF2-40B4-BE49-F238E27FC236}">
                <a16:creationId xmlns:a16="http://schemas.microsoft.com/office/drawing/2014/main" id="{F0091888-6405-E4D2-614A-16E5BB349263}"/>
              </a:ext>
            </a:extLst>
          </p:cNvPr>
          <p:cNvSpPr/>
          <p:nvPr/>
        </p:nvSpPr>
        <p:spPr>
          <a:xfrm>
            <a:off x="3035665" y="4853102"/>
            <a:ext cx="2608891" cy="418447"/>
          </a:xfrm>
          <a:prstGeom prst="accentBorderCallout1">
            <a:avLst>
              <a:gd name="adj1" fmla="val 26818"/>
              <a:gd name="adj2" fmla="val -2413"/>
              <a:gd name="adj3" fmla="val 85271"/>
              <a:gd name="adj4" fmla="val -39991"/>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コンソーシアム等による共同申請の場合には、幹事企業を明記</a:t>
            </a:r>
          </a:p>
        </p:txBody>
      </p:sp>
      <p:sp>
        <p:nvSpPr>
          <p:cNvPr id="12" name="Callout: Line with Border and Accent Bar 11">
            <a:extLst>
              <a:ext uri="{FF2B5EF4-FFF2-40B4-BE49-F238E27FC236}">
                <a16:creationId xmlns:a16="http://schemas.microsoft.com/office/drawing/2014/main" id="{50A09EFF-46FF-34F3-8AB9-B2DD9C5E63C4}"/>
              </a:ext>
            </a:extLst>
          </p:cNvPr>
          <p:cNvSpPr/>
          <p:nvPr/>
        </p:nvSpPr>
        <p:spPr>
          <a:xfrm>
            <a:off x="3518343" y="5493364"/>
            <a:ext cx="3977763" cy="766789"/>
          </a:xfrm>
          <a:prstGeom prst="accentBorderCallout1">
            <a:avLst>
              <a:gd name="adj1" fmla="val 26818"/>
              <a:gd name="adj2" fmla="val -2413"/>
              <a:gd name="adj3" fmla="val 9433"/>
              <a:gd name="adj4" fmla="val -2140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代表者名は幹事企業の代表者（会社法上の代表権を有する者）のお名前を記載ください</a:t>
            </a:r>
          </a:p>
          <a:p>
            <a:pPr marL="285750" indent="-285750" algn="l">
              <a:buFont typeface="Arial" panose="020B0604020202020204" pitchFamily="34" charset="0"/>
              <a:buChar char="•"/>
            </a:pPr>
            <a:r>
              <a:rPr kumimoji="1" lang="ja-JP" altLang="en-US" sz="1200" b="1">
                <a:solidFill>
                  <a:schemeClr val="accent4">
                    <a:lumMod val="75000"/>
                  </a:schemeClr>
                </a:solidFill>
              </a:rPr>
              <a:t>なおプレゼンテーション審査に進んだ際には代表者の出席が必須となっておりますことも、併せてご留意ください</a:t>
            </a:r>
          </a:p>
        </p:txBody>
      </p:sp>
      <p:sp>
        <p:nvSpPr>
          <p:cNvPr id="13" name="Callout: Line with Border and Accent Bar 12">
            <a:extLst>
              <a:ext uri="{FF2B5EF4-FFF2-40B4-BE49-F238E27FC236}">
                <a16:creationId xmlns:a16="http://schemas.microsoft.com/office/drawing/2014/main" id="{56E5E1FE-405B-2976-CB3E-746300318024}"/>
              </a:ext>
            </a:extLst>
          </p:cNvPr>
          <p:cNvSpPr/>
          <p:nvPr/>
        </p:nvSpPr>
        <p:spPr>
          <a:xfrm>
            <a:off x="3073678" y="6348826"/>
            <a:ext cx="2156108" cy="259823"/>
          </a:xfrm>
          <a:prstGeom prst="accentBorderCallout1">
            <a:avLst>
              <a:gd name="adj1" fmla="val 26818"/>
              <a:gd name="adj2" fmla="val -2413"/>
              <a:gd name="adj3" fmla="val -111378"/>
              <a:gd name="adj4" fmla="val -30043"/>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共同申請する場合に記載</a:t>
            </a:r>
          </a:p>
        </p:txBody>
      </p:sp>
      <p:sp>
        <p:nvSpPr>
          <p:cNvPr id="14" name="Callout: Line with Border and Accent Bar 13">
            <a:extLst>
              <a:ext uri="{FF2B5EF4-FFF2-40B4-BE49-F238E27FC236}">
                <a16:creationId xmlns:a16="http://schemas.microsoft.com/office/drawing/2014/main" id="{E4676070-FE4F-9B49-28A6-B18B13B2ACF6}"/>
              </a:ext>
            </a:extLst>
          </p:cNvPr>
          <p:cNvSpPr/>
          <p:nvPr/>
        </p:nvSpPr>
        <p:spPr>
          <a:xfrm>
            <a:off x="6071331" y="4042683"/>
            <a:ext cx="2608891" cy="612648"/>
          </a:xfrm>
          <a:prstGeom prst="accentBorderCallout1">
            <a:avLst>
              <a:gd name="adj1" fmla="val 26818"/>
              <a:gd name="adj2" fmla="val -2413"/>
              <a:gd name="adj3" fmla="val -36754"/>
              <a:gd name="adj4" fmla="val -4035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一目で補助事業が具体的にわかるように工夫してタイトルづけください</a:t>
            </a:r>
          </a:p>
        </p:txBody>
      </p:sp>
      <p:sp>
        <p:nvSpPr>
          <p:cNvPr id="15" name="四角形: メモ 1">
            <a:extLst>
              <a:ext uri="{FF2B5EF4-FFF2-40B4-BE49-F238E27FC236}">
                <a16:creationId xmlns:a16="http://schemas.microsoft.com/office/drawing/2014/main" id="{25C716DA-4605-94D9-F24B-EEE98142B107}"/>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Tree>
    <p:extLst>
      <p:ext uri="{BB962C8B-B14F-4D97-AF65-F5344CB8AC3E}">
        <p14:creationId xmlns:p14="http://schemas.microsoft.com/office/powerpoint/2010/main" val="4846203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7341622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1" name="Text Placeholder 2">
            <a:hlinkClick r:id="rId14" action="ppaction://hlinksldjump"/>
            <a:extLst>
              <a:ext uri="{FF2B5EF4-FFF2-40B4-BE49-F238E27FC236}">
                <a16:creationId xmlns:a16="http://schemas.microsoft.com/office/drawing/2014/main" id="{9ECBBB76-94E7-F152-144F-868BB7493768}"/>
              </a:ext>
            </a:extLst>
          </p:cNvPr>
          <p:cNvSpPr>
            <a:spLocks noGrp="1"/>
          </p:cNvSpPr>
          <p:nvPr>
            <p:custDataLst>
              <p:tags r:id="rId2"/>
            </p:custDataLst>
          </p:nvPr>
        </p:nvSpPr>
        <p:spPr bwMode="auto">
          <a:xfrm>
            <a:off x="1752600" y="2041525"/>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2" name="Text Placeholder 2">
            <a:extLst>
              <a:ext uri="{FF2B5EF4-FFF2-40B4-BE49-F238E27FC236}">
                <a16:creationId xmlns:a16="http://schemas.microsoft.com/office/drawing/2014/main" id="{AAF6724B-1C39-6508-A029-F05BD6894996}"/>
              </a:ext>
            </a:extLst>
          </p:cNvPr>
          <p:cNvSpPr>
            <a:spLocks noGrp="1"/>
          </p:cNvSpPr>
          <p:nvPr>
            <p:custDataLst>
              <p:tags r:id="rId3"/>
            </p:custDataLst>
          </p:nvPr>
        </p:nvSpPr>
        <p:spPr bwMode="auto">
          <a:xfrm>
            <a:off x="1752600" y="2366963"/>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Text Placeholder 2">
            <a:hlinkClick r:id="rId15" action="ppaction://hlinksldjump"/>
            <a:extLst>
              <a:ext uri="{FF2B5EF4-FFF2-40B4-BE49-F238E27FC236}">
                <a16:creationId xmlns:a16="http://schemas.microsoft.com/office/drawing/2014/main" id="{E359C6E0-ED7A-975F-A007-6FCD57FFE2F1}"/>
              </a:ext>
            </a:extLst>
          </p:cNvPr>
          <p:cNvSpPr>
            <a:spLocks noGrp="1"/>
          </p:cNvSpPr>
          <p:nvPr>
            <p:custDataLst>
              <p:tags r:id="rId4"/>
            </p:custDataLst>
          </p:nvPr>
        </p:nvSpPr>
        <p:spPr bwMode="auto">
          <a:xfrm>
            <a:off x="1752600" y="2774950"/>
            <a:ext cx="6477000" cy="354013"/>
          </a:xfrm>
          <a:prstGeom prst="rect">
            <a:avLst/>
          </a:prstGeom>
          <a:solidFill>
            <a:schemeClr val="accent1"/>
          </a:solidFill>
          <a:ln w="381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（ア）市場の成長性</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Text Placeholder 2">
            <a:hlinkClick r:id="rId16" action="ppaction://hlinksldjump"/>
            <a:extLst>
              <a:ext uri="{FF2B5EF4-FFF2-40B4-BE49-F238E27FC236}">
                <a16:creationId xmlns:a16="http://schemas.microsoft.com/office/drawing/2014/main" id="{D4E84239-1299-02E7-2E6B-23D3786E5DD9}"/>
              </a:ext>
            </a:extLst>
          </p:cNvPr>
          <p:cNvSpPr>
            <a:spLocks noGrp="1"/>
          </p:cNvSpPr>
          <p:nvPr>
            <p:custDataLst>
              <p:tags r:id="rId5"/>
            </p:custDataLst>
          </p:nvPr>
        </p:nvSpPr>
        <p:spPr bwMode="auto">
          <a:xfrm>
            <a:off x="1752600" y="3128963"/>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（イ）競合他社との差別化</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Text Placeholder 2">
            <a:hlinkClick r:id="rId17" action="ppaction://hlinksldjump"/>
            <a:extLst>
              <a:ext uri="{FF2B5EF4-FFF2-40B4-BE49-F238E27FC236}">
                <a16:creationId xmlns:a16="http://schemas.microsoft.com/office/drawing/2014/main" id="{AFDD0380-A8A3-45D8-6552-33D02DE6FDFC}"/>
              </a:ext>
            </a:extLst>
          </p:cNvPr>
          <p:cNvSpPr>
            <a:spLocks noGrp="1"/>
          </p:cNvSpPr>
          <p:nvPr>
            <p:custDataLst>
              <p:tags r:id="rId6"/>
            </p:custDataLst>
          </p:nvPr>
        </p:nvSpPr>
        <p:spPr bwMode="auto">
          <a:xfrm>
            <a:off x="1752600" y="3484563"/>
            <a:ext cx="6477000" cy="354013"/>
          </a:xfrm>
          <a:prstGeom prst="rect">
            <a:avLst/>
          </a:prstGeom>
          <a:solidFill>
            <a:schemeClr val="accent1"/>
          </a:solidFill>
          <a:ln w="381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（ウ）労働生産性向上</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Text Placeholder 2">
            <a:hlinkClick r:id="rId18" action="ppaction://hlinksldjump"/>
            <a:extLst>
              <a:ext uri="{FF2B5EF4-FFF2-40B4-BE49-F238E27FC236}">
                <a16:creationId xmlns:a16="http://schemas.microsoft.com/office/drawing/2014/main" id="{F9912D1C-C9F8-0C8A-FC1E-07DA65562BB5}"/>
              </a:ext>
            </a:extLst>
          </p:cNvPr>
          <p:cNvSpPr>
            <a:spLocks noGrp="1"/>
          </p:cNvSpPr>
          <p:nvPr>
            <p:custDataLst>
              <p:tags r:id="rId7"/>
            </p:custDataLst>
          </p:nvPr>
        </p:nvSpPr>
        <p:spPr bwMode="auto">
          <a:xfrm>
            <a:off x="1752600" y="3838575"/>
            <a:ext cx="6477000" cy="3667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2550"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7" name="Text Placeholder 2">
            <a:hlinkClick r:id="rId19" action="ppaction://hlinksldjump"/>
            <a:extLst>
              <a:ext uri="{FF2B5EF4-FFF2-40B4-BE49-F238E27FC236}">
                <a16:creationId xmlns:a16="http://schemas.microsoft.com/office/drawing/2014/main" id="{F0B25F49-2CF0-7EBD-18D3-96DF70D36E75}"/>
              </a:ext>
            </a:extLst>
          </p:cNvPr>
          <p:cNvSpPr>
            <a:spLocks noGrp="1"/>
          </p:cNvSpPr>
          <p:nvPr>
            <p:custDataLst>
              <p:tags r:id="rId8"/>
            </p:custDataLst>
          </p:nvPr>
        </p:nvSpPr>
        <p:spPr bwMode="auto">
          <a:xfrm>
            <a:off x="1752600" y="4205288"/>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8" name="Text Placeholder 2">
            <a:hlinkClick r:id="rId20" action="ppaction://hlinksldjump"/>
            <a:extLst>
              <a:ext uri="{FF2B5EF4-FFF2-40B4-BE49-F238E27FC236}">
                <a16:creationId xmlns:a16="http://schemas.microsoft.com/office/drawing/2014/main" id="{DFF642F0-45B9-0BC2-B501-E21AF6C1EF75}"/>
              </a:ext>
            </a:extLst>
          </p:cNvPr>
          <p:cNvSpPr>
            <a:spLocks noGrp="1"/>
          </p:cNvSpPr>
          <p:nvPr>
            <p:custDataLst>
              <p:tags r:id="rId9"/>
            </p:custDataLst>
          </p:nvPr>
        </p:nvSpPr>
        <p:spPr bwMode="auto">
          <a:xfrm>
            <a:off x="1752600" y="4530725"/>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9303B161-883F-AE64-0314-303CBB9DF07F}"/>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69291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ABC47FE5-E7EF-068F-CE36-8011C3B6FAD8}"/>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98776CD5-A54E-7317-9B6F-7DF8AD81197C}"/>
              </a:ext>
            </a:extLst>
          </p:cNvPr>
          <p:cNvGraphicFramePr>
            <a:graphicFrameLocks noChangeAspect="1"/>
          </p:cNvGraphicFramePr>
          <p:nvPr>
            <p:custDataLst>
              <p:tags r:id="rId1"/>
            </p:custDataLst>
            <p:extLst>
              <p:ext uri="{D42A27DB-BD31-4B8C-83A1-F6EECF244321}">
                <p14:modId xmlns:p14="http://schemas.microsoft.com/office/powerpoint/2010/main" val="16519807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98776CD5-A54E-7317-9B6F-7DF8AD81197C}"/>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40153D9-A153-0DD5-B117-D106DA9CF415}"/>
              </a:ext>
            </a:extLst>
          </p:cNvPr>
          <p:cNvSpPr>
            <a:spLocks noGrp="1"/>
          </p:cNvSpPr>
          <p:nvPr>
            <p:ph type="title"/>
          </p:nvPr>
        </p:nvSpPr>
        <p:spPr/>
        <p:txBody>
          <a:bodyPr vert="horz"/>
          <a:lstStyle/>
          <a:p>
            <a:r>
              <a:rPr kumimoji="1" lang="ja-JP" altLang="en-US"/>
              <a:t>目次</a:t>
            </a:r>
          </a:p>
        </p:txBody>
      </p:sp>
      <p:sp>
        <p:nvSpPr>
          <p:cNvPr id="30" name="Text Placeholder 2">
            <a:hlinkClick r:id="rId14" action="ppaction://hlinksldjump"/>
            <a:extLst>
              <a:ext uri="{FF2B5EF4-FFF2-40B4-BE49-F238E27FC236}">
                <a16:creationId xmlns:a16="http://schemas.microsoft.com/office/drawing/2014/main" id="{37B8EA4D-4633-EEF4-0043-F737BEC2638D}"/>
              </a:ext>
            </a:extLst>
          </p:cNvPr>
          <p:cNvSpPr>
            <a:spLocks noGrp="1"/>
          </p:cNvSpPr>
          <p:nvPr>
            <p:custDataLst>
              <p:tags r:id="rId2"/>
            </p:custDataLst>
          </p:nvPr>
        </p:nvSpPr>
        <p:spPr bwMode="auto">
          <a:xfrm>
            <a:off x="1752600" y="211296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1" name="Text Placeholder 2">
            <a:hlinkClick r:id="rId15" action="ppaction://hlinksldjump"/>
            <a:extLst>
              <a:ext uri="{FF2B5EF4-FFF2-40B4-BE49-F238E27FC236}">
                <a16:creationId xmlns:a16="http://schemas.microsoft.com/office/drawing/2014/main" id="{4EB477D7-3E58-7C1B-38F1-372A57A60397}"/>
              </a:ext>
            </a:extLst>
          </p:cNvPr>
          <p:cNvSpPr>
            <a:spLocks noGrp="1"/>
          </p:cNvSpPr>
          <p:nvPr>
            <p:custDataLst>
              <p:tags r:id="rId3"/>
            </p:custDataLst>
          </p:nvPr>
        </p:nvSpPr>
        <p:spPr bwMode="auto">
          <a:xfrm>
            <a:off x="1752600" y="243840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7" name="Text Placeholder 2">
            <a:extLst>
              <a:ext uri="{FF2B5EF4-FFF2-40B4-BE49-F238E27FC236}">
                <a16:creationId xmlns:a16="http://schemas.microsoft.com/office/drawing/2014/main" id="{315B1079-3A0C-62F6-C868-61EB64665A93}"/>
              </a:ext>
            </a:extLst>
          </p:cNvPr>
          <p:cNvSpPr>
            <a:spLocks noGrp="1"/>
          </p:cNvSpPr>
          <p:nvPr>
            <p:custDataLst>
              <p:tags r:id="rId4"/>
            </p:custDataLst>
          </p:nvPr>
        </p:nvSpPr>
        <p:spPr bwMode="auto">
          <a:xfrm>
            <a:off x="1752600" y="2844800"/>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（ア）市場の成長性</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Text Placeholder 2">
            <a:hlinkClick r:id="rId16" action="ppaction://hlinksldjump"/>
            <a:extLst>
              <a:ext uri="{FF2B5EF4-FFF2-40B4-BE49-F238E27FC236}">
                <a16:creationId xmlns:a16="http://schemas.microsoft.com/office/drawing/2014/main" id="{747BA255-4E0E-1437-8515-EAF76E099BD1}"/>
              </a:ext>
            </a:extLst>
          </p:cNvPr>
          <p:cNvSpPr>
            <a:spLocks noGrp="1"/>
          </p:cNvSpPr>
          <p:nvPr>
            <p:custDataLst>
              <p:tags r:id="rId5"/>
            </p:custDataLst>
          </p:nvPr>
        </p:nvSpPr>
        <p:spPr bwMode="auto">
          <a:xfrm>
            <a:off x="1752600" y="3200400"/>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（イ）競合他社との差別化</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Text Placeholder 2">
            <a:hlinkClick r:id="rId17" action="ppaction://hlinksldjump"/>
            <a:extLst>
              <a:ext uri="{FF2B5EF4-FFF2-40B4-BE49-F238E27FC236}">
                <a16:creationId xmlns:a16="http://schemas.microsoft.com/office/drawing/2014/main" id="{69EAA632-3C29-4CB3-2AA0-E19EF59CBE69}"/>
              </a:ext>
            </a:extLst>
          </p:cNvPr>
          <p:cNvSpPr>
            <a:spLocks noGrp="1"/>
          </p:cNvSpPr>
          <p:nvPr>
            <p:custDataLst>
              <p:tags r:id="rId6"/>
            </p:custDataLst>
          </p:nvPr>
        </p:nvSpPr>
        <p:spPr bwMode="auto">
          <a:xfrm>
            <a:off x="1752600" y="3519489"/>
            <a:ext cx="6477000" cy="288925"/>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（ウ）労働生産性向上</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hlinkClick r:id="rId18" action="ppaction://hlinksldjump"/>
            <a:extLst>
              <a:ext uri="{FF2B5EF4-FFF2-40B4-BE49-F238E27FC236}">
                <a16:creationId xmlns:a16="http://schemas.microsoft.com/office/drawing/2014/main" id="{7E08F4B5-303D-AEAB-C364-D8373306F6F3}"/>
              </a:ext>
            </a:extLst>
          </p:cNvPr>
          <p:cNvSpPr>
            <a:spLocks noGrp="1"/>
          </p:cNvSpPr>
          <p:nvPr>
            <p:custDataLst>
              <p:tags r:id="rId7"/>
            </p:custDataLst>
          </p:nvPr>
        </p:nvSpPr>
        <p:spPr bwMode="auto">
          <a:xfrm>
            <a:off x="1752600" y="380841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Text Placeholder 2">
            <a:hlinkClick r:id="rId19" action="ppaction://hlinksldjump"/>
            <a:extLst>
              <a:ext uri="{FF2B5EF4-FFF2-40B4-BE49-F238E27FC236}">
                <a16:creationId xmlns:a16="http://schemas.microsoft.com/office/drawing/2014/main" id="{500F5114-415D-FB5B-7516-EF6495064470}"/>
              </a:ext>
            </a:extLst>
          </p:cNvPr>
          <p:cNvSpPr>
            <a:spLocks noGrp="1"/>
          </p:cNvSpPr>
          <p:nvPr>
            <p:custDataLst>
              <p:tags r:id="rId8"/>
            </p:custDataLst>
          </p:nvPr>
        </p:nvSpPr>
        <p:spPr bwMode="auto">
          <a:xfrm>
            <a:off x="1752600" y="4133850"/>
            <a:ext cx="6477000" cy="327025"/>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6" name="Text Placeholder 2">
            <a:hlinkClick r:id="rId20" action="ppaction://hlinksldjump"/>
            <a:extLst>
              <a:ext uri="{FF2B5EF4-FFF2-40B4-BE49-F238E27FC236}">
                <a16:creationId xmlns:a16="http://schemas.microsoft.com/office/drawing/2014/main" id="{0FAE2523-0106-BE48-ABA0-1F8DA6EF7F42}"/>
              </a:ext>
            </a:extLst>
          </p:cNvPr>
          <p:cNvSpPr>
            <a:spLocks noGrp="1"/>
          </p:cNvSpPr>
          <p:nvPr>
            <p:custDataLst>
              <p:tags r:id="rId9"/>
            </p:custDataLst>
          </p:nvPr>
        </p:nvSpPr>
        <p:spPr bwMode="auto">
          <a:xfrm>
            <a:off x="1752600" y="4460876"/>
            <a:ext cx="6477000" cy="28416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4032F2B9-184C-94D8-5207-C36297E3642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8935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FA9B651-4133-CF2B-3D04-368A51CB7415}"/>
              </a:ext>
            </a:extLst>
          </p:cNvPr>
          <p:cNvGraphicFramePr>
            <a:graphicFrameLocks noChangeAspect="1"/>
          </p:cNvGraphicFramePr>
          <p:nvPr>
            <p:custDataLst>
              <p:tags r:id="rId1"/>
            </p:custDataLst>
            <p:extLst>
              <p:ext uri="{D42A27DB-BD31-4B8C-83A1-F6EECF244321}">
                <p14:modId xmlns:p14="http://schemas.microsoft.com/office/powerpoint/2010/main" val="14197972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3" name="think-cell data - do not delete" hidden="1">
                        <a:extLst>
                          <a:ext uri="{FF2B5EF4-FFF2-40B4-BE49-F238E27FC236}">
                            <a16:creationId xmlns:a16="http://schemas.microsoft.com/office/drawing/2014/main" id="{8FA9B651-4133-CF2B-3D04-368A51CB741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a:extLst>
              <a:ext uri="{FF2B5EF4-FFF2-40B4-BE49-F238E27FC236}">
                <a16:creationId xmlns:a16="http://schemas.microsoft.com/office/drawing/2014/main" id="{F58E677C-92AD-DCD0-C1E1-EACB2187138D}"/>
              </a:ext>
            </a:extLst>
          </p:cNvPr>
          <p:cNvPicPr>
            <a:picLocks noChangeAspect="1"/>
          </p:cNvPicPr>
          <p:nvPr/>
        </p:nvPicPr>
        <p:blipFill>
          <a:blip r:embed="rId6"/>
          <a:stretch>
            <a:fillRect/>
          </a:stretch>
        </p:blipFill>
        <p:spPr>
          <a:xfrm>
            <a:off x="449580" y="1605417"/>
            <a:ext cx="9006840" cy="1623060"/>
          </a:xfrm>
          <a:prstGeom prst="rect">
            <a:avLst/>
          </a:prstGeom>
        </p:spPr>
      </p:pic>
      <p:sp>
        <p:nvSpPr>
          <p:cNvPr id="2" name="Title 1">
            <a:extLst>
              <a:ext uri="{FF2B5EF4-FFF2-40B4-BE49-F238E27FC236}">
                <a16:creationId xmlns:a16="http://schemas.microsoft.com/office/drawing/2014/main" id="{70903AB5-B977-5862-FCE7-9E8C7BC907F3}"/>
              </a:ext>
            </a:extLst>
          </p:cNvPr>
          <p:cNvSpPr>
            <a:spLocks noGrp="1"/>
          </p:cNvSpPr>
          <p:nvPr>
            <p:ph type="title"/>
          </p:nvPr>
        </p:nvSpPr>
        <p:spPr/>
        <p:txBody>
          <a:bodyPr vert="horz"/>
          <a:lstStyle/>
          <a:p>
            <a:endParaRPr kumimoji="1" lang="ja-JP" altLang="en-US"/>
          </a:p>
        </p:txBody>
      </p:sp>
      <p:sp>
        <p:nvSpPr>
          <p:cNvPr id="7" name="Text Placeholder 6">
            <a:extLst>
              <a:ext uri="{FF2B5EF4-FFF2-40B4-BE49-F238E27FC236}">
                <a16:creationId xmlns:a16="http://schemas.microsoft.com/office/drawing/2014/main" id="{18F54CB0-895D-880E-FB54-6727D475D402}"/>
              </a:ext>
            </a:extLst>
          </p:cNvPr>
          <p:cNvSpPr>
            <a:spLocks noGrp="1"/>
          </p:cNvSpPr>
          <p:nvPr>
            <p:ph type="body" sz="quarter" idx="12"/>
          </p:nvPr>
        </p:nvSpPr>
        <p:spPr/>
        <p:txBody>
          <a:bodyPr/>
          <a:lstStyle/>
          <a:p>
            <a:r>
              <a:rPr lang="ja-JP" altLang="en-US"/>
              <a:t>②先進性・成長性（ア）市場の成長性</a:t>
            </a:r>
          </a:p>
        </p:txBody>
      </p:sp>
      <p:grpSp>
        <p:nvGrpSpPr>
          <p:cNvPr id="23" name="RectangleWithLineGroup">
            <a:extLst>
              <a:ext uri="{FF2B5EF4-FFF2-40B4-BE49-F238E27FC236}">
                <a16:creationId xmlns:a16="http://schemas.microsoft.com/office/drawing/2014/main" id="{26E0A6CB-B255-DCB8-CC37-EE627723CB50}"/>
              </a:ext>
            </a:extLst>
          </p:cNvPr>
          <p:cNvGrpSpPr/>
          <p:nvPr/>
        </p:nvGrpSpPr>
        <p:grpSpPr>
          <a:xfrm>
            <a:off x="381000" y="914400"/>
            <a:ext cx="9144000" cy="380480"/>
            <a:chOff x="2073603" y="1702803"/>
            <a:chExt cx="2160003" cy="360000"/>
          </a:xfrm>
          <a:noFill/>
        </p:grpSpPr>
        <p:sp>
          <p:nvSpPr>
            <p:cNvPr id="24" name="Rectangle 23">
              <a:extLst>
                <a:ext uri="{FF2B5EF4-FFF2-40B4-BE49-F238E27FC236}">
                  <a16:creationId xmlns:a16="http://schemas.microsoft.com/office/drawing/2014/main" id="{E6AC915C-F4E4-0C29-3D42-BA81C35F3CBC}"/>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売上高</a:t>
              </a:r>
            </a:p>
          </p:txBody>
        </p:sp>
        <p:cxnSp>
          <p:nvCxnSpPr>
            <p:cNvPr id="25" name="Straight Connector 24">
              <a:extLst>
                <a:ext uri="{FF2B5EF4-FFF2-40B4-BE49-F238E27FC236}">
                  <a16:creationId xmlns:a16="http://schemas.microsoft.com/office/drawing/2014/main" id="{1B79FD65-2CC4-7A7F-7502-9D5D53CB6D93}"/>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4" name="Rectangle: Folded Corner 3">
            <a:extLst>
              <a:ext uri="{FF2B5EF4-FFF2-40B4-BE49-F238E27FC236}">
                <a16:creationId xmlns:a16="http://schemas.microsoft.com/office/drawing/2014/main" id="{963E80E8-6BCD-36E3-E046-6B20963ADCF6}"/>
              </a:ext>
            </a:extLst>
          </p:cNvPr>
          <p:cNvSpPr/>
          <p:nvPr/>
        </p:nvSpPr>
        <p:spPr>
          <a:xfrm>
            <a:off x="381000" y="3511547"/>
            <a:ext cx="9144000" cy="2966809"/>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自社事業が属する市場の見通しや市場変化をどのように見込んでいるか、認識を記載ください。</a:t>
            </a:r>
            <a:endPar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また、補助事業の売上高成長の実現に向けた取り組み記載ください。</a:t>
            </a:r>
            <a:endPar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四角形: メモ 1">
            <a:extLst>
              <a:ext uri="{FF2B5EF4-FFF2-40B4-BE49-F238E27FC236}">
                <a16:creationId xmlns:a16="http://schemas.microsoft.com/office/drawing/2014/main" id="{D646AD31-BF9F-F25C-DBA1-2742A003A6BE}"/>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1" name="四角形: メモ 1">
            <a:extLst>
              <a:ext uri="{FF2B5EF4-FFF2-40B4-BE49-F238E27FC236}">
                <a16:creationId xmlns:a16="http://schemas.microsoft.com/office/drawing/2014/main" id="{C1015876-6FFD-CCE5-AB28-5835998DC9D0}"/>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5" name="正方形/長方形 2">
            <a:extLst>
              <a:ext uri="{FF2B5EF4-FFF2-40B4-BE49-F238E27FC236}">
                <a16:creationId xmlns:a16="http://schemas.microsoft.com/office/drawing/2014/main" id="{B848E92E-73E5-2052-4C38-985D50BDDB98}"/>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 name="Callout: Line with Border and Accent Bar 8">
            <a:extLst>
              <a:ext uri="{FF2B5EF4-FFF2-40B4-BE49-F238E27FC236}">
                <a16:creationId xmlns:a16="http://schemas.microsoft.com/office/drawing/2014/main" id="{1DB087E3-530C-8973-8F8E-65C09951D7AD}"/>
              </a:ext>
            </a:extLst>
          </p:cNvPr>
          <p:cNvSpPr/>
          <p:nvPr/>
        </p:nvSpPr>
        <p:spPr>
          <a:xfrm>
            <a:off x="2612573" y="616824"/>
            <a:ext cx="6986270" cy="673916"/>
          </a:xfrm>
          <a:prstGeom prst="accentBorderCallout1">
            <a:avLst>
              <a:gd name="adj1" fmla="val 26818"/>
              <a:gd name="adj2" fmla="val -2413"/>
              <a:gd name="adj3" fmla="val 150345"/>
              <a:gd name="adj4" fmla="val -16606"/>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対象業界の市場推移に対して、補助事業の効果（設備投資による規模拡大・生産性向上などの影響）を</a:t>
            </a:r>
            <a:br>
              <a:rPr lang="en-US" altLang="ja-JP" sz="1200" b="1">
                <a:solidFill>
                  <a:schemeClr val="accent4">
                    <a:lumMod val="75000"/>
                  </a:schemeClr>
                </a:solidFill>
              </a:rPr>
            </a:br>
            <a:r>
              <a:rPr lang="ja-JP" altLang="en-US" sz="1200" b="1">
                <a:solidFill>
                  <a:schemeClr val="accent4">
                    <a:lumMod val="75000"/>
                  </a:schemeClr>
                </a:solidFill>
              </a:rPr>
              <a:t>どのように捉えているかを記載ください</a:t>
            </a:r>
          </a:p>
          <a:p>
            <a:pPr marL="285750" indent="-285750">
              <a:buFont typeface="Arial" panose="020B0604020202020204" pitchFamily="34" charset="0"/>
              <a:buChar char="•"/>
            </a:pPr>
            <a:r>
              <a:rPr lang="ja-JP" altLang="en-US" sz="1200" b="1">
                <a:solidFill>
                  <a:schemeClr val="accent4">
                    <a:lumMod val="75000"/>
                  </a:schemeClr>
                </a:solidFill>
              </a:rPr>
              <a:t>対象業界は申請事業者における主たる事業とし、その定義は任意に設定ください</a:t>
            </a:r>
          </a:p>
        </p:txBody>
      </p:sp>
      <p:sp>
        <p:nvSpPr>
          <p:cNvPr id="13" name="Callout: Line with Border and Accent Bar 12">
            <a:extLst>
              <a:ext uri="{FF2B5EF4-FFF2-40B4-BE49-F238E27FC236}">
                <a16:creationId xmlns:a16="http://schemas.microsoft.com/office/drawing/2014/main" id="{3FB8E70E-905E-F4A8-DCC8-167EE7F1EA49}"/>
              </a:ext>
            </a:extLst>
          </p:cNvPr>
          <p:cNvSpPr/>
          <p:nvPr/>
        </p:nvSpPr>
        <p:spPr>
          <a:xfrm>
            <a:off x="3986534" y="2060241"/>
            <a:ext cx="5083991" cy="1313272"/>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様式２</a:t>
            </a:r>
            <a:r>
              <a:rPr kumimoji="1" lang="en-US" altLang="ja-JP" sz="1200" b="1">
                <a:solidFill>
                  <a:schemeClr val="accent4">
                    <a:lumMod val="75000"/>
                  </a:schemeClr>
                </a:solidFill>
              </a:rPr>
              <a:t>_</a:t>
            </a:r>
            <a:r>
              <a:rPr kumimoji="1" lang="ja-JP" altLang="en-US" sz="1200" b="1">
                <a:solidFill>
                  <a:schemeClr val="accent4">
                    <a:lumMod val="75000"/>
                  </a:schemeClr>
                </a:solidFill>
              </a:rPr>
              <a:t>⓪貼り付け用</a:t>
            </a:r>
            <a:r>
              <a:rPr kumimoji="1" lang="en-US" altLang="ja-JP" sz="1200" b="1">
                <a:solidFill>
                  <a:schemeClr val="accent4">
                    <a:lumMod val="75000"/>
                  </a:schemeClr>
                </a:solidFill>
              </a:rPr>
              <a:t>_</a:t>
            </a:r>
            <a:r>
              <a:rPr kumimoji="1" lang="ja-JP" altLang="en-US" sz="1200" b="1">
                <a:solidFill>
                  <a:schemeClr val="accent4">
                    <a:lumMod val="75000"/>
                  </a:schemeClr>
                </a:solidFill>
              </a:rPr>
              <a:t>補助事業情報を画像形式で貼り付けください</a:t>
            </a:r>
            <a:endParaRPr kumimoji="1"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コンソーシアムの場合は、</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合計</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事業者</a:t>
            </a:r>
            <a:r>
              <a:rPr lang="en-US" altLang="ja-JP" sz="1200" b="1">
                <a:solidFill>
                  <a:schemeClr val="accent4">
                    <a:lumMod val="75000"/>
                  </a:schemeClr>
                </a:solidFill>
              </a:rPr>
              <a:t>2</a:t>
            </a:r>
            <a:r>
              <a:rPr lang="ja-JP" altLang="en-US" sz="1200" b="1">
                <a:solidFill>
                  <a:schemeClr val="accent4">
                    <a:lumMod val="75000"/>
                  </a:schemeClr>
                </a:solidFill>
              </a:rPr>
              <a:t>、</a:t>
            </a:r>
            <a:r>
              <a:rPr lang="en-US" altLang="ja-JP" sz="1200" b="1">
                <a:solidFill>
                  <a:schemeClr val="accent4">
                    <a:lumMod val="75000"/>
                  </a:schemeClr>
                </a:solidFill>
              </a:rPr>
              <a:t>3</a:t>
            </a:r>
            <a:r>
              <a:rPr lang="ja-JP" altLang="en-US" sz="1200" b="1">
                <a:solidFill>
                  <a:schemeClr val="accent4">
                    <a:lumMod val="75000"/>
                  </a:schemeClr>
                </a:solidFill>
              </a:rPr>
              <a:t>、</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をスライドを複製し、別々に画像形式で貼り付けください</a:t>
            </a:r>
            <a:br>
              <a:rPr lang="en-US" altLang="ja-JP" sz="1200" b="1">
                <a:solidFill>
                  <a:schemeClr val="accent4">
                    <a:lumMod val="75000"/>
                  </a:schemeClr>
                </a:solidFill>
              </a:rPr>
            </a:br>
            <a:r>
              <a:rPr lang="ja-JP" altLang="en-US" sz="1200" b="1">
                <a:solidFill>
                  <a:schemeClr val="accent4">
                    <a:lumMod val="75000"/>
                  </a:schemeClr>
                </a:solidFill>
              </a:rPr>
              <a:t>（コンソーシアム全体のスライドと各事業者のスライドを作成ください）</a:t>
            </a:r>
            <a:endParaRPr lang="en-US" altLang="ja-JP" sz="1200" b="1">
              <a:solidFill>
                <a:schemeClr val="accent4">
                  <a:lumMod val="75000"/>
                </a:schemeClr>
              </a:solidFill>
            </a:endParaRPr>
          </a:p>
        </p:txBody>
      </p:sp>
    </p:spTree>
    <p:extLst>
      <p:ext uri="{BB962C8B-B14F-4D97-AF65-F5344CB8AC3E}">
        <p14:creationId xmlns:p14="http://schemas.microsoft.com/office/powerpoint/2010/main" val="630254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43FE105B-DFA2-03B3-9C16-79600134A9E6}"/>
              </a:ext>
            </a:extLst>
          </p:cNvPr>
          <p:cNvGraphicFramePr>
            <a:graphicFrameLocks noChangeAspect="1"/>
          </p:cNvGraphicFramePr>
          <p:nvPr>
            <p:custDataLst>
              <p:tags r:id="rId1"/>
            </p:custDataLst>
            <p:extLst>
              <p:ext uri="{D42A27DB-BD31-4B8C-83A1-F6EECF244321}">
                <p14:modId xmlns:p14="http://schemas.microsoft.com/office/powerpoint/2010/main" val="3179313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8" name="think-cell data - do not delete" hidden="1">
                        <a:extLst>
                          <a:ext uri="{FF2B5EF4-FFF2-40B4-BE49-F238E27FC236}">
                            <a16:creationId xmlns:a16="http://schemas.microsoft.com/office/drawing/2014/main" id="{43FE105B-DFA2-03B3-9C16-79600134A9E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Rectangle 6">
            <a:extLst>
              <a:ext uri="{FF2B5EF4-FFF2-40B4-BE49-F238E27FC236}">
                <a16:creationId xmlns:a16="http://schemas.microsoft.com/office/drawing/2014/main" id="{2402C154-2BF3-D5A6-739E-9BB38DC1549F}"/>
              </a:ext>
            </a:extLst>
          </p:cNvPr>
          <p:cNvSpPr/>
          <p:nvPr/>
        </p:nvSpPr>
        <p:spPr>
          <a:xfrm>
            <a:off x="381001" y="1525509"/>
            <a:ext cx="1036636" cy="534363"/>
          </a:xfrm>
          <a:prstGeom prst="rect">
            <a:avLst/>
          </a:prstGeom>
          <a:solidFill>
            <a:schemeClr val="accent2"/>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ja-JP" altLang="en-US" sz="1200" b="1">
                <a:solidFill>
                  <a:schemeClr val="bg1"/>
                </a:solidFill>
              </a:rPr>
              <a:t>該当する</a:t>
            </a:r>
            <a:br>
              <a:rPr kumimoji="1" lang="en-US" altLang="ja-JP" sz="1200" b="1">
                <a:solidFill>
                  <a:schemeClr val="bg1"/>
                </a:solidFill>
              </a:rPr>
            </a:br>
            <a:r>
              <a:rPr kumimoji="1" lang="ja-JP" altLang="en-US" sz="1200" b="1">
                <a:solidFill>
                  <a:schemeClr val="bg1"/>
                </a:solidFill>
              </a:rPr>
              <a:t>戦略</a:t>
            </a:r>
            <a:r>
              <a:rPr kumimoji="1" lang="en-US" altLang="ja-JP" sz="1200" b="1">
                <a:solidFill>
                  <a:schemeClr val="bg1"/>
                </a:solidFill>
              </a:rPr>
              <a:t>17</a:t>
            </a:r>
            <a:r>
              <a:rPr kumimoji="1" lang="ja-JP" altLang="en-US" sz="1200" b="1">
                <a:solidFill>
                  <a:schemeClr val="bg1"/>
                </a:solidFill>
              </a:rPr>
              <a:t>分野</a:t>
            </a:r>
          </a:p>
        </p:txBody>
      </p:sp>
      <p:sp>
        <p:nvSpPr>
          <p:cNvPr id="9" name="Rectangle 8">
            <a:extLst>
              <a:ext uri="{FF2B5EF4-FFF2-40B4-BE49-F238E27FC236}">
                <a16:creationId xmlns:a16="http://schemas.microsoft.com/office/drawing/2014/main" id="{EFF4E3B8-FF97-9204-A515-3EAD678AC9E6}"/>
              </a:ext>
            </a:extLst>
          </p:cNvPr>
          <p:cNvSpPr/>
          <p:nvPr/>
        </p:nvSpPr>
        <p:spPr>
          <a:xfrm>
            <a:off x="1529483" y="1525509"/>
            <a:ext cx="2966317" cy="534363"/>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様式２</a:t>
            </a:r>
            <a: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_</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②補助事業情報シートにて選択した分野を記載ください。該当しない場合は</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未記入で問題ありません</a:t>
            </a:r>
          </a:p>
        </p:txBody>
      </p:sp>
      <p:sp>
        <p:nvSpPr>
          <p:cNvPr id="10" name="Rectangle 9">
            <a:extLst>
              <a:ext uri="{FF2B5EF4-FFF2-40B4-BE49-F238E27FC236}">
                <a16:creationId xmlns:a16="http://schemas.microsoft.com/office/drawing/2014/main" id="{712DB777-1EC3-1799-D15F-1B21C75D6EA8}"/>
              </a:ext>
            </a:extLst>
          </p:cNvPr>
          <p:cNvSpPr/>
          <p:nvPr/>
        </p:nvSpPr>
        <p:spPr>
          <a:xfrm>
            <a:off x="381000" y="2692400"/>
            <a:ext cx="4114800" cy="3760788"/>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l"/>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上記の分野に該当する根拠を具体的に記載ください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l"/>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lgn="l">
              <a:buFont typeface="Arial" panose="020B0604020202020204" pitchFamily="34" charset="0"/>
              <a:buChar char="•"/>
            </a:pP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181_</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プラスチック板・棒・管・継手・異形押出製品製造業</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/AI</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・半導体、マテリアル（重要鉱物・部素材））</a:t>
            </a:r>
            <a:b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次世代半導体パッケージ用絶縁フィルムの量産工場建設。</a:t>
            </a:r>
            <a:b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汎用品ではなく、先端</a:t>
            </a:r>
            <a: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GPU</a:t>
            </a: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等に不可欠な特殊部素材。また、現在海外依存度が高い部素材の国内自給体制を確立し、</a:t>
            </a:r>
            <a:b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有事のボトルネック解消に貢献する「危機管理投資」である。</a:t>
            </a:r>
            <a:endParaRPr kumimoji="1"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099_</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その他の食料品製造業</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合成生物学・バイオ、フードテック）</a:t>
            </a: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微生物由来の代替タンパク質・バイオ素材の大型</a:t>
            </a:r>
            <a:b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発酵プラント建設。従来の食品製造ではなく、精密発酵技術を用いた大規模生産実証である。また、気候変動リスクに対応した持続可能な食料生産を実現する「成長投資」である。</a:t>
            </a:r>
            <a:endPar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lgn="l">
              <a:buFont typeface="Arial" panose="020B0604020202020204" pitchFamily="34" charset="0"/>
              <a:buChar char="•"/>
            </a:pP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472_</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冷蔵倉庫業</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港湾ロジスティクス）</a:t>
            </a:r>
            <a: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AI</a:t>
            </a: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・ロボット完全</a:t>
            </a:r>
            <a:b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自動化型の港湾冷蔵物流センター建設。単なる保管場所の提供ではなく、港湾エリアにおける「高度物流拠点（建物）」の建設と、「次世代自動化設備（機械装置）」の導入を行うもの。これにより、港湾物流の結節点における処理能力を</a:t>
            </a:r>
            <a:b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飛躍的に高め、サプライチェーンの強靭化に貢献する。</a:t>
            </a:r>
            <a:endParaRPr kumimoji="1"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a:p>
            <a:pPr algn="l"/>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等</a:t>
            </a:r>
            <a:endParaRPr kumimoji="1"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Isosceles Triangle 10">
            <a:extLst>
              <a:ext uri="{FF2B5EF4-FFF2-40B4-BE49-F238E27FC236}">
                <a16:creationId xmlns:a16="http://schemas.microsoft.com/office/drawing/2014/main" id="{310BD6F3-C891-EF08-3B1D-21D4B78D24D1}"/>
              </a:ext>
            </a:extLst>
          </p:cNvPr>
          <p:cNvSpPr/>
          <p:nvPr/>
        </p:nvSpPr>
        <p:spPr>
          <a:xfrm>
            <a:off x="1584263" y="2276636"/>
            <a:ext cx="1708274" cy="199000"/>
          </a:xfrm>
          <a:prstGeom prst="triangl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12" name="RectangleWithVerticalLineGroup">
            <a:extLst>
              <a:ext uri="{FF2B5EF4-FFF2-40B4-BE49-F238E27FC236}">
                <a16:creationId xmlns:a16="http://schemas.microsoft.com/office/drawing/2014/main" id="{744CC7C3-AC8F-658C-FD0D-11A91D9A2E63}"/>
              </a:ext>
            </a:extLst>
          </p:cNvPr>
          <p:cNvGrpSpPr/>
          <p:nvPr/>
        </p:nvGrpSpPr>
        <p:grpSpPr>
          <a:xfrm>
            <a:off x="5153026" y="5434927"/>
            <a:ext cx="568874" cy="306466"/>
            <a:chOff x="640801" y="2278804"/>
            <a:chExt cx="1080002" cy="720001"/>
          </a:xfrm>
        </p:grpSpPr>
        <p:sp>
          <p:nvSpPr>
            <p:cNvPr id="13" name="Rectangle 12">
              <a:extLst>
                <a:ext uri="{FF2B5EF4-FFF2-40B4-BE49-F238E27FC236}">
                  <a16:creationId xmlns:a16="http://schemas.microsoft.com/office/drawing/2014/main" id="{0182572E-E0CA-372E-C702-D67EF3B31806}"/>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horz" wrap="none" rtlCol="0" anchor="ctr" anchorCtr="0"/>
            <a:lstStyle/>
            <a:p>
              <a:pPr algn="ctr"/>
              <a:r>
                <a:rPr kumimoji="1"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大分類</a:t>
              </a:r>
            </a:p>
          </p:txBody>
        </p:sp>
        <p:cxnSp>
          <p:nvCxnSpPr>
            <p:cNvPr id="14" name="Straight Connector 13">
              <a:extLst>
                <a:ext uri="{FF2B5EF4-FFF2-40B4-BE49-F238E27FC236}">
                  <a16:creationId xmlns:a16="http://schemas.microsoft.com/office/drawing/2014/main" id="{CD5FE387-B04B-FF20-6ADF-63FE329E80EE}"/>
                </a:ext>
              </a:extLst>
            </p:cNvPr>
            <p:cNvCxnSpPr/>
            <p:nvPr/>
          </p:nvCxnSpPr>
          <p:spPr>
            <a:xfrm>
              <a:off x="1720803" y="2278804"/>
              <a:ext cx="0" cy="72000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15" name="RectangleWithVerticalLineGroup">
            <a:extLst>
              <a:ext uri="{FF2B5EF4-FFF2-40B4-BE49-F238E27FC236}">
                <a16:creationId xmlns:a16="http://schemas.microsoft.com/office/drawing/2014/main" id="{49EB4D61-ABB3-C750-65D1-CDF2C061418C}"/>
              </a:ext>
            </a:extLst>
          </p:cNvPr>
          <p:cNvGrpSpPr/>
          <p:nvPr/>
        </p:nvGrpSpPr>
        <p:grpSpPr>
          <a:xfrm>
            <a:off x="5153026" y="5790824"/>
            <a:ext cx="568874" cy="306466"/>
            <a:chOff x="640801" y="2278804"/>
            <a:chExt cx="1080002" cy="720001"/>
          </a:xfrm>
        </p:grpSpPr>
        <p:sp>
          <p:nvSpPr>
            <p:cNvPr id="16" name="Rectangle 15">
              <a:extLst>
                <a:ext uri="{FF2B5EF4-FFF2-40B4-BE49-F238E27FC236}">
                  <a16:creationId xmlns:a16="http://schemas.microsoft.com/office/drawing/2014/main" id="{37BF1E1B-4A60-12BB-C050-7F6217CBF3D9}"/>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horz" wrap="none" rtlCol="0" anchor="ctr" anchorCtr="0"/>
            <a:lstStyle/>
            <a:p>
              <a:pPr algn="ctr"/>
              <a:r>
                <a:rPr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中</a:t>
              </a:r>
              <a:r>
                <a:rPr kumimoji="1"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分類</a:t>
              </a:r>
            </a:p>
          </p:txBody>
        </p:sp>
        <p:cxnSp>
          <p:nvCxnSpPr>
            <p:cNvPr id="17" name="Straight Connector 16">
              <a:extLst>
                <a:ext uri="{FF2B5EF4-FFF2-40B4-BE49-F238E27FC236}">
                  <a16:creationId xmlns:a16="http://schemas.microsoft.com/office/drawing/2014/main" id="{4626058C-D51C-621E-6960-036BAD086CB3}"/>
                </a:ext>
              </a:extLst>
            </p:cNvPr>
            <p:cNvCxnSpPr/>
            <p:nvPr/>
          </p:nvCxnSpPr>
          <p:spPr>
            <a:xfrm>
              <a:off x="1720803" y="2278804"/>
              <a:ext cx="0" cy="72000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18" name="RectangleWithVerticalLineGroup">
            <a:extLst>
              <a:ext uri="{FF2B5EF4-FFF2-40B4-BE49-F238E27FC236}">
                <a16:creationId xmlns:a16="http://schemas.microsoft.com/office/drawing/2014/main" id="{3EC38593-D5CD-0D43-CDD0-E090F9B2FEB2}"/>
              </a:ext>
            </a:extLst>
          </p:cNvPr>
          <p:cNvGrpSpPr/>
          <p:nvPr/>
        </p:nvGrpSpPr>
        <p:grpSpPr>
          <a:xfrm>
            <a:off x="5153026" y="6146722"/>
            <a:ext cx="568874" cy="306466"/>
            <a:chOff x="640801" y="2278804"/>
            <a:chExt cx="1080002" cy="720001"/>
          </a:xfrm>
        </p:grpSpPr>
        <p:sp>
          <p:nvSpPr>
            <p:cNvPr id="19" name="Rectangle 18">
              <a:extLst>
                <a:ext uri="{FF2B5EF4-FFF2-40B4-BE49-F238E27FC236}">
                  <a16:creationId xmlns:a16="http://schemas.microsoft.com/office/drawing/2014/main" id="{9279F465-FA8C-F8D9-00E6-A9B39EE0900E}"/>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horz" wrap="none" rtlCol="0" anchor="ctr" anchorCtr="0"/>
            <a:lstStyle/>
            <a:p>
              <a:pPr algn="ctr"/>
              <a:r>
                <a:rPr kumimoji="1"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小分類</a:t>
              </a:r>
            </a:p>
          </p:txBody>
        </p:sp>
        <p:cxnSp>
          <p:nvCxnSpPr>
            <p:cNvPr id="20" name="Straight Connector 19">
              <a:extLst>
                <a:ext uri="{FF2B5EF4-FFF2-40B4-BE49-F238E27FC236}">
                  <a16:creationId xmlns:a16="http://schemas.microsoft.com/office/drawing/2014/main" id="{0C2645F9-2D17-56B1-6751-681C1923BEDD}"/>
                </a:ext>
              </a:extLst>
            </p:cNvPr>
            <p:cNvCxnSpPr/>
            <p:nvPr/>
          </p:nvCxnSpPr>
          <p:spPr>
            <a:xfrm>
              <a:off x="1720803" y="2278804"/>
              <a:ext cx="0" cy="72000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1" name="Rectangle 20">
            <a:extLst>
              <a:ext uri="{FF2B5EF4-FFF2-40B4-BE49-F238E27FC236}">
                <a16:creationId xmlns:a16="http://schemas.microsoft.com/office/drawing/2014/main" id="{F2B2D475-2530-D795-B576-CD12779C911B}"/>
              </a:ext>
            </a:extLst>
          </p:cNvPr>
          <p:cNvSpPr/>
          <p:nvPr/>
        </p:nvSpPr>
        <p:spPr>
          <a:xfrm>
            <a:off x="5787736" y="5434927"/>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3" name="Rectangle 52">
            <a:extLst>
              <a:ext uri="{FF2B5EF4-FFF2-40B4-BE49-F238E27FC236}">
                <a16:creationId xmlns:a16="http://schemas.microsoft.com/office/drawing/2014/main" id="{A25E1521-F52F-17D3-F57C-552D40C8EF33}"/>
              </a:ext>
            </a:extLst>
          </p:cNvPr>
          <p:cNvSpPr/>
          <p:nvPr/>
        </p:nvSpPr>
        <p:spPr>
          <a:xfrm>
            <a:off x="7699576" y="5434927"/>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4" name="Rectangle 53">
            <a:extLst>
              <a:ext uri="{FF2B5EF4-FFF2-40B4-BE49-F238E27FC236}">
                <a16:creationId xmlns:a16="http://schemas.microsoft.com/office/drawing/2014/main" id="{4FF8487E-6339-0118-9727-72A45F72624A}"/>
              </a:ext>
            </a:extLst>
          </p:cNvPr>
          <p:cNvSpPr/>
          <p:nvPr/>
        </p:nvSpPr>
        <p:spPr>
          <a:xfrm>
            <a:off x="5787736" y="5790824"/>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5" name="Rectangle 54">
            <a:extLst>
              <a:ext uri="{FF2B5EF4-FFF2-40B4-BE49-F238E27FC236}">
                <a16:creationId xmlns:a16="http://schemas.microsoft.com/office/drawing/2014/main" id="{60014C47-6750-8D11-53F0-488509366260}"/>
              </a:ext>
            </a:extLst>
          </p:cNvPr>
          <p:cNvSpPr/>
          <p:nvPr/>
        </p:nvSpPr>
        <p:spPr>
          <a:xfrm>
            <a:off x="7699576" y="5790824"/>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6" name="Rectangle 55">
            <a:extLst>
              <a:ext uri="{FF2B5EF4-FFF2-40B4-BE49-F238E27FC236}">
                <a16:creationId xmlns:a16="http://schemas.microsoft.com/office/drawing/2014/main" id="{82B005B2-7C13-B82E-F3C9-1F707BDCF3FC}"/>
              </a:ext>
            </a:extLst>
          </p:cNvPr>
          <p:cNvSpPr/>
          <p:nvPr/>
        </p:nvSpPr>
        <p:spPr>
          <a:xfrm>
            <a:off x="5787736" y="6146722"/>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7" name="Rectangle 56">
            <a:extLst>
              <a:ext uri="{FF2B5EF4-FFF2-40B4-BE49-F238E27FC236}">
                <a16:creationId xmlns:a16="http://schemas.microsoft.com/office/drawing/2014/main" id="{6E897A6F-17C3-AE2C-A706-35108F3CAA3F}"/>
              </a:ext>
            </a:extLst>
          </p:cNvPr>
          <p:cNvSpPr/>
          <p:nvPr/>
        </p:nvSpPr>
        <p:spPr>
          <a:xfrm>
            <a:off x="7699576" y="6146722"/>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58" name="RectangleWithLineGroup">
            <a:extLst>
              <a:ext uri="{FF2B5EF4-FFF2-40B4-BE49-F238E27FC236}">
                <a16:creationId xmlns:a16="http://schemas.microsoft.com/office/drawing/2014/main" id="{AAC75CBB-4FEE-58A9-14B1-B2FE8CAB21A6}"/>
              </a:ext>
            </a:extLst>
          </p:cNvPr>
          <p:cNvGrpSpPr/>
          <p:nvPr/>
        </p:nvGrpSpPr>
        <p:grpSpPr>
          <a:xfrm>
            <a:off x="5787736" y="5178226"/>
            <a:ext cx="1787324" cy="193907"/>
            <a:chOff x="2073603" y="1702803"/>
            <a:chExt cx="2160003" cy="360000"/>
          </a:xfrm>
          <a:noFill/>
        </p:grpSpPr>
        <p:sp>
          <p:nvSpPr>
            <p:cNvPr id="59" name="Rectangle 58">
              <a:extLst>
                <a:ext uri="{FF2B5EF4-FFF2-40B4-BE49-F238E27FC236}">
                  <a16:creationId xmlns:a16="http://schemas.microsoft.com/office/drawing/2014/main" id="{25F2B9D9-829B-C94D-7024-A78FD2C2E1C5}"/>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全社の業種</a:t>
              </a:r>
            </a:p>
          </p:txBody>
        </p:sp>
        <p:cxnSp>
          <p:nvCxnSpPr>
            <p:cNvPr id="60" name="Straight Connector 59">
              <a:extLst>
                <a:ext uri="{FF2B5EF4-FFF2-40B4-BE49-F238E27FC236}">
                  <a16:creationId xmlns:a16="http://schemas.microsoft.com/office/drawing/2014/main" id="{A0589A52-4731-4C01-1A81-582C82B76BC8}"/>
                </a:ext>
              </a:extLst>
            </p:cNvPr>
            <p:cNvCxnSpPr/>
            <p:nvPr/>
          </p:nvCxnSpPr>
          <p:spPr>
            <a:xfrm>
              <a:off x="2073603" y="2062803"/>
              <a:ext cx="2160003"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61" name="RectangleWithLineGroup">
            <a:extLst>
              <a:ext uri="{FF2B5EF4-FFF2-40B4-BE49-F238E27FC236}">
                <a16:creationId xmlns:a16="http://schemas.microsoft.com/office/drawing/2014/main" id="{5186AD08-EACA-A402-AAD3-E39EA2851E63}"/>
              </a:ext>
            </a:extLst>
          </p:cNvPr>
          <p:cNvGrpSpPr/>
          <p:nvPr/>
        </p:nvGrpSpPr>
        <p:grpSpPr>
          <a:xfrm>
            <a:off x="7699576" y="5178226"/>
            <a:ext cx="1787324" cy="193907"/>
            <a:chOff x="2073603" y="1702803"/>
            <a:chExt cx="2160003" cy="360000"/>
          </a:xfrm>
          <a:noFill/>
        </p:grpSpPr>
        <p:sp>
          <p:nvSpPr>
            <p:cNvPr id="62" name="Rectangle 61">
              <a:extLst>
                <a:ext uri="{FF2B5EF4-FFF2-40B4-BE49-F238E27FC236}">
                  <a16:creationId xmlns:a16="http://schemas.microsoft.com/office/drawing/2014/main" id="{E5D3DF25-841C-D860-2E11-65D8BB7D4E21}"/>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補助事業</a:t>
              </a:r>
              <a:r>
                <a:rPr kumimoji="1"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の業種</a:t>
              </a:r>
            </a:p>
          </p:txBody>
        </p:sp>
        <p:cxnSp>
          <p:nvCxnSpPr>
            <p:cNvPr id="63" name="Straight Connector 62">
              <a:extLst>
                <a:ext uri="{FF2B5EF4-FFF2-40B4-BE49-F238E27FC236}">
                  <a16:creationId xmlns:a16="http://schemas.microsoft.com/office/drawing/2014/main" id="{2C52833A-90BD-40DD-527E-D3B2381D8346}"/>
                </a:ext>
              </a:extLst>
            </p:cNvPr>
            <p:cNvCxnSpPr/>
            <p:nvPr/>
          </p:nvCxnSpPr>
          <p:spPr>
            <a:xfrm>
              <a:off x="2073603" y="2062803"/>
              <a:ext cx="2160003"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64" name="正方形/長方形 2058">
            <a:extLst>
              <a:ext uri="{FF2B5EF4-FFF2-40B4-BE49-F238E27FC236}">
                <a16:creationId xmlns:a16="http://schemas.microsoft.com/office/drawing/2014/main" id="{AFD01517-3F54-8ADD-7E26-367DF1850BAC}"/>
              </a:ext>
            </a:extLst>
          </p:cNvPr>
          <p:cNvSpPr/>
          <p:nvPr/>
        </p:nvSpPr>
        <p:spPr>
          <a:xfrm>
            <a:off x="4730154" y="1525509"/>
            <a:ext cx="4794846" cy="3546934"/>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写真等を活用し、</a:t>
            </a:r>
            <a:b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伝わりやすいよう工夫ください。</a:t>
            </a:r>
          </a:p>
        </p:txBody>
      </p:sp>
      <p:grpSp>
        <p:nvGrpSpPr>
          <p:cNvPr id="65" name="RectangleWithLineGroup">
            <a:extLst>
              <a:ext uri="{FF2B5EF4-FFF2-40B4-BE49-F238E27FC236}">
                <a16:creationId xmlns:a16="http://schemas.microsoft.com/office/drawing/2014/main" id="{C5E86C06-0076-02C3-72E1-9ABFCDA3BC6D}"/>
              </a:ext>
            </a:extLst>
          </p:cNvPr>
          <p:cNvGrpSpPr/>
          <p:nvPr/>
        </p:nvGrpSpPr>
        <p:grpSpPr>
          <a:xfrm>
            <a:off x="381000" y="914400"/>
            <a:ext cx="9144000" cy="380480"/>
            <a:chOff x="2073603" y="1702803"/>
            <a:chExt cx="2160003" cy="360000"/>
          </a:xfrm>
          <a:noFill/>
        </p:grpSpPr>
        <p:sp>
          <p:nvSpPr>
            <p:cNvPr id="66" name="Rectangle 65">
              <a:extLst>
                <a:ext uri="{FF2B5EF4-FFF2-40B4-BE49-F238E27FC236}">
                  <a16:creationId xmlns:a16="http://schemas.microsoft.com/office/drawing/2014/main" id="{F95977DE-28DA-0C37-43D5-E58ED3CA3B8D}"/>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戦略</a:t>
              </a:r>
              <a:r>
                <a:rPr lang="en-US" altLang="ja-JP"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17</a:t>
              </a:r>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分野との関わり</a:t>
              </a:r>
            </a:p>
          </p:txBody>
        </p:sp>
        <p:cxnSp>
          <p:nvCxnSpPr>
            <p:cNvPr id="67" name="Straight Connector 66">
              <a:extLst>
                <a:ext uri="{FF2B5EF4-FFF2-40B4-BE49-F238E27FC236}">
                  <a16:creationId xmlns:a16="http://schemas.microsoft.com/office/drawing/2014/main" id="{BF4DAA25-2005-3302-B59A-9ED87A8A4828}"/>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41730A75-2252-AA1D-733D-A40C364322F1}"/>
              </a:ext>
            </a:extLst>
          </p:cNvPr>
          <p:cNvSpPr>
            <a:spLocks noGrp="1"/>
          </p:cNvSpPr>
          <p:nvPr>
            <p:ph type="title"/>
          </p:nvPr>
        </p:nvSpPr>
        <p:spPr/>
        <p:txBody>
          <a:bodyPr vert="horz"/>
          <a:lstStyle/>
          <a:p>
            <a:endParaRPr kumimoji="1" lang="ja-JP" altLang="en-US"/>
          </a:p>
        </p:txBody>
      </p:sp>
      <p:sp>
        <p:nvSpPr>
          <p:cNvPr id="3" name="Text Placeholder 2">
            <a:extLst>
              <a:ext uri="{FF2B5EF4-FFF2-40B4-BE49-F238E27FC236}">
                <a16:creationId xmlns:a16="http://schemas.microsoft.com/office/drawing/2014/main" id="{5E0BFC74-63B5-5992-A00E-956C54F8A911}"/>
              </a:ext>
            </a:extLst>
          </p:cNvPr>
          <p:cNvSpPr>
            <a:spLocks noGrp="1"/>
          </p:cNvSpPr>
          <p:nvPr>
            <p:ph type="body" sz="quarter" idx="12"/>
          </p:nvPr>
        </p:nvSpPr>
        <p:spPr/>
        <p:txBody>
          <a:bodyPr/>
          <a:lstStyle/>
          <a:p>
            <a:r>
              <a:rPr lang="ja-JP" altLang="en-US"/>
              <a:t>②先進性・成長性（ア）市場の成長性</a:t>
            </a:r>
          </a:p>
        </p:txBody>
      </p:sp>
      <p:sp>
        <p:nvSpPr>
          <p:cNvPr id="23" name="四角形: メモ 1">
            <a:extLst>
              <a:ext uri="{FF2B5EF4-FFF2-40B4-BE49-F238E27FC236}">
                <a16:creationId xmlns:a16="http://schemas.microsoft.com/office/drawing/2014/main" id="{54F4FDA1-B02C-FCBA-74ED-7F1799BCEB25}"/>
              </a:ext>
            </a:extLst>
          </p:cNvPr>
          <p:cNvSpPr/>
          <p:nvPr/>
        </p:nvSpPr>
        <p:spPr>
          <a:xfrm>
            <a:off x="-1488524" y="259200"/>
            <a:ext cx="1412324" cy="711247"/>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（戦略</a:t>
            </a:r>
            <a: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17</a:t>
            </a: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分野での</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加点を希望の場合は</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2" name="四角形: メモ 1">
            <a:extLst>
              <a:ext uri="{FF2B5EF4-FFF2-40B4-BE49-F238E27FC236}">
                <a16:creationId xmlns:a16="http://schemas.microsoft.com/office/drawing/2014/main" id="{446DAA11-3E0A-E69B-D7EB-154508B0EA9F}"/>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5" name="正方形/長方形 2">
            <a:extLst>
              <a:ext uri="{FF2B5EF4-FFF2-40B4-BE49-F238E27FC236}">
                <a16:creationId xmlns:a16="http://schemas.microsoft.com/office/drawing/2014/main" id="{8BD8B31F-F1FE-7AF5-B572-3A7AC5F197CA}"/>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6" name="Callout: Line with Border and Accent Bar 5">
            <a:extLst>
              <a:ext uri="{FF2B5EF4-FFF2-40B4-BE49-F238E27FC236}">
                <a16:creationId xmlns:a16="http://schemas.microsoft.com/office/drawing/2014/main" id="{18CC9B27-863E-0831-6255-470BFAA49712}"/>
              </a:ext>
            </a:extLst>
          </p:cNvPr>
          <p:cNvSpPr/>
          <p:nvPr/>
        </p:nvSpPr>
        <p:spPr>
          <a:xfrm>
            <a:off x="1964863" y="438382"/>
            <a:ext cx="7443471" cy="1633306"/>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戦略</a:t>
            </a:r>
            <a:r>
              <a:rPr lang="en-US" altLang="ja-JP" sz="1200" b="1">
                <a:solidFill>
                  <a:schemeClr val="accent4">
                    <a:lumMod val="75000"/>
                  </a:schemeClr>
                </a:solidFill>
              </a:rPr>
              <a:t>17</a:t>
            </a:r>
            <a:r>
              <a:rPr lang="ja-JP" altLang="en-US" sz="1200" b="1">
                <a:solidFill>
                  <a:schemeClr val="accent4">
                    <a:lumMod val="75000"/>
                  </a:schemeClr>
                </a:solidFill>
              </a:rPr>
              <a:t>分野に該当する場合は、加点対象となるため、記載ください。特に、属する業界を踏まえた上でなぜその分野に該当すると考えたかを具体的に記載ください（ない場合は未記入で問題ありません）</a:t>
            </a:r>
            <a:endParaRPr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参考：</a:t>
            </a:r>
            <a:r>
              <a:rPr lang="en-US" altLang="ja-JP" sz="1200" b="1">
                <a:solidFill>
                  <a:schemeClr val="accent4">
                    <a:lumMod val="75000"/>
                  </a:schemeClr>
                </a:solidFill>
                <a:hlinkClick r:id="rId5"/>
              </a:rPr>
              <a:t>https://www.kantei.go.jp/jp/headline/sougoukeizaitaisaku2025/tsuyoikeizai.html</a:t>
            </a:r>
            <a:endParaRPr lang="ja-JP" altLang="en-US"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①</a:t>
            </a:r>
            <a:r>
              <a:rPr lang="en-US" altLang="ja-JP" sz="1200" b="1">
                <a:solidFill>
                  <a:schemeClr val="accent4">
                    <a:lumMod val="75000"/>
                  </a:schemeClr>
                </a:solidFill>
              </a:rPr>
              <a:t>AI</a:t>
            </a:r>
            <a:r>
              <a:rPr lang="ja-JP" altLang="en-US" sz="1200" b="1">
                <a:solidFill>
                  <a:schemeClr val="accent4">
                    <a:lumMod val="75000"/>
                  </a:schemeClr>
                </a:solidFill>
              </a:rPr>
              <a:t>・半導体、②造船、③量子、④合成生物学・バイオ、⑤航空・宇宙、⑥デジタル・サイバーセキュリティ、</a:t>
            </a:r>
            <a:br>
              <a:rPr lang="en-US" altLang="ja-JP" sz="1200" b="1">
                <a:solidFill>
                  <a:schemeClr val="accent4">
                    <a:lumMod val="75000"/>
                  </a:schemeClr>
                </a:solidFill>
              </a:rPr>
            </a:br>
            <a:r>
              <a:rPr lang="ja-JP" altLang="en-US" sz="1200" b="1">
                <a:solidFill>
                  <a:schemeClr val="accent4">
                    <a:lumMod val="75000"/>
                  </a:schemeClr>
                </a:solidFill>
              </a:rPr>
              <a:t>⑦コンテンツ、⑧フードテック、⑨資源・エネルギー安全保障・</a:t>
            </a:r>
            <a:r>
              <a:rPr lang="en-US" altLang="ja-JP" sz="1200" b="1">
                <a:solidFill>
                  <a:schemeClr val="accent4">
                    <a:lumMod val="75000"/>
                  </a:schemeClr>
                </a:solidFill>
              </a:rPr>
              <a:t>GX</a:t>
            </a:r>
            <a:r>
              <a:rPr lang="ja-JP" altLang="en-US" sz="1200" b="1">
                <a:solidFill>
                  <a:schemeClr val="accent4">
                    <a:lumMod val="75000"/>
                  </a:schemeClr>
                </a:solidFill>
              </a:rPr>
              <a:t>、⑩防災・国土強靭化、⑪創薬・先端医療、</a:t>
            </a:r>
            <a:br>
              <a:rPr lang="en-US" altLang="ja-JP" sz="1200" b="1">
                <a:solidFill>
                  <a:schemeClr val="accent4">
                    <a:lumMod val="75000"/>
                  </a:schemeClr>
                </a:solidFill>
              </a:rPr>
            </a:br>
            <a:r>
              <a:rPr lang="ja-JP" altLang="en-US" sz="1200" b="1">
                <a:solidFill>
                  <a:schemeClr val="accent4">
                    <a:lumMod val="75000"/>
                  </a:schemeClr>
                </a:solidFill>
              </a:rPr>
              <a:t>⑫フュージョンエネルギー、⑬マテリアル（重要鉱物・部素材）、⑭港湾ロジスティクス、⑮防衛産業、⑯情報通信、⑰海洋</a:t>
            </a:r>
          </a:p>
        </p:txBody>
      </p:sp>
      <p:sp>
        <p:nvSpPr>
          <p:cNvPr id="68" name="Callout: Line with Border and Accent Bar 67">
            <a:extLst>
              <a:ext uri="{FF2B5EF4-FFF2-40B4-BE49-F238E27FC236}">
                <a16:creationId xmlns:a16="http://schemas.microsoft.com/office/drawing/2014/main" id="{E9B2E2EB-9916-F912-4AAA-C37C58DE8FA7}"/>
              </a:ext>
            </a:extLst>
          </p:cNvPr>
          <p:cNvSpPr/>
          <p:nvPr/>
        </p:nvSpPr>
        <p:spPr>
          <a:xfrm>
            <a:off x="6488727" y="4410366"/>
            <a:ext cx="2869780" cy="556955"/>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様式２②補助事業情報シートにて</a:t>
            </a:r>
            <a:br>
              <a:rPr kumimoji="1" lang="en-US" altLang="ja-JP" sz="1200" b="1">
                <a:solidFill>
                  <a:schemeClr val="accent4">
                    <a:lumMod val="75000"/>
                  </a:schemeClr>
                </a:solidFill>
              </a:rPr>
            </a:br>
            <a:r>
              <a:rPr kumimoji="1" lang="ja-JP" altLang="en-US" sz="1200" b="1">
                <a:solidFill>
                  <a:schemeClr val="accent4">
                    <a:lumMod val="75000"/>
                  </a:schemeClr>
                </a:solidFill>
              </a:rPr>
              <a:t>選択した業種を記載ください</a:t>
            </a:r>
          </a:p>
        </p:txBody>
      </p:sp>
    </p:spTree>
    <p:extLst>
      <p:ext uri="{BB962C8B-B14F-4D97-AF65-F5344CB8AC3E}">
        <p14:creationId xmlns:p14="http://schemas.microsoft.com/office/powerpoint/2010/main" val="32742692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486703-26D1-639B-CFCB-92C2CC13A79B}"/>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95590C4E-38FA-BC7D-2BBE-28856C85CE42}"/>
              </a:ext>
            </a:extLst>
          </p:cNvPr>
          <p:cNvGraphicFramePr>
            <a:graphicFrameLocks noChangeAspect="1"/>
          </p:cNvGraphicFramePr>
          <p:nvPr>
            <p:custDataLst>
              <p:tags r:id="rId1"/>
            </p:custDataLst>
            <p:extLst>
              <p:ext uri="{D42A27DB-BD31-4B8C-83A1-F6EECF244321}">
                <p14:modId xmlns:p14="http://schemas.microsoft.com/office/powerpoint/2010/main" val="9252508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95590C4E-38FA-BC7D-2BBE-28856C85CE42}"/>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9F51961-50B1-F876-5DDD-A3FCF649FA73}"/>
              </a:ext>
            </a:extLst>
          </p:cNvPr>
          <p:cNvSpPr>
            <a:spLocks noGrp="1"/>
          </p:cNvSpPr>
          <p:nvPr>
            <p:ph type="title"/>
          </p:nvPr>
        </p:nvSpPr>
        <p:spPr/>
        <p:txBody>
          <a:bodyPr vert="horz"/>
          <a:lstStyle/>
          <a:p>
            <a:r>
              <a:rPr kumimoji="1" lang="ja-JP" altLang="en-US"/>
              <a:t>目次</a:t>
            </a:r>
          </a:p>
        </p:txBody>
      </p:sp>
      <p:sp>
        <p:nvSpPr>
          <p:cNvPr id="30" name="Text Placeholder 2">
            <a:hlinkClick r:id="rId14" action="ppaction://hlinksldjump"/>
            <a:extLst>
              <a:ext uri="{FF2B5EF4-FFF2-40B4-BE49-F238E27FC236}">
                <a16:creationId xmlns:a16="http://schemas.microsoft.com/office/drawing/2014/main" id="{5D3029E4-43A7-96CC-7229-F9D8E2C99E15}"/>
              </a:ext>
            </a:extLst>
          </p:cNvPr>
          <p:cNvSpPr>
            <a:spLocks noGrp="1"/>
          </p:cNvSpPr>
          <p:nvPr>
            <p:custDataLst>
              <p:tags r:id="rId2"/>
            </p:custDataLst>
          </p:nvPr>
        </p:nvSpPr>
        <p:spPr bwMode="auto">
          <a:xfrm>
            <a:off x="1752600" y="2076450"/>
            <a:ext cx="6477000" cy="3270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1" name="Text Placeholder 2">
            <a:hlinkClick r:id="rId15" action="ppaction://hlinksldjump"/>
            <a:extLst>
              <a:ext uri="{FF2B5EF4-FFF2-40B4-BE49-F238E27FC236}">
                <a16:creationId xmlns:a16="http://schemas.microsoft.com/office/drawing/2014/main" id="{11A58514-D089-C329-B7C1-04DCF5304B98}"/>
              </a:ext>
            </a:extLst>
          </p:cNvPr>
          <p:cNvSpPr>
            <a:spLocks noGrp="1"/>
          </p:cNvSpPr>
          <p:nvPr>
            <p:custDataLst>
              <p:tags r:id="rId3"/>
            </p:custDataLst>
          </p:nvPr>
        </p:nvSpPr>
        <p:spPr bwMode="auto">
          <a:xfrm>
            <a:off x="1752600" y="2403475"/>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hlinkClick r:id="rId16" action="ppaction://hlinksldjump"/>
            <a:extLst>
              <a:ext uri="{FF2B5EF4-FFF2-40B4-BE49-F238E27FC236}">
                <a16:creationId xmlns:a16="http://schemas.microsoft.com/office/drawing/2014/main" id="{18159333-6385-D77C-E8FF-58B49E27A59B}"/>
              </a:ext>
            </a:extLst>
          </p:cNvPr>
          <p:cNvSpPr>
            <a:spLocks noGrp="1"/>
          </p:cNvSpPr>
          <p:nvPr>
            <p:custDataLst>
              <p:tags r:id="rId4"/>
            </p:custDataLst>
          </p:nvPr>
        </p:nvSpPr>
        <p:spPr bwMode="auto">
          <a:xfrm>
            <a:off x="1752600" y="2809875"/>
            <a:ext cx="6477000" cy="35560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（ア）市場の成長性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extLst>
              <a:ext uri="{FF2B5EF4-FFF2-40B4-BE49-F238E27FC236}">
                <a16:creationId xmlns:a16="http://schemas.microsoft.com/office/drawing/2014/main" id="{AAB6C235-9F3D-4A9B-E2BD-27DFF05563BB}"/>
              </a:ext>
            </a:extLst>
          </p:cNvPr>
          <p:cNvSpPr>
            <a:spLocks noGrp="1"/>
          </p:cNvSpPr>
          <p:nvPr>
            <p:custDataLst>
              <p:tags r:id="rId5"/>
            </p:custDataLst>
          </p:nvPr>
        </p:nvSpPr>
        <p:spPr bwMode="auto">
          <a:xfrm>
            <a:off x="1752600" y="3165475"/>
            <a:ext cx="6477000" cy="354013"/>
          </a:xfrm>
          <a:prstGeom prst="rect">
            <a:avLst/>
          </a:prstGeom>
          <a:solidFill>
            <a:schemeClr val="accent1"/>
          </a:solidFill>
          <a:ln w="127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（イ）競合他社との差別化</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1" name="Text Placeholder 2">
            <a:hlinkClick r:id="rId17" action="ppaction://hlinksldjump"/>
            <a:extLst>
              <a:ext uri="{FF2B5EF4-FFF2-40B4-BE49-F238E27FC236}">
                <a16:creationId xmlns:a16="http://schemas.microsoft.com/office/drawing/2014/main" id="{33F7E243-FA84-3A45-1FD9-69F8EE66F69C}"/>
              </a:ext>
            </a:extLst>
          </p:cNvPr>
          <p:cNvSpPr>
            <a:spLocks noGrp="1"/>
          </p:cNvSpPr>
          <p:nvPr>
            <p:custDataLst>
              <p:tags r:id="rId6"/>
            </p:custDataLst>
          </p:nvPr>
        </p:nvSpPr>
        <p:spPr bwMode="auto">
          <a:xfrm>
            <a:off x="1752600" y="3519487"/>
            <a:ext cx="6477000" cy="325438"/>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7143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（ウ）労働生産性向上</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4" name="Text Placeholder 2">
            <a:hlinkClick r:id="rId18" action="ppaction://hlinksldjump"/>
            <a:extLst>
              <a:ext uri="{FF2B5EF4-FFF2-40B4-BE49-F238E27FC236}">
                <a16:creationId xmlns:a16="http://schemas.microsoft.com/office/drawing/2014/main" id="{A070D6E3-9640-A833-C3A1-CB240D109DAD}"/>
              </a:ext>
            </a:extLst>
          </p:cNvPr>
          <p:cNvSpPr>
            <a:spLocks noGrp="1"/>
          </p:cNvSpPr>
          <p:nvPr>
            <p:custDataLst>
              <p:tags r:id="rId7"/>
            </p:custDataLst>
          </p:nvPr>
        </p:nvSpPr>
        <p:spPr bwMode="auto">
          <a:xfrm>
            <a:off x="1752600" y="3844925"/>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5" name="Text Placeholder 2">
            <a:hlinkClick r:id="rId19" action="ppaction://hlinksldjump"/>
            <a:extLst>
              <a:ext uri="{FF2B5EF4-FFF2-40B4-BE49-F238E27FC236}">
                <a16:creationId xmlns:a16="http://schemas.microsoft.com/office/drawing/2014/main" id="{17621884-6F2F-AFD8-C944-2B07E6E337C3}"/>
              </a:ext>
            </a:extLst>
          </p:cNvPr>
          <p:cNvSpPr>
            <a:spLocks noGrp="1"/>
          </p:cNvSpPr>
          <p:nvPr>
            <p:custDataLst>
              <p:tags r:id="rId8"/>
            </p:custDataLst>
          </p:nvPr>
        </p:nvSpPr>
        <p:spPr bwMode="auto">
          <a:xfrm>
            <a:off x="1752600" y="417036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28" name="Text Placeholder 2">
            <a:hlinkClick r:id="rId20" action="ppaction://hlinksldjump"/>
            <a:extLst>
              <a:ext uri="{FF2B5EF4-FFF2-40B4-BE49-F238E27FC236}">
                <a16:creationId xmlns:a16="http://schemas.microsoft.com/office/drawing/2014/main" id="{C62D2A20-07CC-6D21-1C87-30B06F124BD4}"/>
              </a:ext>
            </a:extLst>
          </p:cNvPr>
          <p:cNvSpPr>
            <a:spLocks noGrp="1"/>
          </p:cNvSpPr>
          <p:nvPr>
            <p:custDataLst>
              <p:tags r:id="rId9"/>
            </p:custDataLst>
          </p:nvPr>
        </p:nvSpPr>
        <p:spPr bwMode="auto">
          <a:xfrm>
            <a:off x="1752600" y="4495799"/>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AF463ACE-74C7-A02B-0F4C-2DFB8986B35A}"/>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67245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E038E-2DC7-5B62-5E20-6743FBF9F9F7}"/>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4B2665D-105C-4EB4-DD7C-3937B0E673DC}"/>
              </a:ext>
            </a:extLst>
          </p:cNvPr>
          <p:cNvGraphicFramePr>
            <a:graphicFrameLocks noChangeAspect="1"/>
          </p:cNvGraphicFramePr>
          <p:nvPr>
            <p:custDataLst>
              <p:tags r:id="rId1"/>
            </p:custDataLst>
            <p:extLst>
              <p:ext uri="{D42A27DB-BD31-4B8C-83A1-F6EECF244321}">
                <p14:modId xmlns:p14="http://schemas.microsoft.com/office/powerpoint/2010/main" val="299699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3" name="think-cell data - do not delete" hidden="1">
                        <a:extLst>
                          <a:ext uri="{FF2B5EF4-FFF2-40B4-BE49-F238E27FC236}">
                            <a16:creationId xmlns:a16="http://schemas.microsoft.com/office/drawing/2014/main" id="{24B2665D-105C-4EB4-DD7C-3937B0E673D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正方形/長方形 22">
            <a:extLst>
              <a:ext uri="{FF2B5EF4-FFF2-40B4-BE49-F238E27FC236}">
                <a16:creationId xmlns:a16="http://schemas.microsoft.com/office/drawing/2014/main" id="{D97BF6B9-F07C-39D0-322D-AF67F7358F6F}"/>
              </a:ext>
            </a:extLst>
          </p:cNvPr>
          <p:cNvSpPr/>
          <p:nvPr/>
        </p:nvSpPr>
        <p:spPr>
          <a:xfrm>
            <a:off x="380999" y="1752491"/>
            <a:ext cx="920817" cy="250139"/>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商品</a:t>
            </a:r>
            <a:r>
              <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戦略</a:t>
            </a:r>
          </a:p>
        </p:txBody>
      </p:sp>
      <p:sp>
        <p:nvSpPr>
          <p:cNvPr id="18" name="正方形/長方形 23">
            <a:extLst>
              <a:ext uri="{FF2B5EF4-FFF2-40B4-BE49-F238E27FC236}">
                <a16:creationId xmlns:a16="http://schemas.microsoft.com/office/drawing/2014/main" id="{9ECAE5C8-710E-612F-4392-3DF58C650320}"/>
              </a:ext>
            </a:extLst>
          </p:cNvPr>
          <p:cNvSpPr/>
          <p:nvPr/>
        </p:nvSpPr>
        <p:spPr>
          <a:xfrm>
            <a:off x="380999" y="4123506"/>
            <a:ext cx="920817" cy="250139"/>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流通</a:t>
            </a:r>
            <a:r>
              <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戦略</a:t>
            </a:r>
          </a:p>
        </p:txBody>
      </p:sp>
      <p:sp>
        <p:nvSpPr>
          <p:cNvPr id="19" name="正方形/長方形 24">
            <a:extLst>
              <a:ext uri="{FF2B5EF4-FFF2-40B4-BE49-F238E27FC236}">
                <a16:creationId xmlns:a16="http://schemas.microsoft.com/office/drawing/2014/main" id="{FC178A7E-06CA-41C7-B60B-BBBCA453E02A}"/>
              </a:ext>
            </a:extLst>
          </p:cNvPr>
          <p:cNvSpPr/>
          <p:nvPr/>
        </p:nvSpPr>
        <p:spPr>
          <a:xfrm>
            <a:off x="2497035" y="1752491"/>
            <a:ext cx="920817" cy="250139"/>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価格</a:t>
            </a:r>
            <a:r>
              <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戦略</a:t>
            </a:r>
          </a:p>
        </p:txBody>
      </p:sp>
      <p:sp>
        <p:nvSpPr>
          <p:cNvPr id="20" name="正方形/長方形 25">
            <a:extLst>
              <a:ext uri="{FF2B5EF4-FFF2-40B4-BE49-F238E27FC236}">
                <a16:creationId xmlns:a16="http://schemas.microsoft.com/office/drawing/2014/main" id="{ECA07D65-E285-3C81-129A-BFF1E0154945}"/>
              </a:ext>
            </a:extLst>
          </p:cNvPr>
          <p:cNvSpPr/>
          <p:nvPr/>
        </p:nvSpPr>
        <p:spPr>
          <a:xfrm>
            <a:off x="2506640" y="4123506"/>
            <a:ext cx="920817" cy="250139"/>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販売</a:t>
            </a:r>
            <a:r>
              <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戦略</a:t>
            </a:r>
          </a:p>
        </p:txBody>
      </p:sp>
      <p:sp>
        <p:nvSpPr>
          <p:cNvPr id="21" name="正方形/長方形 26">
            <a:extLst>
              <a:ext uri="{FF2B5EF4-FFF2-40B4-BE49-F238E27FC236}">
                <a16:creationId xmlns:a16="http://schemas.microsoft.com/office/drawing/2014/main" id="{78F986FA-DFF8-7443-E7D0-42A575186D0D}"/>
              </a:ext>
            </a:extLst>
          </p:cNvPr>
          <p:cNvSpPr/>
          <p:nvPr/>
        </p:nvSpPr>
        <p:spPr>
          <a:xfrm>
            <a:off x="381000" y="1997483"/>
            <a:ext cx="2003832" cy="2089968"/>
          </a:xfrm>
          <a:prstGeom prst="rect">
            <a:avLst/>
          </a:prstGeom>
          <a:solidFill>
            <a:schemeClr val="bg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顧客・マーケットの求めて</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いる商品（機能、品質、</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ブランドイメージ等）と、</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補助事業で提供する商品・サービスの顧客への訴求</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ポイントを記載ください</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2" name="正方形/長方形 27">
            <a:extLst>
              <a:ext uri="{FF2B5EF4-FFF2-40B4-BE49-F238E27FC236}">
                <a16:creationId xmlns:a16="http://schemas.microsoft.com/office/drawing/2014/main" id="{2100B154-4891-55BD-66B5-CFB403C60F0E}"/>
              </a:ext>
            </a:extLst>
          </p:cNvPr>
          <p:cNvSpPr/>
          <p:nvPr/>
        </p:nvSpPr>
        <p:spPr>
          <a:xfrm>
            <a:off x="381000" y="4368498"/>
            <a:ext cx="2003832" cy="2089968"/>
          </a:xfrm>
          <a:prstGeom prst="rect">
            <a:avLst/>
          </a:prstGeom>
          <a:solidFill>
            <a:schemeClr val="bg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顧客・マーケットに商品・</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サービスを届けるために</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使用する手段・経路</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a:t>
            </a:r>
            <a:b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記載ください</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3" name="正方形/長方形 28">
            <a:extLst>
              <a:ext uri="{FF2B5EF4-FFF2-40B4-BE49-F238E27FC236}">
                <a16:creationId xmlns:a16="http://schemas.microsoft.com/office/drawing/2014/main" id="{CB96DD26-CF87-8643-8DEF-EEE202201A52}"/>
              </a:ext>
            </a:extLst>
          </p:cNvPr>
          <p:cNvSpPr/>
          <p:nvPr/>
        </p:nvSpPr>
        <p:spPr>
          <a:xfrm>
            <a:off x="2498384" y="1997483"/>
            <a:ext cx="2003832" cy="2089968"/>
          </a:xfrm>
          <a:prstGeom prst="rect">
            <a:avLst/>
          </a:prstGeom>
          <a:solidFill>
            <a:schemeClr val="bg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商品・サービスの価格設定と、その設定の根拠となる市場ニーズ（高価格帯商品が</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求められているアンケート</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調査の結果等）</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a:t>
            </a:r>
            <a:b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記載ください</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4" name="正方形/長方形 29">
            <a:extLst>
              <a:ext uri="{FF2B5EF4-FFF2-40B4-BE49-F238E27FC236}">
                <a16:creationId xmlns:a16="http://schemas.microsoft.com/office/drawing/2014/main" id="{FA250D59-1A3F-2722-B2AA-8EAAE0038828}"/>
              </a:ext>
            </a:extLst>
          </p:cNvPr>
          <p:cNvSpPr/>
          <p:nvPr/>
        </p:nvSpPr>
        <p:spPr>
          <a:xfrm>
            <a:off x="2498384" y="4368498"/>
            <a:ext cx="2003832" cy="2089968"/>
          </a:xfrm>
          <a:prstGeom prst="rect">
            <a:avLst/>
          </a:prstGeom>
          <a:solidFill>
            <a:schemeClr val="bg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顧客・マーケットからの</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認知度を高め、</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訴求ポイントやコンセプトを伝えるために実施想定の</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手法等</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を記載ください</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 name="Title 1">
            <a:extLst>
              <a:ext uri="{FF2B5EF4-FFF2-40B4-BE49-F238E27FC236}">
                <a16:creationId xmlns:a16="http://schemas.microsoft.com/office/drawing/2014/main" id="{CEE2AF39-B4AB-EFFD-AF79-3D823B82634C}"/>
              </a:ext>
            </a:extLst>
          </p:cNvPr>
          <p:cNvSpPr>
            <a:spLocks noGrp="1"/>
          </p:cNvSpPr>
          <p:nvPr>
            <p:ph type="title"/>
          </p:nvPr>
        </p:nvSpPr>
        <p:spPr/>
        <p:txBody>
          <a:bodyPr vert="horz"/>
          <a:lstStyle/>
          <a:p>
            <a:endParaRPr kumimoji="1" lang="ja-JP" altLang="en-US"/>
          </a:p>
        </p:txBody>
      </p:sp>
      <p:sp>
        <p:nvSpPr>
          <p:cNvPr id="7" name="Text Placeholder 6">
            <a:extLst>
              <a:ext uri="{FF2B5EF4-FFF2-40B4-BE49-F238E27FC236}">
                <a16:creationId xmlns:a16="http://schemas.microsoft.com/office/drawing/2014/main" id="{FC6C25BE-2135-48CF-63BC-C8D45D8204EC}"/>
              </a:ext>
            </a:extLst>
          </p:cNvPr>
          <p:cNvSpPr>
            <a:spLocks noGrp="1"/>
          </p:cNvSpPr>
          <p:nvPr>
            <p:ph type="body" sz="quarter" idx="12"/>
          </p:nvPr>
        </p:nvSpPr>
        <p:spPr/>
        <p:txBody>
          <a:bodyPr/>
          <a:lstStyle/>
          <a:p>
            <a:r>
              <a:rPr lang="ja-JP" altLang="en-US"/>
              <a:t>②先進性・成長性（イ）競合他社との差別化</a:t>
            </a:r>
          </a:p>
        </p:txBody>
      </p:sp>
      <p:grpSp>
        <p:nvGrpSpPr>
          <p:cNvPr id="28" name="RectangleWithLineGroup">
            <a:extLst>
              <a:ext uri="{FF2B5EF4-FFF2-40B4-BE49-F238E27FC236}">
                <a16:creationId xmlns:a16="http://schemas.microsoft.com/office/drawing/2014/main" id="{CFEA2D29-6372-ACC2-5F40-98A1FCF1BA56}"/>
              </a:ext>
            </a:extLst>
          </p:cNvPr>
          <p:cNvGrpSpPr/>
          <p:nvPr/>
        </p:nvGrpSpPr>
        <p:grpSpPr>
          <a:xfrm>
            <a:off x="381000" y="914400"/>
            <a:ext cx="4114800" cy="380480"/>
            <a:chOff x="2073603" y="1702803"/>
            <a:chExt cx="2160003" cy="360000"/>
          </a:xfrm>
          <a:noFill/>
        </p:grpSpPr>
        <p:sp>
          <p:nvSpPr>
            <p:cNvPr id="29" name="Rectangle 28">
              <a:extLst>
                <a:ext uri="{FF2B5EF4-FFF2-40B4-BE49-F238E27FC236}">
                  <a16:creationId xmlns:a16="http://schemas.microsoft.com/office/drawing/2014/main" id="{871A210A-E955-FEB5-21DB-5DCDBB04390F}"/>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マーケティングにおける差別化</a:t>
              </a:r>
            </a:p>
          </p:txBody>
        </p:sp>
        <p:cxnSp>
          <p:nvCxnSpPr>
            <p:cNvPr id="30" name="Straight Connector 29">
              <a:extLst>
                <a:ext uri="{FF2B5EF4-FFF2-40B4-BE49-F238E27FC236}">
                  <a16:creationId xmlns:a16="http://schemas.microsoft.com/office/drawing/2014/main" id="{C3349E2B-4CF9-85C2-2FB7-BAC6C607A266}"/>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31" name="RectangleWithLineGroup">
            <a:extLst>
              <a:ext uri="{FF2B5EF4-FFF2-40B4-BE49-F238E27FC236}">
                <a16:creationId xmlns:a16="http://schemas.microsoft.com/office/drawing/2014/main" id="{86916608-1868-A5D4-8FF3-4583EC384CA4}"/>
              </a:ext>
            </a:extLst>
          </p:cNvPr>
          <p:cNvGrpSpPr/>
          <p:nvPr/>
        </p:nvGrpSpPr>
        <p:grpSpPr>
          <a:xfrm>
            <a:off x="5410200" y="914400"/>
            <a:ext cx="4114800" cy="380480"/>
            <a:chOff x="2073603" y="1702803"/>
            <a:chExt cx="2160003" cy="360000"/>
          </a:xfrm>
          <a:noFill/>
        </p:grpSpPr>
        <p:sp>
          <p:nvSpPr>
            <p:cNvPr id="32" name="Rectangle 31">
              <a:extLst>
                <a:ext uri="{FF2B5EF4-FFF2-40B4-BE49-F238E27FC236}">
                  <a16:creationId xmlns:a16="http://schemas.microsoft.com/office/drawing/2014/main" id="{FCE7DFCC-70A8-8287-3D96-C42793FA81F9}"/>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その他差別化・事業戦略シナリオ</a:t>
              </a:r>
            </a:p>
          </p:txBody>
        </p:sp>
        <p:cxnSp>
          <p:nvCxnSpPr>
            <p:cNvPr id="33" name="Straight Connector 32">
              <a:extLst>
                <a:ext uri="{FF2B5EF4-FFF2-40B4-BE49-F238E27FC236}">
                  <a16:creationId xmlns:a16="http://schemas.microsoft.com/office/drawing/2014/main" id="{BA876668-AFD8-058F-02EA-F64F5026D2C9}"/>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34" name="正方形/長方形 6">
            <a:extLst>
              <a:ext uri="{FF2B5EF4-FFF2-40B4-BE49-F238E27FC236}">
                <a16:creationId xmlns:a16="http://schemas.microsoft.com/office/drawing/2014/main" id="{3ADE2C1E-D861-DE6C-3489-05A5B22B42E8}"/>
              </a:ext>
            </a:extLst>
          </p:cNvPr>
          <p:cNvSpPr/>
          <p:nvPr/>
        </p:nvSpPr>
        <p:spPr>
          <a:xfrm>
            <a:off x="5410200" y="1447804"/>
            <a:ext cx="41148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左記の項目以外について、</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差別化や先進性に向けた取組、事業戦略シナリオを記載ください。</a:t>
            </a:r>
          </a:p>
          <a:p>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生産工程の抜本的改革や最新設備を導入した物流センター等を通じた高い付加価値・独自性の創出</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サプライチェーンや商流の上流・下流部分を自社で構築</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模倣困難なビジネスモデルの構築</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ニッチ分野における独自性の高い製品・サービス開発</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厳格な品質管理</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大学等との産学連携などにより差別化を行い、</a:t>
            </a:r>
            <a:b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グローバル市場でもトップの地位を築く潜在性を有している</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成長経営への転換に至った経緯</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経営者として考える成長シナリオ</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当該事業戦略の実行に当たっての先行投資等</a:t>
            </a:r>
          </a:p>
          <a:p>
            <a:pPr marL="171450" indent="-171450">
              <a:buFont typeface="Arial" panose="020B0604020202020204" pitchFamily="34" charset="0"/>
              <a:buChar char="•"/>
            </a:pPr>
            <a:endPar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正方形/長方形 28">
            <a:extLst>
              <a:ext uri="{FF2B5EF4-FFF2-40B4-BE49-F238E27FC236}">
                <a16:creationId xmlns:a16="http://schemas.microsoft.com/office/drawing/2014/main" id="{6978166D-997C-A9D9-272D-6DA7AA020500}"/>
              </a:ext>
            </a:extLst>
          </p:cNvPr>
          <p:cNvSpPr/>
          <p:nvPr/>
        </p:nvSpPr>
        <p:spPr>
          <a:xfrm>
            <a:off x="381000" y="1373429"/>
            <a:ext cx="4114800" cy="310660"/>
          </a:xfrm>
          <a:prstGeom prst="rect">
            <a:avLst/>
          </a:prstGeom>
          <a:solidFill>
            <a:schemeClr val="bg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想定ターゲットを記載ください。</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四角形: メモ 1">
            <a:extLst>
              <a:ext uri="{FF2B5EF4-FFF2-40B4-BE49-F238E27FC236}">
                <a16:creationId xmlns:a16="http://schemas.microsoft.com/office/drawing/2014/main" id="{B78EBC45-0FF5-AC91-0FF2-52C7DD1F79B2}"/>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7" name="四角形: メモ 1">
            <a:extLst>
              <a:ext uri="{FF2B5EF4-FFF2-40B4-BE49-F238E27FC236}">
                <a16:creationId xmlns:a16="http://schemas.microsoft.com/office/drawing/2014/main" id="{D85DE208-4EED-6648-6E51-FECF4DF86777}"/>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5" name="正方形/長方形 2">
            <a:extLst>
              <a:ext uri="{FF2B5EF4-FFF2-40B4-BE49-F238E27FC236}">
                <a16:creationId xmlns:a16="http://schemas.microsoft.com/office/drawing/2014/main" id="{13A6041B-48D6-5ABD-A71A-C0590DCA7E09}"/>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0213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41422264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lang="ja-JP" altLang="en-US">
                <a:effectLst/>
              </a:rPr>
              <a:t>目次</a:t>
            </a:r>
            <a:endParaRPr kumimoji="1" lang="ja-JP" altLang="en-US"/>
          </a:p>
        </p:txBody>
      </p:sp>
      <p:sp>
        <p:nvSpPr>
          <p:cNvPr id="28" name="Text Placeholder 2">
            <a:hlinkClick r:id="rId14" action="ppaction://hlinksldjump"/>
            <a:extLst>
              <a:ext uri="{FF2B5EF4-FFF2-40B4-BE49-F238E27FC236}">
                <a16:creationId xmlns:a16="http://schemas.microsoft.com/office/drawing/2014/main" id="{79C3EF5E-8E7B-FD64-EB2C-972E78DE76D6}"/>
              </a:ext>
            </a:extLst>
          </p:cNvPr>
          <p:cNvSpPr>
            <a:spLocks noGrp="1"/>
          </p:cNvSpPr>
          <p:nvPr>
            <p:custDataLst>
              <p:tags r:id="rId2"/>
            </p:custDataLst>
          </p:nvPr>
        </p:nvSpPr>
        <p:spPr bwMode="auto">
          <a:xfrm>
            <a:off x="1752600" y="2076450"/>
            <a:ext cx="6477000" cy="3270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0" name="Text Placeholder 2">
            <a:hlinkClick r:id="rId15" action="ppaction://hlinksldjump"/>
            <a:extLst>
              <a:ext uri="{FF2B5EF4-FFF2-40B4-BE49-F238E27FC236}">
                <a16:creationId xmlns:a16="http://schemas.microsoft.com/office/drawing/2014/main" id="{7099E991-5106-B99A-1BBE-8D9B14921B54}"/>
              </a:ext>
            </a:extLst>
          </p:cNvPr>
          <p:cNvSpPr>
            <a:spLocks noGrp="1"/>
          </p:cNvSpPr>
          <p:nvPr>
            <p:custDataLst>
              <p:tags r:id="rId3"/>
            </p:custDataLst>
          </p:nvPr>
        </p:nvSpPr>
        <p:spPr bwMode="auto">
          <a:xfrm>
            <a:off x="1752600" y="2403475"/>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1" name="Text Placeholder 2">
            <a:hlinkClick r:id="rId16" action="ppaction://hlinksldjump"/>
            <a:extLst>
              <a:ext uri="{FF2B5EF4-FFF2-40B4-BE49-F238E27FC236}">
                <a16:creationId xmlns:a16="http://schemas.microsoft.com/office/drawing/2014/main" id="{DC46E9A8-98D8-6D21-5B80-8BD6274382A4}"/>
              </a:ext>
            </a:extLst>
          </p:cNvPr>
          <p:cNvSpPr>
            <a:spLocks noGrp="1"/>
          </p:cNvSpPr>
          <p:nvPr>
            <p:custDataLst>
              <p:tags r:id="rId4"/>
            </p:custDataLst>
          </p:nvPr>
        </p:nvSpPr>
        <p:spPr bwMode="auto">
          <a:xfrm>
            <a:off x="1752600" y="2809875"/>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（ア）市場の成長性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2" name="Text Placeholder 2">
            <a:hlinkClick r:id="rId17" action="ppaction://hlinksldjump"/>
            <a:extLst>
              <a:ext uri="{FF2B5EF4-FFF2-40B4-BE49-F238E27FC236}">
                <a16:creationId xmlns:a16="http://schemas.microsoft.com/office/drawing/2014/main" id="{2B80FFB8-027F-684E-8C32-53B10F39246B}"/>
              </a:ext>
            </a:extLst>
          </p:cNvPr>
          <p:cNvSpPr>
            <a:spLocks noGrp="1"/>
          </p:cNvSpPr>
          <p:nvPr>
            <p:custDataLst>
              <p:tags r:id="rId5"/>
            </p:custDataLst>
          </p:nvPr>
        </p:nvSpPr>
        <p:spPr bwMode="auto">
          <a:xfrm>
            <a:off x="1752600" y="3128963"/>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6513"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（イ）競合他社との差別化</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7" name="Text Placeholder 2">
            <a:extLst>
              <a:ext uri="{FF2B5EF4-FFF2-40B4-BE49-F238E27FC236}">
                <a16:creationId xmlns:a16="http://schemas.microsoft.com/office/drawing/2014/main" id="{3BCCF4D4-9ECA-2B7C-CAE5-767112A29CCB}"/>
              </a:ext>
            </a:extLst>
          </p:cNvPr>
          <p:cNvSpPr>
            <a:spLocks noGrp="1"/>
          </p:cNvSpPr>
          <p:nvPr>
            <p:custDataLst>
              <p:tags r:id="rId6"/>
            </p:custDataLst>
          </p:nvPr>
        </p:nvSpPr>
        <p:spPr bwMode="auto">
          <a:xfrm>
            <a:off x="1752600" y="3448050"/>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（ウ）労働生産性向上</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hlinkClick r:id="rId18" action="ppaction://hlinksldjump"/>
            <a:extLst>
              <a:ext uri="{FF2B5EF4-FFF2-40B4-BE49-F238E27FC236}">
                <a16:creationId xmlns:a16="http://schemas.microsoft.com/office/drawing/2014/main" id="{B0C4E91A-2227-0406-093D-3BE247402A6C}"/>
              </a:ext>
            </a:extLst>
          </p:cNvPr>
          <p:cNvSpPr>
            <a:spLocks noGrp="1"/>
          </p:cNvSpPr>
          <p:nvPr>
            <p:custDataLst>
              <p:tags r:id="rId7"/>
            </p:custDataLst>
          </p:nvPr>
        </p:nvSpPr>
        <p:spPr bwMode="auto">
          <a:xfrm>
            <a:off x="1752600" y="3803650"/>
            <a:ext cx="6477000" cy="3667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Text Placeholder 2">
            <a:hlinkClick r:id="rId19" action="ppaction://hlinksldjump"/>
            <a:extLst>
              <a:ext uri="{FF2B5EF4-FFF2-40B4-BE49-F238E27FC236}">
                <a16:creationId xmlns:a16="http://schemas.microsoft.com/office/drawing/2014/main" id="{E99E0B85-5620-D518-2EC6-6D145401F1A0}"/>
              </a:ext>
            </a:extLst>
          </p:cNvPr>
          <p:cNvSpPr>
            <a:spLocks noGrp="1"/>
          </p:cNvSpPr>
          <p:nvPr>
            <p:custDataLst>
              <p:tags r:id="rId8"/>
            </p:custDataLst>
          </p:nvPr>
        </p:nvSpPr>
        <p:spPr bwMode="auto">
          <a:xfrm>
            <a:off x="1752600" y="417036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6" name="Text Placeholder 2">
            <a:hlinkClick r:id="rId20" action="ppaction://hlinksldjump"/>
            <a:extLst>
              <a:ext uri="{FF2B5EF4-FFF2-40B4-BE49-F238E27FC236}">
                <a16:creationId xmlns:a16="http://schemas.microsoft.com/office/drawing/2014/main" id="{33992181-0F1D-7DA1-586D-BBB5CB955CD4}"/>
              </a:ext>
            </a:extLst>
          </p:cNvPr>
          <p:cNvSpPr>
            <a:spLocks noGrp="1"/>
          </p:cNvSpPr>
          <p:nvPr>
            <p:custDataLst>
              <p:tags r:id="rId9"/>
            </p:custDataLst>
          </p:nvPr>
        </p:nvSpPr>
        <p:spPr bwMode="auto">
          <a:xfrm>
            <a:off x="1752600" y="4495799"/>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01739221-CBB1-0DA4-A2BC-F2EB7EF02A22}"/>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65605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180B78-1D91-F0C6-E15E-310280D51B27}"/>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23F643F-6BD5-A0EB-5CB8-DA12B6714BF7}"/>
              </a:ext>
            </a:extLst>
          </p:cNvPr>
          <p:cNvGraphicFramePr>
            <a:graphicFrameLocks noChangeAspect="1"/>
          </p:cNvGraphicFramePr>
          <p:nvPr>
            <p:custDataLst>
              <p:tags r:id="rId1"/>
            </p:custDataLst>
            <p:extLst>
              <p:ext uri="{D42A27DB-BD31-4B8C-83A1-F6EECF244321}">
                <p14:modId xmlns:p14="http://schemas.microsoft.com/office/powerpoint/2010/main" val="21617231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F23F643F-6BD5-A0EB-5CB8-DA12B6714BF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0" name="Picture 9">
            <a:extLst>
              <a:ext uri="{FF2B5EF4-FFF2-40B4-BE49-F238E27FC236}">
                <a16:creationId xmlns:a16="http://schemas.microsoft.com/office/drawing/2014/main" id="{B31A34E0-C5D2-8DE4-3CA8-065FEF18D359}"/>
              </a:ext>
            </a:extLst>
          </p:cNvPr>
          <p:cNvPicPr>
            <a:picLocks noChangeAspect="1"/>
          </p:cNvPicPr>
          <p:nvPr/>
        </p:nvPicPr>
        <p:blipFill>
          <a:blip r:embed="rId6"/>
          <a:stretch>
            <a:fillRect/>
          </a:stretch>
        </p:blipFill>
        <p:spPr>
          <a:xfrm>
            <a:off x="449580" y="1610070"/>
            <a:ext cx="9006840" cy="2217420"/>
          </a:xfrm>
          <a:prstGeom prst="rect">
            <a:avLst/>
          </a:prstGeom>
        </p:spPr>
      </p:pic>
      <p:sp>
        <p:nvSpPr>
          <p:cNvPr id="4" name="Title 3">
            <a:extLst>
              <a:ext uri="{FF2B5EF4-FFF2-40B4-BE49-F238E27FC236}">
                <a16:creationId xmlns:a16="http://schemas.microsoft.com/office/drawing/2014/main" id="{B45A844F-4394-F45E-AAF8-7F781B85FED1}"/>
              </a:ext>
            </a:extLst>
          </p:cNvPr>
          <p:cNvSpPr>
            <a:spLocks noGrp="1"/>
          </p:cNvSpPr>
          <p:nvPr>
            <p:ph type="title"/>
          </p:nvPr>
        </p:nvSpPr>
        <p:spPr/>
        <p:txBody>
          <a:bodyPr vert="horz"/>
          <a:lstStyle/>
          <a:p>
            <a:endParaRPr lang="ja-JP" altLang="en-US"/>
          </a:p>
        </p:txBody>
      </p:sp>
      <p:sp>
        <p:nvSpPr>
          <p:cNvPr id="15" name="Text Placeholder 14">
            <a:extLst>
              <a:ext uri="{FF2B5EF4-FFF2-40B4-BE49-F238E27FC236}">
                <a16:creationId xmlns:a16="http://schemas.microsoft.com/office/drawing/2014/main" id="{61EC0146-790E-D468-303D-24811FBB3976}"/>
              </a:ext>
            </a:extLst>
          </p:cNvPr>
          <p:cNvSpPr>
            <a:spLocks noGrp="1"/>
          </p:cNvSpPr>
          <p:nvPr>
            <p:ph type="body" sz="quarter" idx="12"/>
          </p:nvPr>
        </p:nvSpPr>
        <p:spPr/>
        <p:txBody>
          <a:bodyPr/>
          <a:lstStyle/>
          <a:p>
            <a:r>
              <a:rPr lang="ja-JP" altLang="en-US"/>
              <a:t>②先進性・成長性（ウ）労働生産性向上</a:t>
            </a:r>
          </a:p>
        </p:txBody>
      </p:sp>
      <p:sp>
        <p:nvSpPr>
          <p:cNvPr id="2" name="Rectangle: Folded Corner 1">
            <a:extLst>
              <a:ext uri="{FF2B5EF4-FFF2-40B4-BE49-F238E27FC236}">
                <a16:creationId xmlns:a16="http://schemas.microsoft.com/office/drawing/2014/main" id="{9925A95E-9D7E-7E33-3EC2-616FC438181E}"/>
              </a:ext>
            </a:extLst>
          </p:cNvPr>
          <p:cNvSpPr/>
          <p:nvPr/>
        </p:nvSpPr>
        <p:spPr>
          <a:xfrm>
            <a:off x="381000" y="4302288"/>
            <a:ext cx="9144000" cy="2176068"/>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pPr marL="285750" indent="-285750">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付加価値額変動</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額（</a:t>
            </a:r>
            <a:r>
              <a:rPr lang="zh-TW"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様式２</a:t>
            </a:r>
            <a:r>
              <a:rPr lang="en-US" altLang="zh-TW"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_②</a:t>
            </a:r>
            <a:r>
              <a:rPr lang="zh-TW"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補助事業情報</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の３■補助事業の収支計画を貼り付けください）と</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そ</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の根拠を、考え方や計算式含むロジックなどと共に記載ください。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例）新工場稼働に伴い、</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等の要因によって生産能力が倍増することから、売上</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200%</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・営業利益</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・給与支給総額</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を見込む。結果として付加価値額は</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増となり、年平均成長率</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である。</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l"/>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労働量変動の根拠を、考え方や計算式含むロジックなどと共に記載ください。</a:t>
            </a:r>
          </a:p>
          <a:p>
            <a:pPr algn="l"/>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例）新工場に導入する生産設備は類似設備と比較し、</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等の作業工程が自動化されているため、</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現在</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人体制で操業を行っているが生産能力を倍増しても、必要な従業員数は、２倍以下の</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人での稼働が可能となる。</a:t>
            </a:r>
          </a:p>
        </p:txBody>
      </p:sp>
      <p:grpSp>
        <p:nvGrpSpPr>
          <p:cNvPr id="6" name="RectangleWithLineGroup">
            <a:extLst>
              <a:ext uri="{FF2B5EF4-FFF2-40B4-BE49-F238E27FC236}">
                <a16:creationId xmlns:a16="http://schemas.microsoft.com/office/drawing/2014/main" id="{3392473D-02AD-4C15-6D61-3AF5DE6935F8}"/>
              </a:ext>
            </a:extLst>
          </p:cNvPr>
          <p:cNvGrpSpPr/>
          <p:nvPr/>
        </p:nvGrpSpPr>
        <p:grpSpPr>
          <a:xfrm>
            <a:off x="381000" y="914400"/>
            <a:ext cx="9144000" cy="380480"/>
            <a:chOff x="2073603" y="1702803"/>
            <a:chExt cx="2160003" cy="360000"/>
          </a:xfrm>
        </p:grpSpPr>
        <p:sp>
          <p:nvSpPr>
            <p:cNvPr id="7" name="Rectangle 6">
              <a:extLst>
                <a:ext uri="{FF2B5EF4-FFF2-40B4-BE49-F238E27FC236}">
                  <a16:creationId xmlns:a16="http://schemas.microsoft.com/office/drawing/2014/main" id="{F8E81C61-0E11-F30F-D74B-B19EC57F536C}"/>
                </a:ext>
              </a:extLst>
            </p:cNvPr>
            <p:cNvSpPr/>
            <p:nvPr/>
          </p:nvSpPr>
          <p:spPr>
            <a:xfrm>
              <a:off x="2073603" y="1702803"/>
              <a:ext cx="2160003" cy="360000"/>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労働生産性（付加価値額</a:t>
              </a:r>
              <a:r>
                <a:rPr kumimoji="1" lang="en-US" altLang="ja-JP"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労働量）</a:t>
              </a:r>
            </a:p>
          </p:txBody>
        </p:sp>
        <p:cxnSp>
          <p:nvCxnSpPr>
            <p:cNvPr id="8" name="Straight Connector 7">
              <a:extLst>
                <a:ext uri="{FF2B5EF4-FFF2-40B4-BE49-F238E27FC236}">
                  <a16:creationId xmlns:a16="http://schemas.microsoft.com/office/drawing/2014/main" id="{4EC25A64-ABE9-41A4-C5B9-5CE1717F73C6}"/>
                </a:ext>
              </a:extLst>
            </p:cNvPr>
            <p:cNvCxnSpPr/>
            <p:nvPr/>
          </p:nvCxnSpPr>
          <p:spPr>
            <a:xfrm>
              <a:off x="2073603" y="2062803"/>
              <a:ext cx="2160003" cy="0"/>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1" name="四角形: メモ 1">
            <a:extLst>
              <a:ext uri="{FF2B5EF4-FFF2-40B4-BE49-F238E27FC236}">
                <a16:creationId xmlns:a16="http://schemas.microsoft.com/office/drawing/2014/main" id="{BD76D931-471E-CB26-0215-74AB991F2AAC}"/>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3" name="四角形: メモ 1">
            <a:extLst>
              <a:ext uri="{FF2B5EF4-FFF2-40B4-BE49-F238E27FC236}">
                <a16:creationId xmlns:a16="http://schemas.microsoft.com/office/drawing/2014/main" id="{76AB5956-7FAF-0964-0017-81307CABE3A6}"/>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3" name="正方形/長方形 2">
            <a:extLst>
              <a:ext uri="{FF2B5EF4-FFF2-40B4-BE49-F238E27FC236}">
                <a16:creationId xmlns:a16="http://schemas.microsoft.com/office/drawing/2014/main" id="{C941465A-563E-8FEE-5528-5276D24A23D1}"/>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4" name="Callout: Line with Border and Accent Bar 13">
            <a:extLst>
              <a:ext uri="{FF2B5EF4-FFF2-40B4-BE49-F238E27FC236}">
                <a16:creationId xmlns:a16="http://schemas.microsoft.com/office/drawing/2014/main" id="{4FD02475-89F1-88BF-FA4C-9FFA665DF009}"/>
              </a:ext>
            </a:extLst>
          </p:cNvPr>
          <p:cNvSpPr/>
          <p:nvPr/>
        </p:nvSpPr>
        <p:spPr>
          <a:xfrm>
            <a:off x="3986534" y="2060241"/>
            <a:ext cx="5083991" cy="1313272"/>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様式２</a:t>
            </a:r>
            <a:r>
              <a:rPr kumimoji="1" lang="en-US" altLang="ja-JP" sz="1200" b="1">
                <a:solidFill>
                  <a:schemeClr val="accent4">
                    <a:lumMod val="75000"/>
                  </a:schemeClr>
                </a:solidFill>
              </a:rPr>
              <a:t>_</a:t>
            </a:r>
            <a:r>
              <a:rPr kumimoji="1" lang="ja-JP" altLang="en-US" sz="1200" b="1">
                <a:solidFill>
                  <a:schemeClr val="accent4">
                    <a:lumMod val="75000"/>
                  </a:schemeClr>
                </a:solidFill>
              </a:rPr>
              <a:t>⓪貼り付け用</a:t>
            </a:r>
            <a:r>
              <a:rPr kumimoji="1" lang="en-US" altLang="ja-JP" sz="1200" b="1">
                <a:solidFill>
                  <a:schemeClr val="accent4">
                    <a:lumMod val="75000"/>
                  </a:schemeClr>
                </a:solidFill>
              </a:rPr>
              <a:t>_</a:t>
            </a:r>
            <a:r>
              <a:rPr kumimoji="1" lang="ja-JP" altLang="en-US" sz="1200" b="1">
                <a:solidFill>
                  <a:schemeClr val="accent4">
                    <a:lumMod val="75000"/>
                  </a:schemeClr>
                </a:solidFill>
              </a:rPr>
              <a:t>補助事業情報を画像形式で貼り付けください</a:t>
            </a:r>
            <a:endParaRPr kumimoji="1"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コンソーシアムの場合は、</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合計</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事業者</a:t>
            </a:r>
            <a:r>
              <a:rPr lang="en-US" altLang="ja-JP" sz="1200" b="1">
                <a:solidFill>
                  <a:schemeClr val="accent4">
                    <a:lumMod val="75000"/>
                  </a:schemeClr>
                </a:solidFill>
              </a:rPr>
              <a:t>2</a:t>
            </a:r>
            <a:r>
              <a:rPr lang="ja-JP" altLang="en-US" sz="1200" b="1">
                <a:solidFill>
                  <a:schemeClr val="accent4">
                    <a:lumMod val="75000"/>
                  </a:schemeClr>
                </a:solidFill>
              </a:rPr>
              <a:t>、</a:t>
            </a:r>
            <a:r>
              <a:rPr lang="en-US" altLang="ja-JP" sz="1200" b="1">
                <a:solidFill>
                  <a:schemeClr val="accent4">
                    <a:lumMod val="75000"/>
                  </a:schemeClr>
                </a:solidFill>
              </a:rPr>
              <a:t>3</a:t>
            </a:r>
            <a:r>
              <a:rPr lang="ja-JP" altLang="en-US" sz="1200" b="1">
                <a:solidFill>
                  <a:schemeClr val="accent4">
                    <a:lumMod val="75000"/>
                  </a:schemeClr>
                </a:solidFill>
              </a:rPr>
              <a:t>、</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をスライドを複製し、別々に画像形式で貼り付けください</a:t>
            </a:r>
            <a:br>
              <a:rPr lang="en-US" altLang="ja-JP" sz="1200" b="1">
                <a:solidFill>
                  <a:schemeClr val="accent4">
                    <a:lumMod val="75000"/>
                  </a:schemeClr>
                </a:solidFill>
              </a:rPr>
            </a:br>
            <a:r>
              <a:rPr lang="ja-JP" altLang="en-US" sz="1200" b="1">
                <a:solidFill>
                  <a:schemeClr val="accent4">
                    <a:lumMod val="75000"/>
                  </a:schemeClr>
                </a:solidFill>
              </a:rPr>
              <a:t>（コンソーシアム全体のスライドと各事業者のスライドを作成ください）</a:t>
            </a:r>
            <a:endParaRPr lang="en-US" altLang="ja-JP" sz="1200" b="1">
              <a:solidFill>
                <a:schemeClr val="accent4">
                  <a:lumMod val="75000"/>
                </a:schemeClr>
              </a:solidFill>
            </a:endParaRPr>
          </a:p>
        </p:txBody>
      </p:sp>
    </p:spTree>
    <p:extLst>
      <p:ext uri="{BB962C8B-B14F-4D97-AF65-F5344CB8AC3E}">
        <p14:creationId xmlns:p14="http://schemas.microsoft.com/office/powerpoint/2010/main" val="31889802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26731990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277" imgH="277" progId="TCLayout.ActiveDocument.1">
                  <p:embed/>
                </p:oleObj>
              </mc:Choice>
              <mc:Fallback>
                <p:oleObj name="think-cell Slide" r:id="rId11"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6" name="Text Placeholder 2">
            <a:hlinkClick r:id="rId13" action="ppaction://hlinksldjump"/>
            <a:extLst>
              <a:ext uri="{FF2B5EF4-FFF2-40B4-BE49-F238E27FC236}">
                <a16:creationId xmlns:a16="http://schemas.microsoft.com/office/drawing/2014/main" id="{66AABA5B-4B1D-82BD-410E-DD29C6F89B4E}"/>
              </a:ext>
            </a:extLst>
          </p:cNvPr>
          <p:cNvSpPr>
            <a:spLocks noGrp="1"/>
          </p:cNvSpPr>
          <p:nvPr>
            <p:custDataLst>
              <p:tags r:id="rId2"/>
            </p:custDataLst>
          </p:nvPr>
        </p:nvSpPr>
        <p:spPr bwMode="auto">
          <a:xfrm>
            <a:off x="1752600" y="2219326"/>
            <a:ext cx="6477000" cy="28416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27" name="Text Placeholder 2">
            <a:hlinkClick r:id="rId14" action="ppaction://hlinksldjump"/>
            <a:extLst>
              <a:ext uri="{FF2B5EF4-FFF2-40B4-BE49-F238E27FC236}">
                <a16:creationId xmlns:a16="http://schemas.microsoft.com/office/drawing/2014/main" id="{B8745E78-85D4-28C3-1E27-54D0EA981236}"/>
              </a:ext>
            </a:extLst>
          </p:cNvPr>
          <p:cNvSpPr>
            <a:spLocks noGrp="1"/>
          </p:cNvSpPr>
          <p:nvPr>
            <p:custDataLst>
              <p:tags r:id="rId3"/>
            </p:custDataLst>
          </p:nvPr>
        </p:nvSpPr>
        <p:spPr bwMode="auto">
          <a:xfrm>
            <a:off x="1752600" y="2503488"/>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8" name="Text Placeholder 2">
            <a:extLst>
              <a:ext uri="{FF2B5EF4-FFF2-40B4-BE49-F238E27FC236}">
                <a16:creationId xmlns:a16="http://schemas.microsoft.com/office/drawing/2014/main" id="{60B86448-7CDB-0C0A-F584-5404F754CEC7}"/>
              </a:ext>
            </a:extLst>
          </p:cNvPr>
          <p:cNvSpPr>
            <a:spLocks noGrp="1"/>
          </p:cNvSpPr>
          <p:nvPr>
            <p:custDataLst>
              <p:tags r:id="rId4"/>
            </p:custDataLst>
          </p:nvPr>
        </p:nvSpPr>
        <p:spPr bwMode="auto">
          <a:xfrm>
            <a:off x="1752600" y="2870200"/>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1" name="Text Placeholder 2">
            <a:hlinkClick r:id="rId15" action="ppaction://hlinksldjump"/>
            <a:extLst>
              <a:ext uri="{FF2B5EF4-FFF2-40B4-BE49-F238E27FC236}">
                <a16:creationId xmlns:a16="http://schemas.microsoft.com/office/drawing/2014/main" id="{0883990B-3B9B-82A3-BEA1-FFE25EAE0A1C}"/>
              </a:ext>
            </a:extLst>
          </p:cNvPr>
          <p:cNvSpPr>
            <a:spLocks noGrp="1"/>
          </p:cNvSpPr>
          <p:nvPr>
            <p:custDataLst>
              <p:tags r:id="rId5"/>
            </p:custDataLst>
          </p:nvPr>
        </p:nvSpPr>
        <p:spPr bwMode="auto">
          <a:xfrm>
            <a:off x="1752600" y="3278189"/>
            <a:ext cx="6477000" cy="354013"/>
          </a:xfrm>
          <a:prstGeom prst="rect">
            <a:avLst/>
          </a:prstGeom>
          <a:solidFill>
            <a:schemeClr val="accent1"/>
          </a:solidFill>
          <a:ln w="381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（ア）賃上げ計画</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2" name="Text Placeholder 2">
            <a:hlinkClick r:id="rId16" action="ppaction://hlinksldjump"/>
            <a:extLst>
              <a:ext uri="{FF2B5EF4-FFF2-40B4-BE49-F238E27FC236}">
                <a16:creationId xmlns:a16="http://schemas.microsoft.com/office/drawing/2014/main" id="{B0934EB1-C70C-C9F1-6E2A-D623D77A5E8A}"/>
              </a:ext>
            </a:extLst>
          </p:cNvPr>
          <p:cNvSpPr>
            <a:spLocks noGrp="1"/>
          </p:cNvSpPr>
          <p:nvPr>
            <p:custDataLst>
              <p:tags r:id="rId6"/>
            </p:custDataLst>
          </p:nvPr>
        </p:nvSpPr>
        <p:spPr bwMode="auto">
          <a:xfrm>
            <a:off x="1752600" y="3632200"/>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（イ）地域への波及効果</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9" name="Text Placeholder 2">
            <a:hlinkClick r:id="rId17" action="ppaction://hlinksldjump"/>
            <a:extLst>
              <a:ext uri="{FF2B5EF4-FFF2-40B4-BE49-F238E27FC236}">
                <a16:creationId xmlns:a16="http://schemas.microsoft.com/office/drawing/2014/main" id="{604EA846-C394-8E7D-9556-B2C276B658CF}"/>
              </a:ext>
            </a:extLst>
          </p:cNvPr>
          <p:cNvSpPr>
            <a:spLocks noGrp="1"/>
          </p:cNvSpPr>
          <p:nvPr>
            <p:custDataLst>
              <p:tags r:id="rId7"/>
            </p:custDataLst>
          </p:nvPr>
        </p:nvSpPr>
        <p:spPr bwMode="auto">
          <a:xfrm>
            <a:off x="1752600" y="3987800"/>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0" name="Text Placeholder 2">
            <a:hlinkClick r:id="rId18" action="ppaction://hlinksldjump"/>
            <a:extLst>
              <a:ext uri="{FF2B5EF4-FFF2-40B4-BE49-F238E27FC236}">
                <a16:creationId xmlns:a16="http://schemas.microsoft.com/office/drawing/2014/main" id="{9FE62100-4353-E720-2181-58CF38AF512B}"/>
              </a:ext>
            </a:extLst>
          </p:cNvPr>
          <p:cNvSpPr>
            <a:spLocks noGrp="1"/>
          </p:cNvSpPr>
          <p:nvPr>
            <p:custDataLst>
              <p:tags r:id="rId8"/>
            </p:custDataLst>
          </p:nvPr>
        </p:nvSpPr>
        <p:spPr bwMode="auto">
          <a:xfrm>
            <a:off x="1752600" y="4354514"/>
            <a:ext cx="6477000" cy="28416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846209D5-9736-5153-4B78-42F64C1AB11C}"/>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106375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731706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277" imgH="277" progId="TCLayout.ActiveDocument.1">
                  <p:embed/>
                </p:oleObj>
              </mc:Choice>
              <mc:Fallback>
                <p:oleObj name="think-cell Slide" r:id="rId11"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12" name="Text Placeholder 2">
            <a:hlinkClick r:id="rId13" action="ppaction://hlinksldjump"/>
            <a:extLst>
              <a:ext uri="{FF2B5EF4-FFF2-40B4-BE49-F238E27FC236}">
                <a16:creationId xmlns:a16="http://schemas.microsoft.com/office/drawing/2014/main" id="{A9D76D4F-F3FD-C908-827F-659889539417}"/>
              </a:ext>
            </a:extLst>
          </p:cNvPr>
          <p:cNvSpPr>
            <a:spLocks noGrp="1"/>
          </p:cNvSpPr>
          <p:nvPr>
            <p:custDataLst>
              <p:tags r:id="rId2"/>
            </p:custDataLst>
          </p:nvPr>
        </p:nvSpPr>
        <p:spPr bwMode="auto">
          <a:xfrm>
            <a:off x="1752600" y="2254250"/>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13" name="Text Placeholder 2">
            <a:hlinkClick r:id="rId14" action="ppaction://hlinksldjump"/>
            <a:extLst>
              <a:ext uri="{FF2B5EF4-FFF2-40B4-BE49-F238E27FC236}">
                <a16:creationId xmlns:a16="http://schemas.microsoft.com/office/drawing/2014/main" id="{EDC6FE08-88F4-9FBC-8C03-1B0A684F0DB7}"/>
              </a:ext>
            </a:extLst>
          </p:cNvPr>
          <p:cNvSpPr>
            <a:spLocks noGrp="1"/>
          </p:cNvSpPr>
          <p:nvPr>
            <p:custDataLst>
              <p:tags r:id="rId3"/>
            </p:custDataLst>
          </p:nvPr>
        </p:nvSpPr>
        <p:spPr bwMode="auto">
          <a:xfrm>
            <a:off x="1752600" y="2540000"/>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Text Placeholder 2">
            <a:hlinkClick r:id="rId15" action="ppaction://hlinksldjump"/>
            <a:extLst>
              <a:ext uri="{FF2B5EF4-FFF2-40B4-BE49-F238E27FC236}">
                <a16:creationId xmlns:a16="http://schemas.microsoft.com/office/drawing/2014/main" id="{46C01F4E-4587-10C4-1DBD-89A57DB80E34}"/>
              </a:ext>
            </a:extLst>
          </p:cNvPr>
          <p:cNvSpPr>
            <a:spLocks noGrp="1"/>
          </p:cNvSpPr>
          <p:nvPr>
            <p:custDataLst>
              <p:tags r:id="rId4"/>
            </p:custDataLst>
          </p:nvPr>
        </p:nvSpPr>
        <p:spPr bwMode="auto">
          <a:xfrm>
            <a:off x="1752600" y="2906713"/>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2" name="Text Placeholder 2">
            <a:extLst>
              <a:ext uri="{FF2B5EF4-FFF2-40B4-BE49-F238E27FC236}">
                <a16:creationId xmlns:a16="http://schemas.microsoft.com/office/drawing/2014/main" id="{8FBDEFE9-2C4E-ED4D-C05B-101DD51C7AED}"/>
              </a:ext>
            </a:extLst>
          </p:cNvPr>
          <p:cNvSpPr>
            <a:spLocks noGrp="1"/>
          </p:cNvSpPr>
          <p:nvPr>
            <p:custDataLst>
              <p:tags r:id="rId5"/>
            </p:custDataLst>
          </p:nvPr>
        </p:nvSpPr>
        <p:spPr bwMode="auto">
          <a:xfrm>
            <a:off x="1752600" y="3313112"/>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（ア）賃上げ計画</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9" name="Text Placeholder 2">
            <a:hlinkClick r:id="rId16" action="ppaction://hlinksldjump"/>
            <a:extLst>
              <a:ext uri="{FF2B5EF4-FFF2-40B4-BE49-F238E27FC236}">
                <a16:creationId xmlns:a16="http://schemas.microsoft.com/office/drawing/2014/main" id="{1BA89AA2-21E0-C812-31CF-55EAA5299565}"/>
              </a:ext>
            </a:extLst>
          </p:cNvPr>
          <p:cNvSpPr>
            <a:spLocks noGrp="1"/>
          </p:cNvSpPr>
          <p:nvPr>
            <p:custDataLst>
              <p:tags r:id="rId6"/>
            </p:custDataLst>
          </p:nvPr>
        </p:nvSpPr>
        <p:spPr bwMode="auto">
          <a:xfrm>
            <a:off x="1752600" y="3668713"/>
            <a:ext cx="6477000" cy="323850"/>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6985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0" name="Text Placeholder 2">
            <a:hlinkClick r:id="rId17" action="ppaction://hlinksldjump"/>
            <a:extLst>
              <a:ext uri="{FF2B5EF4-FFF2-40B4-BE49-F238E27FC236}">
                <a16:creationId xmlns:a16="http://schemas.microsoft.com/office/drawing/2014/main" id="{409DD58B-E091-5275-1AD0-0845F253D3A3}"/>
              </a:ext>
            </a:extLst>
          </p:cNvPr>
          <p:cNvSpPr>
            <a:spLocks noGrp="1"/>
          </p:cNvSpPr>
          <p:nvPr>
            <p:custDataLst>
              <p:tags r:id="rId7"/>
            </p:custDataLst>
          </p:nvPr>
        </p:nvSpPr>
        <p:spPr bwMode="auto">
          <a:xfrm>
            <a:off x="1752600" y="399256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21" name="Text Placeholder 2">
            <a:hlinkClick r:id="rId18" action="ppaction://hlinksldjump"/>
            <a:extLst>
              <a:ext uri="{FF2B5EF4-FFF2-40B4-BE49-F238E27FC236}">
                <a16:creationId xmlns:a16="http://schemas.microsoft.com/office/drawing/2014/main" id="{B251E23D-F559-1CD7-57C6-48B97C8C59C9}"/>
              </a:ext>
            </a:extLst>
          </p:cNvPr>
          <p:cNvSpPr>
            <a:spLocks noGrp="1"/>
          </p:cNvSpPr>
          <p:nvPr>
            <p:custDataLst>
              <p:tags r:id="rId8"/>
            </p:custDataLst>
          </p:nvPr>
        </p:nvSpPr>
        <p:spPr bwMode="auto">
          <a:xfrm>
            <a:off x="1752600" y="4318000"/>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AAA9311D-A8B9-D0C5-2399-EA5B719A0498}"/>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0023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02B21222-D77C-E79E-C2E1-2543CFADEED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9" name="think-cell data - do not delete" hidden="1">
                        <a:extLst>
                          <a:ext uri="{FF2B5EF4-FFF2-40B4-BE49-F238E27FC236}">
                            <a16:creationId xmlns:a16="http://schemas.microsoft.com/office/drawing/2014/main" id="{02B21222-D77C-E79E-C2E1-2543CFADEED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86194A20-D8CD-CA08-6A23-ACF5A24488C7}"/>
              </a:ext>
            </a:extLst>
          </p:cNvPr>
          <p:cNvSpPr>
            <a:spLocks noGrp="1"/>
          </p:cNvSpPr>
          <p:nvPr>
            <p:ph type="title"/>
          </p:nvPr>
        </p:nvSpPr>
        <p:spPr/>
        <p:txBody>
          <a:bodyPr vert="horz"/>
          <a:lstStyle/>
          <a:p>
            <a:r>
              <a:rPr lang="ja-JP" altLang="en-US"/>
              <a:t>誓約事項 </a:t>
            </a:r>
            <a:r>
              <a:rPr lang="en-US" altLang="ja-JP"/>
              <a:t>【</a:t>
            </a:r>
            <a:r>
              <a:rPr lang="ja-JP" altLang="en-US">
                <a:solidFill>
                  <a:schemeClr val="accent5"/>
                </a:solidFill>
              </a:rPr>
              <a:t>本スライドを削除してはいけません</a:t>
            </a:r>
            <a:r>
              <a:rPr lang="en-US" altLang="ja-JP"/>
              <a:t>】</a:t>
            </a:r>
            <a:endParaRPr lang="ja-JP" altLang="en-US"/>
          </a:p>
        </p:txBody>
      </p:sp>
      <p:sp>
        <p:nvSpPr>
          <p:cNvPr id="18" name="テキスト ボックス 12">
            <a:extLst>
              <a:ext uri="{FF2B5EF4-FFF2-40B4-BE49-F238E27FC236}">
                <a16:creationId xmlns:a16="http://schemas.microsoft.com/office/drawing/2014/main" id="{223F4EC6-62AC-AB81-FCCA-31E1F7AC6AA1}"/>
              </a:ext>
            </a:extLst>
          </p:cNvPr>
          <p:cNvSpPr txBox="1"/>
          <p:nvPr/>
        </p:nvSpPr>
        <p:spPr>
          <a:xfrm>
            <a:off x="337739" y="6248400"/>
            <a:ext cx="9230522" cy="2281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r"/>
            <a:r>
              <a:rPr kumimoji="1" lang="ja-JP" altLang="en-US" sz="16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代表者名：</a:t>
            </a:r>
            <a:r>
              <a:rPr kumimoji="1" lang="en-US" altLang="ja-JP" sz="1600" u="sng">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600" u="sng">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 </a:t>
            </a:r>
            <a:r>
              <a:rPr kumimoji="1" lang="en-US" altLang="ja-JP" sz="1600" u="sng">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XXXX</a:t>
            </a:r>
            <a:endParaRPr lang="ja-JP" altLang="ja-JP" sz="1600" u="sng">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 name="Content Placeholder 5">
            <a:extLst>
              <a:ext uri="{FF2B5EF4-FFF2-40B4-BE49-F238E27FC236}">
                <a16:creationId xmlns:a16="http://schemas.microsoft.com/office/drawing/2014/main" id="{ADE718A0-70D1-FCF8-57B2-B02DA91EC2DA}"/>
              </a:ext>
            </a:extLst>
          </p:cNvPr>
          <p:cNvSpPr txBox="1">
            <a:spLocks/>
          </p:cNvSpPr>
          <p:nvPr/>
        </p:nvSpPr>
        <p:spPr>
          <a:xfrm>
            <a:off x="201000" y="838201"/>
            <a:ext cx="9504000" cy="4914538"/>
          </a:xfrm>
          <a:prstGeom prst="rect">
            <a:avLst/>
          </a:prstGeom>
        </p:spPr>
        <p:txBody>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42900" indent="-342900">
              <a:spcBef>
                <a:spcPts val="0"/>
              </a:spcBef>
              <a:spcAft>
                <a:spcPts val="600"/>
              </a:spcAft>
              <a:buClr>
                <a:schemeClr val="tx1"/>
              </a:buClr>
              <a:buFont typeface="+mj-lt"/>
              <a:buAutoNum type="arabicPeriod"/>
            </a:pPr>
            <a:r>
              <a:rPr lang="ja-JP" altLang="en-US" sz="1400">
                <a:solidFill>
                  <a:schemeClr val="tx1">
                    <a:lumMod val="85000"/>
                    <a:lumOff val="15000"/>
                  </a:schemeClr>
                </a:solidFill>
              </a:rPr>
              <a:t>本事業の公募開始日において、公募要領（申請日時点の内容、以下同じ。）の「１．事業の概要（５）補助対象者」の</a:t>
            </a:r>
            <a:br>
              <a:rPr lang="en-US" altLang="ja-JP" sz="1400">
                <a:solidFill>
                  <a:schemeClr val="tx1">
                    <a:lumMod val="85000"/>
                    <a:lumOff val="15000"/>
                  </a:schemeClr>
                </a:solidFill>
              </a:rPr>
            </a:br>
            <a:r>
              <a:rPr lang="ja-JP" altLang="en-US" sz="1400">
                <a:solidFill>
                  <a:schemeClr val="tx1">
                    <a:lumMod val="85000"/>
                    <a:lumOff val="15000"/>
                  </a:schemeClr>
                </a:solidFill>
              </a:rPr>
              <a:t>要件を全て満たしていること（不採択又は交付決定の取消となる補助金交付候補者に該当しないことを含む）。</a:t>
            </a:r>
            <a:endParaRPr lang="en-US" altLang="ja-JP" sz="1400">
              <a:solidFill>
                <a:schemeClr val="tx1">
                  <a:lumMod val="85000"/>
                  <a:lumOff val="15000"/>
                </a:schemeClr>
              </a:solidFill>
            </a:endParaRPr>
          </a:p>
          <a:p>
            <a:pPr marL="342900" indent="-342900">
              <a:spcBef>
                <a:spcPts val="0"/>
              </a:spcBef>
              <a:spcAft>
                <a:spcPts val="600"/>
              </a:spcAft>
              <a:buClr>
                <a:schemeClr val="tx1"/>
              </a:buClr>
              <a:buFont typeface="+mj-lt"/>
              <a:buAutoNum type="arabicPeriod"/>
            </a:pPr>
            <a:r>
              <a:rPr lang="ja-JP" altLang="en-US" sz="1400">
                <a:solidFill>
                  <a:schemeClr val="tx1">
                    <a:lumMod val="85000"/>
                    <a:lumOff val="15000"/>
                  </a:schemeClr>
                </a:solidFill>
              </a:rPr>
              <a:t>公募要領「１．事業の概要（５）補助対象者」に記載の下記の事項に、本事業の採否にかかわらず同意すること。</a:t>
            </a:r>
            <a:endParaRPr lang="en-US" altLang="ja-JP" sz="14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政府からの</a:t>
            </a:r>
            <a:r>
              <a:rPr lang="en-US" altLang="ja-JP" sz="1200">
                <a:solidFill>
                  <a:schemeClr val="tx1">
                    <a:lumMod val="85000"/>
                    <a:lumOff val="15000"/>
                  </a:schemeClr>
                </a:solidFill>
              </a:rPr>
              <a:t>EBPM</a:t>
            </a:r>
            <a:r>
              <a:rPr lang="ja-JP" altLang="en-US" sz="1200">
                <a:solidFill>
                  <a:schemeClr val="tx1">
                    <a:lumMod val="85000"/>
                    <a:lumOff val="15000"/>
                  </a:schemeClr>
                </a:solidFill>
              </a:rPr>
              <a:t>等に関する本事業に関係する調査への協力要請に応じること。</a:t>
            </a:r>
            <a:endParaRPr lang="en-US" altLang="ja-JP" sz="12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申請時に提出された情報は、個社情報が特定されないように処理したうえで公開する場合があること。</a:t>
            </a:r>
            <a:endParaRPr lang="en-US" altLang="ja-JP" sz="12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補助事業者となった場合、必要に応じて事業成果の発表、事例集の作成等への協力すること。</a:t>
            </a:r>
            <a:endParaRPr lang="en-US" altLang="ja-JP" sz="1200">
              <a:solidFill>
                <a:schemeClr val="tx1">
                  <a:lumMod val="85000"/>
                  <a:lumOff val="15000"/>
                </a:schemeClr>
              </a:solidFill>
            </a:endParaRPr>
          </a:p>
          <a:p>
            <a:pPr marL="342900" indent="-342900">
              <a:spcBef>
                <a:spcPts val="0"/>
              </a:spcBef>
              <a:spcAft>
                <a:spcPts val="600"/>
              </a:spcAft>
              <a:buClr>
                <a:schemeClr val="tx1"/>
              </a:buClr>
              <a:buFont typeface="+mj-lt"/>
              <a:buAutoNum type="arabicPeriod"/>
            </a:pPr>
            <a:r>
              <a:rPr lang="ja-JP" altLang="en-US" sz="1400">
                <a:solidFill>
                  <a:schemeClr val="tx1">
                    <a:lumMod val="85000"/>
                    <a:lumOff val="15000"/>
                  </a:schemeClr>
                </a:solidFill>
              </a:rPr>
              <a:t>申請内容が、公募要領の「１．事業の概要（６）補助事業の要件」の要件を全て満たしていること。</a:t>
            </a:r>
            <a:endParaRPr lang="en-US" altLang="ja-JP" sz="1400">
              <a:solidFill>
                <a:schemeClr val="tx1">
                  <a:lumMod val="85000"/>
                  <a:lumOff val="15000"/>
                </a:schemeClr>
              </a:solidFill>
            </a:endParaRPr>
          </a:p>
          <a:p>
            <a:pPr marL="342900" indent="-342900">
              <a:spcBef>
                <a:spcPts val="0"/>
              </a:spcBef>
              <a:spcAft>
                <a:spcPts val="600"/>
              </a:spcAft>
              <a:buClr>
                <a:schemeClr val="tx1"/>
              </a:buClr>
              <a:buFont typeface="+mj-lt"/>
              <a:buAutoNum type="arabicPeriod"/>
            </a:pPr>
            <a:r>
              <a:rPr lang="ja-JP" altLang="en-US" sz="1400">
                <a:solidFill>
                  <a:schemeClr val="tx1">
                    <a:lumMod val="85000"/>
                    <a:lumOff val="15000"/>
                  </a:schemeClr>
                </a:solidFill>
              </a:rPr>
              <a:t>公募要領の「１．事業の概要（６）補助事業の要件」に記載の「賃上げ要件を満たさなかった場合の補助金返還、</a:t>
            </a:r>
            <a:br>
              <a:rPr lang="en-US" altLang="ja-JP" sz="1400">
                <a:solidFill>
                  <a:schemeClr val="tx1">
                    <a:lumMod val="85000"/>
                    <a:lumOff val="15000"/>
                  </a:schemeClr>
                </a:solidFill>
              </a:rPr>
            </a:br>
            <a:r>
              <a:rPr lang="ja-JP" altLang="en-US" sz="1400">
                <a:solidFill>
                  <a:schemeClr val="tx1">
                    <a:lumMod val="85000"/>
                    <a:lumOff val="15000"/>
                  </a:schemeClr>
                </a:solidFill>
              </a:rPr>
              <a:t>目標水準の表明・公表」の内容を理解した上で、下記の事項に応じること。</a:t>
            </a:r>
            <a:endParaRPr lang="en-US" altLang="ja-JP" sz="14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賃上げ要件を満たすことができなかった場合に補助金の返還に応じること。</a:t>
            </a:r>
            <a:endParaRPr lang="en-US" altLang="ja-JP" sz="12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目標水準について交付決定までに従業員又は従業員代表に対して表明すること。</a:t>
            </a:r>
            <a:endParaRPr lang="en-US" altLang="ja-JP" sz="12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公正取引委員会の「労務費の適切な転嫁のための価格交渉に関する指針」に遵守し、補助金の採択後から最終年度の補助事業１人当たり給与支給総額の報告までの間に当該指針に遵守していないことが明らかになった場合、交付決定の取り消し・補助金の返還に応じること。</a:t>
            </a:r>
            <a:endParaRPr lang="en-US" altLang="ja-JP" sz="1200">
              <a:solidFill>
                <a:schemeClr val="tx1">
                  <a:lumMod val="85000"/>
                  <a:lumOff val="15000"/>
                </a:schemeClr>
              </a:solidFill>
            </a:endParaRPr>
          </a:p>
          <a:p>
            <a:pPr marL="342900" indent="-342900">
              <a:spcBef>
                <a:spcPts val="0"/>
              </a:spcBef>
              <a:spcAft>
                <a:spcPts val="600"/>
              </a:spcAft>
              <a:buClr>
                <a:schemeClr val="tx1"/>
              </a:buClr>
              <a:buFont typeface="+mj-ea"/>
              <a:buAutoNum type="arabicPeriod"/>
            </a:pPr>
            <a:r>
              <a:rPr lang="ja-JP" altLang="en-US" sz="1400">
                <a:solidFill>
                  <a:schemeClr val="tx1">
                    <a:lumMod val="85000"/>
                    <a:lumOff val="15000"/>
                  </a:schemeClr>
                </a:solidFill>
              </a:rPr>
              <a:t>公募要領の「１．事業の概要（６）補助事業の要件」に記載の「賃上げ目標水準等に係る公表について」と</a:t>
            </a:r>
            <a:br>
              <a:rPr lang="en-US" altLang="ja-JP" sz="1400">
                <a:solidFill>
                  <a:schemeClr val="tx1">
                    <a:lumMod val="85000"/>
                    <a:lumOff val="15000"/>
                  </a:schemeClr>
                </a:solidFill>
              </a:rPr>
            </a:br>
            <a:r>
              <a:rPr lang="ja-JP" altLang="en-US" sz="1400">
                <a:solidFill>
                  <a:schemeClr val="tx1">
                    <a:lumMod val="85000"/>
                    <a:lumOff val="15000"/>
                  </a:schemeClr>
                </a:solidFill>
              </a:rPr>
              <a:t>「加点措置に係る公表について」の内容に同意すること。</a:t>
            </a:r>
            <a:endParaRPr lang="en-US" altLang="ja-JP" sz="1400">
              <a:solidFill>
                <a:schemeClr val="tx1">
                  <a:lumMod val="85000"/>
                  <a:lumOff val="15000"/>
                </a:schemeClr>
              </a:solidFill>
            </a:endParaRPr>
          </a:p>
          <a:p>
            <a:pPr marL="342900" indent="-342900">
              <a:spcBef>
                <a:spcPts val="0"/>
              </a:spcBef>
              <a:spcAft>
                <a:spcPts val="600"/>
              </a:spcAft>
              <a:buClr>
                <a:schemeClr val="tx1"/>
              </a:buClr>
              <a:buFont typeface="+mj-ea"/>
              <a:buAutoNum type="arabicPeriod"/>
            </a:pPr>
            <a:r>
              <a:rPr lang="ja-JP" altLang="en-US" sz="1400">
                <a:solidFill>
                  <a:schemeClr val="tx1">
                    <a:lumMod val="85000"/>
                    <a:lumOff val="15000"/>
                  </a:schemeClr>
                </a:solidFill>
              </a:rPr>
              <a:t>申請する補助対象経費が、公募要領の「１．事業の概要（７）補助対象経費」に掲げる要件を全て満たしていること。</a:t>
            </a:r>
            <a:endParaRPr lang="en-US" altLang="ja-JP" sz="1400">
              <a:solidFill>
                <a:schemeClr val="tx1">
                  <a:lumMod val="85000"/>
                  <a:lumOff val="15000"/>
                </a:schemeClr>
              </a:solidFill>
            </a:endParaRPr>
          </a:p>
          <a:p>
            <a:pPr marL="342900" indent="-342900">
              <a:spcBef>
                <a:spcPts val="0"/>
              </a:spcBef>
              <a:spcAft>
                <a:spcPts val="600"/>
              </a:spcAft>
              <a:buClr>
                <a:schemeClr val="tx1"/>
              </a:buClr>
              <a:buFont typeface="+mj-ea"/>
              <a:buAutoNum type="arabicPeriod"/>
            </a:pPr>
            <a:r>
              <a:rPr lang="ja-JP" altLang="en-US" sz="1400">
                <a:solidFill>
                  <a:schemeClr val="tx1">
                    <a:lumMod val="85000"/>
                    <a:lumOff val="15000"/>
                  </a:schemeClr>
                </a:solidFill>
              </a:rPr>
              <a:t>交付決定後、成長投資計画書のサマリー（長期成長ビジョン、補助事業概要、売上高・賃上げ・労働生産性の目標等を</a:t>
            </a:r>
            <a:br>
              <a:rPr lang="en-US" altLang="ja-JP" sz="1400">
                <a:solidFill>
                  <a:schemeClr val="tx1">
                    <a:lumMod val="85000"/>
                    <a:lumOff val="15000"/>
                  </a:schemeClr>
                </a:solidFill>
              </a:rPr>
            </a:br>
            <a:r>
              <a:rPr lang="ja-JP" altLang="en-US" sz="1400">
                <a:solidFill>
                  <a:schemeClr val="tx1">
                    <a:lumMod val="85000"/>
                    <a:lumOff val="15000"/>
                  </a:schemeClr>
                </a:solidFill>
              </a:rPr>
              <a:t>要約した成長投資計画書の概要資料）をホームページに掲載することに同意すること。</a:t>
            </a:r>
            <a:endParaRPr lang="en-US" altLang="ja-JP" sz="1400">
              <a:solidFill>
                <a:schemeClr val="tx1">
                  <a:lumMod val="85000"/>
                  <a:lumOff val="15000"/>
                </a:schemeClr>
              </a:solidFill>
            </a:endParaRPr>
          </a:p>
          <a:p>
            <a:pPr marL="342900" indent="-342900">
              <a:spcBef>
                <a:spcPts val="0"/>
              </a:spcBef>
              <a:spcAft>
                <a:spcPts val="600"/>
              </a:spcAft>
              <a:buClr>
                <a:schemeClr val="tx1"/>
              </a:buClr>
              <a:buFont typeface="+mj-ea"/>
              <a:buAutoNum type="arabicPeriod"/>
            </a:pPr>
            <a:r>
              <a:rPr lang="ja-JP" altLang="en-US" sz="1400">
                <a:solidFill>
                  <a:schemeClr val="tx1">
                    <a:lumMod val="85000"/>
                    <a:lumOff val="15000"/>
                  </a:schemeClr>
                </a:solidFill>
              </a:rPr>
              <a:t>公募要領の「３．補助事業者の義務」に掲げる内容を理解した上で同意すること。</a:t>
            </a:r>
          </a:p>
        </p:txBody>
      </p:sp>
      <p:sp>
        <p:nvSpPr>
          <p:cNvPr id="3" name="Content Placeholder 5">
            <a:extLst>
              <a:ext uri="{FF2B5EF4-FFF2-40B4-BE49-F238E27FC236}">
                <a16:creationId xmlns:a16="http://schemas.microsoft.com/office/drawing/2014/main" id="{D9B4EBB5-A704-E411-8445-2D454D1A1CDA}"/>
              </a:ext>
            </a:extLst>
          </p:cNvPr>
          <p:cNvSpPr txBox="1">
            <a:spLocks/>
          </p:cNvSpPr>
          <p:nvPr/>
        </p:nvSpPr>
        <p:spPr>
          <a:xfrm>
            <a:off x="381000" y="5905139"/>
            <a:ext cx="6553200" cy="419461"/>
          </a:xfrm>
          <a:prstGeom prst="rect">
            <a:avLst/>
          </a:prstGeom>
        </p:spPr>
        <p:txBody>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spcAft>
                <a:spcPts val="600"/>
              </a:spcAft>
              <a:buClr>
                <a:schemeClr val="tx1"/>
              </a:buClr>
              <a:buNone/>
            </a:pPr>
            <a:r>
              <a:rPr lang="ja-JP" altLang="en-US"/>
              <a:t>以上の事項を確認し、遵守することを誓約する。</a:t>
            </a:r>
            <a:endParaRPr lang="en-US" altLang="ja-JP"/>
          </a:p>
        </p:txBody>
      </p:sp>
      <p:sp>
        <p:nvSpPr>
          <p:cNvPr id="4" name="正方形/長方形 2">
            <a:extLst>
              <a:ext uri="{FF2B5EF4-FFF2-40B4-BE49-F238E27FC236}">
                <a16:creationId xmlns:a16="http://schemas.microsoft.com/office/drawing/2014/main" id="{8C356B45-AAC0-CD0D-4DCE-55F6F3FAA9AB}"/>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 name="Callout: Line with Border and Accent Bar 4">
            <a:extLst>
              <a:ext uri="{FF2B5EF4-FFF2-40B4-BE49-F238E27FC236}">
                <a16:creationId xmlns:a16="http://schemas.microsoft.com/office/drawing/2014/main" id="{9B1D9E67-A61C-F838-671B-77354F4DF689}"/>
              </a:ext>
            </a:extLst>
          </p:cNvPr>
          <p:cNvSpPr/>
          <p:nvPr/>
        </p:nvSpPr>
        <p:spPr>
          <a:xfrm flipH="1">
            <a:off x="6019800" y="5481680"/>
            <a:ext cx="2156108" cy="259823"/>
          </a:xfrm>
          <a:prstGeom prst="accentBorderCallout1">
            <a:avLst>
              <a:gd name="adj1" fmla="val 26818"/>
              <a:gd name="adj2" fmla="val -2413"/>
              <a:gd name="adj3" fmla="val 261237"/>
              <a:gd name="adj4" fmla="val -19933"/>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代表者名をご記載ください</a:t>
            </a:r>
          </a:p>
        </p:txBody>
      </p:sp>
    </p:spTree>
    <p:extLst>
      <p:ext uri="{BB962C8B-B14F-4D97-AF65-F5344CB8AC3E}">
        <p14:creationId xmlns:p14="http://schemas.microsoft.com/office/powerpoint/2010/main" val="4100417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6DFC01A1-2A8E-39D3-E742-E6C442485F34}"/>
              </a:ext>
            </a:extLst>
          </p:cNvPr>
          <p:cNvGraphicFramePr>
            <a:graphicFrameLocks noChangeAspect="1"/>
          </p:cNvGraphicFramePr>
          <p:nvPr>
            <p:custDataLst>
              <p:tags r:id="rId1"/>
            </p:custDataLst>
            <p:extLst>
              <p:ext uri="{D42A27DB-BD31-4B8C-83A1-F6EECF244321}">
                <p14:modId xmlns:p14="http://schemas.microsoft.com/office/powerpoint/2010/main" val="3879587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6DFC01A1-2A8E-39D3-E742-E6C442485F3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3" name="Picture 2">
            <a:extLst>
              <a:ext uri="{FF2B5EF4-FFF2-40B4-BE49-F238E27FC236}">
                <a16:creationId xmlns:a16="http://schemas.microsoft.com/office/drawing/2014/main" id="{D3AB3D8B-5568-9293-4825-10C16821447F}"/>
              </a:ext>
            </a:extLst>
          </p:cNvPr>
          <p:cNvPicPr>
            <a:picLocks noChangeAspect="1"/>
          </p:cNvPicPr>
          <p:nvPr/>
        </p:nvPicPr>
        <p:blipFill>
          <a:blip r:embed="rId6"/>
          <a:stretch>
            <a:fillRect/>
          </a:stretch>
        </p:blipFill>
        <p:spPr>
          <a:xfrm>
            <a:off x="449580" y="1607192"/>
            <a:ext cx="9006840" cy="2720340"/>
          </a:xfrm>
          <a:prstGeom prst="rect">
            <a:avLst/>
          </a:prstGeom>
        </p:spPr>
      </p:pic>
      <p:sp>
        <p:nvSpPr>
          <p:cNvPr id="4" name="Title 3">
            <a:extLst>
              <a:ext uri="{FF2B5EF4-FFF2-40B4-BE49-F238E27FC236}">
                <a16:creationId xmlns:a16="http://schemas.microsoft.com/office/drawing/2014/main" id="{905AE78A-2275-3BB3-478E-610C9A4EA764}"/>
              </a:ext>
            </a:extLst>
          </p:cNvPr>
          <p:cNvSpPr>
            <a:spLocks noGrp="1"/>
          </p:cNvSpPr>
          <p:nvPr>
            <p:ph type="title"/>
          </p:nvPr>
        </p:nvSpPr>
        <p:spPr/>
        <p:txBody>
          <a:bodyPr vert="horz"/>
          <a:lstStyle/>
          <a:p>
            <a:endParaRPr lang="ja-JP" altLang="en-US"/>
          </a:p>
        </p:txBody>
      </p:sp>
      <p:sp>
        <p:nvSpPr>
          <p:cNvPr id="17" name="Text Placeholder 16">
            <a:extLst>
              <a:ext uri="{FF2B5EF4-FFF2-40B4-BE49-F238E27FC236}">
                <a16:creationId xmlns:a16="http://schemas.microsoft.com/office/drawing/2014/main" id="{ED9A663E-2E03-6D5C-5F99-E3B6C12B7814}"/>
              </a:ext>
            </a:extLst>
          </p:cNvPr>
          <p:cNvSpPr>
            <a:spLocks noGrp="1"/>
          </p:cNvSpPr>
          <p:nvPr>
            <p:ph type="body" sz="quarter" idx="12"/>
          </p:nvPr>
        </p:nvSpPr>
        <p:spPr/>
        <p:txBody>
          <a:bodyPr/>
          <a:lstStyle/>
          <a:p>
            <a:r>
              <a:rPr lang="ja-JP" altLang="en-US"/>
              <a:t>③地域への波及効果（ア）賃上げ計画</a:t>
            </a:r>
          </a:p>
        </p:txBody>
      </p:sp>
      <p:sp>
        <p:nvSpPr>
          <p:cNvPr id="7" name="Rectangle: Folded Corner 6">
            <a:extLst>
              <a:ext uri="{FF2B5EF4-FFF2-40B4-BE49-F238E27FC236}">
                <a16:creationId xmlns:a16="http://schemas.microsoft.com/office/drawing/2014/main" id="{0ECF610B-26F0-73BE-9A8A-DC78BDC7C581}"/>
              </a:ext>
            </a:extLst>
          </p:cNvPr>
          <p:cNvSpPr/>
          <p:nvPr/>
        </p:nvSpPr>
        <p:spPr>
          <a:xfrm>
            <a:off x="381000" y="4615830"/>
            <a:ext cx="9144000" cy="1862525"/>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従業員</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１</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人当たり給与支給総額の事業化報告３年目の数値実現に向けた取組内容・根拠を記載ください。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補助事業の売上向上・省力化効果により年平均</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５</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の労働生産性の伸びを想定。</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労働生産性は年平均</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５</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%up</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を想定しており、伸びの半数以上を従業員給与へ反映・残りは更なる投資資金へ充てることを想定。</a:t>
            </a:r>
          </a:p>
        </p:txBody>
      </p:sp>
      <p:grpSp>
        <p:nvGrpSpPr>
          <p:cNvPr id="8" name="RectangleWithLineGroup">
            <a:extLst>
              <a:ext uri="{FF2B5EF4-FFF2-40B4-BE49-F238E27FC236}">
                <a16:creationId xmlns:a16="http://schemas.microsoft.com/office/drawing/2014/main" id="{874F2F4E-260D-C51C-46C4-7F798AA62AF8}"/>
              </a:ext>
            </a:extLst>
          </p:cNvPr>
          <p:cNvGrpSpPr/>
          <p:nvPr/>
        </p:nvGrpSpPr>
        <p:grpSpPr>
          <a:xfrm>
            <a:off x="381000" y="914400"/>
            <a:ext cx="9144000" cy="380480"/>
            <a:chOff x="2073603" y="1702803"/>
            <a:chExt cx="2160003" cy="360000"/>
          </a:xfrm>
          <a:noFill/>
        </p:grpSpPr>
        <p:sp>
          <p:nvSpPr>
            <p:cNvPr id="9" name="Rectangle 8">
              <a:extLst>
                <a:ext uri="{FF2B5EF4-FFF2-40B4-BE49-F238E27FC236}">
                  <a16:creationId xmlns:a16="http://schemas.microsoft.com/office/drawing/2014/main" id="{C398A577-B90A-8645-2F14-50671DD53C09}"/>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従業員給与の推移</a:t>
              </a:r>
            </a:p>
          </p:txBody>
        </p:sp>
        <p:cxnSp>
          <p:nvCxnSpPr>
            <p:cNvPr id="10" name="Straight Connector 9">
              <a:extLst>
                <a:ext uri="{FF2B5EF4-FFF2-40B4-BE49-F238E27FC236}">
                  <a16:creationId xmlns:a16="http://schemas.microsoft.com/office/drawing/2014/main" id="{ED5029C0-E513-055D-779D-57D29A38ADD7}"/>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1" name="四角形: メモ 1">
            <a:extLst>
              <a:ext uri="{FF2B5EF4-FFF2-40B4-BE49-F238E27FC236}">
                <a16:creationId xmlns:a16="http://schemas.microsoft.com/office/drawing/2014/main" id="{9F62E1B3-D2BA-6547-08DA-FC0ED9E0B14E}"/>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2" name="四角形: メモ 1">
            <a:extLst>
              <a:ext uri="{FF2B5EF4-FFF2-40B4-BE49-F238E27FC236}">
                <a16:creationId xmlns:a16="http://schemas.microsoft.com/office/drawing/2014/main" id="{A5BC2705-B55B-40E0-1CD2-319660AB18FC}"/>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2" name="正方形/長方形 2">
            <a:extLst>
              <a:ext uri="{FF2B5EF4-FFF2-40B4-BE49-F238E27FC236}">
                <a16:creationId xmlns:a16="http://schemas.microsoft.com/office/drawing/2014/main" id="{64604730-DD74-99C9-12FE-F7C51BF97B72}"/>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3" name="Callout: Line with Border and Accent Bar 12">
            <a:extLst>
              <a:ext uri="{FF2B5EF4-FFF2-40B4-BE49-F238E27FC236}">
                <a16:creationId xmlns:a16="http://schemas.microsoft.com/office/drawing/2014/main" id="{D1CD3611-2DA9-53BE-9755-C63DF4AA982F}"/>
              </a:ext>
            </a:extLst>
          </p:cNvPr>
          <p:cNvSpPr/>
          <p:nvPr/>
        </p:nvSpPr>
        <p:spPr>
          <a:xfrm>
            <a:off x="3986534" y="2060241"/>
            <a:ext cx="5083991" cy="1313272"/>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dirty="0">
                <a:solidFill>
                  <a:schemeClr val="accent4">
                    <a:lumMod val="75000"/>
                  </a:schemeClr>
                </a:solidFill>
              </a:rPr>
              <a:t>様式２</a:t>
            </a:r>
            <a:r>
              <a:rPr kumimoji="1" lang="en-US" altLang="ja-JP" sz="1200" b="1" dirty="0">
                <a:solidFill>
                  <a:schemeClr val="accent4">
                    <a:lumMod val="75000"/>
                  </a:schemeClr>
                </a:solidFill>
              </a:rPr>
              <a:t>_</a:t>
            </a:r>
            <a:r>
              <a:rPr kumimoji="1" lang="ja-JP" altLang="en-US" sz="1200" b="1" dirty="0">
                <a:solidFill>
                  <a:schemeClr val="accent4">
                    <a:lumMod val="75000"/>
                  </a:schemeClr>
                </a:solidFill>
              </a:rPr>
              <a:t>⓪貼り付け用</a:t>
            </a:r>
            <a:r>
              <a:rPr kumimoji="1" lang="en-US" altLang="ja-JP" sz="1200" b="1" dirty="0">
                <a:solidFill>
                  <a:schemeClr val="accent4">
                    <a:lumMod val="75000"/>
                  </a:schemeClr>
                </a:solidFill>
              </a:rPr>
              <a:t>_</a:t>
            </a:r>
            <a:r>
              <a:rPr kumimoji="1" lang="ja-JP" altLang="en-US" sz="1200" b="1" dirty="0">
                <a:solidFill>
                  <a:schemeClr val="accent4">
                    <a:lumMod val="75000"/>
                  </a:schemeClr>
                </a:solidFill>
              </a:rPr>
              <a:t>補助事業情報を画像形式で貼り付けください</a:t>
            </a:r>
            <a:endParaRPr kumimoji="1" lang="en-US" altLang="ja-JP" sz="1200" b="1" dirty="0">
              <a:solidFill>
                <a:schemeClr val="accent4">
                  <a:lumMod val="75000"/>
                </a:schemeClr>
              </a:solidFill>
            </a:endParaRPr>
          </a:p>
          <a:p>
            <a:pPr marL="285750" indent="-285750">
              <a:buFont typeface="Arial" panose="020B0604020202020204" pitchFamily="34" charset="0"/>
              <a:buChar char="•"/>
            </a:pPr>
            <a:r>
              <a:rPr lang="ja-JP" altLang="en-US" sz="1200" b="1" dirty="0">
                <a:solidFill>
                  <a:schemeClr val="accent4">
                    <a:lumMod val="75000"/>
                  </a:schemeClr>
                </a:solidFill>
              </a:rPr>
              <a:t>コンソーシアムの場合は、</a:t>
            </a:r>
            <a:br>
              <a:rPr lang="en-US" altLang="ja-JP" sz="1200" b="1" dirty="0">
                <a:solidFill>
                  <a:schemeClr val="accent4">
                    <a:lumMod val="75000"/>
                  </a:schemeClr>
                </a:solidFill>
              </a:rPr>
            </a:br>
            <a:r>
              <a:rPr lang="ja-JP" altLang="en-US" sz="1200" b="1" dirty="0">
                <a:solidFill>
                  <a:schemeClr val="accent4">
                    <a:lumMod val="75000"/>
                  </a:schemeClr>
                </a:solidFill>
              </a:rPr>
              <a:t>⓪貼り付け用</a:t>
            </a:r>
            <a:r>
              <a:rPr lang="en-US" altLang="ja-JP" sz="1200" b="1" dirty="0">
                <a:solidFill>
                  <a:schemeClr val="accent4">
                    <a:lumMod val="75000"/>
                  </a:schemeClr>
                </a:solidFill>
              </a:rPr>
              <a:t>_</a:t>
            </a:r>
            <a:r>
              <a:rPr lang="ja-JP" altLang="en-US" sz="1200" b="1" dirty="0">
                <a:solidFill>
                  <a:schemeClr val="accent4">
                    <a:lumMod val="75000"/>
                  </a:schemeClr>
                </a:solidFill>
              </a:rPr>
              <a:t>補助事業情報</a:t>
            </a:r>
            <a:r>
              <a:rPr lang="en-US" altLang="ja-JP" sz="1200" b="1" dirty="0">
                <a:solidFill>
                  <a:schemeClr val="accent4">
                    <a:lumMod val="75000"/>
                  </a:schemeClr>
                </a:solidFill>
              </a:rPr>
              <a:t>(</a:t>
            </a:r>
            <a:r>
              <a:rPr lang="ja-JP" altLang="en-US" sz="1200" b="1" dirty="0">
                <a:solidFill>
                  <a:schemeClr val="accent4">
                    <a:lumMod val="75000"/>
                  </a:schemeClr>
                </a:solidFill>
              </a:rPr>
              <a:t>合計</a:t>
            </a:r>
            <a:r>
              <a:rPr lang="en-US" altLang="ja-JP" sz="1200" b="1" dirty="0">
                <a:solidFill>
                  <a:schemeClr val="accent4">
                    <a:lumMod val="75000"/>
                  </a:schemeClr>
                </a:solidFill>
              </a:rPr>
              <a:t>)</a:t>
            </a:r>
            <a:br>
              <a:rPr lang="en-US" altLang="ja-JP" sz="1200" b="1" dirty="0">
                <a:solidFill>
                  <a:schemeClr val="accent4">
                    <a:lumMod val="75000"/>
                  </a:schemeClr>
                </a:solidFill>
              </a:rPr>
            </a:br>
            <a:r>
              <a:rPr lang="ja-JP" altLang="en-US" sz="1200" b="1" dirty="0">
                <a:solidFill>
                  <a:schemeClr val="accent4">
                    <a:lumMod val="75000"/>
                  </a:schemeClr>
                </a:solidFill>
              </a:rPr>
              <a:t>⓪貼り付け用</a:t>
            </a:r>
            <a:r>
              <a:rPr lang="en-US" altLang="ja-JP" sz="1200" b="1" dirty="0">
                <a:solidFill>
                  <a:schemeClr val="accent4">
                    <a:lumMod val="75000"/>
                  </a:schemeClr>
                </a:solidFill>
              </a:rPr>
              <a:t>_</a:t>
            </a:r>
            <a:r>
              <a:rPr lang="ja-JP" altLang="en-US" sz="1200" b="1" dirty="0">
                <a:solidFill>
                  <a:schemeClr val="accent4">
                    <a:lumMod val="75000"/>
                  </a:schemeClr>
                </a:solidFill>
              </a:rPr>
              <a:t>補助事業情報</a:t>
            </a:r>
            <a:br>
              <a:rPr lang="en-US" altLang="ja-JP" sz="1200" b="1" dirty="0">
                <a:solidFill>
                  <a:schemeClr val="accent4">
                    <a:lumMod val="75000"/>
                  </a:schemeClr>
                </a:solidFill>
              </a:rPr>
            </a:br>
            <a:r>
              <a:rPr lang="ja-JP" altLang="en-US" sz="1200" b="1" dirty="0">
                <a:solidFill>
                  <a:schemeClr val="accent4">
                    <a:lumMod val="75000"/>
                  </a:schemeClr>
                </a:solidFill>
              </a:rPr>
              <a:t>⓪貼り付け用</a:t>
            </a:r>
            <a:r>
              <a:rPr lang="en-US" altLang="ja-JP" sz="1200" b="1" dirty="0">
                <a:solidFill>
                  <a:schemeClr val="accent4">
                    <a:lumMod val="75000"/>
                  </a:schemeClr>
                </a:solidFill>
              </a:rPr>
              <a:t>_</a:t>
            </a:r>
            <a:r>
              <a:rPr lang="ja-JP" altLang="en-US" sz="1200" b="1" dirty="0">
                <a:solidFill>
                  <a:schemeClr val="accent4">
                    <a:lumMod val="75000"/>
                  </a:schemeClr>
                </a:solidFill>
              </a:rPr>
              <a:t>補助事業情報</a:t>
            </a:r>
            <a:r>
              <a:rPr lang="en-US" altLang="ja-JP" sz="1200" b="1" dirty="0">
                <a:solidFill>
                  <a:schemeClr val="accent4">
                    <a:lumMod val="75000"/>
                  </a:schemeClr>
                </a:solidFill>
              </a:rPr>
              <a:t>(</a:t>
            </a:r>
            <a:r>
              <a:rPr lang="ja-JP" altLang="en-US" sz="1200" b="1" dirty="0">
                <a:solidFill>
                  <a:schemeClr val="accent4">
                    <a:lumMod val="75000"/>
                  </a:schemeClr>
                </a:solidFill>
              </a:rPr>
              <a:t>事業者</a:t>
            </a:r>
            <a:r>
              <a:rPr lang="en-US" altLang="ja-JP" sz="1200" b="1" dirty="0">
                <a:solidFill>
                  <a:schemeClr val="accent4">
                    <a:lumMod val="75000"/>
                  </a:schemeClr>
                </a:solidFill>
              </a:rPr>
              <a:t>2</a:t>
            </a:r>
            <a:r>
              <a:rPr lang="ja-JP" altLang="en-US" sz="1200" b="1" dirty="0">
                <a:solidFill>
                  <a:schemeClr val="accent4">
                    <a:lumMod val="75000"/>
                  </a:schemeClr>
                </a:solidFill>
              </a:rPr>
              <a:t>、</a:t>
            </a:r>
            <a:r>
              <a:rPr lang="en-US" altLang="ja-JP" sz="1200" b="1" dirty="0">
                <a:solidFill>
                  <a:schemeClr val="accent4">
                    <a:lumMod val="75000"/>
                  </a:schemeClr>
                </a:solidFill>
              </a:rPr>
              <a:t>3</a:t>
            </a:r>
            <a:r>
              <a:rPr lang="ja-JP" altLang="en-US" sz="1200" b="1" dirty="0">
                <a:solidFill>
                  <a:schemeClr val="accent4">
                    <a:lumMod val="75000"/>
                  </a:schemeClr>
                </a:solidFill>
              </a:rPr>
              <a:t>、</a:t>
            </a:r>
            <a:r>
              <a:rPr lang="en-US" altLang="ja-JP" sz="1200" b="1" dirty="0">
                <a:solidFill>
                  <a:schemeClr val="accent4">
                    <a:lumMod val="75000"/>
                  </a:schemeClr>
                </a:solidFill>
              </a:rPr>
              <a:t>…)</a:t>
            </a:r>
            <a:br>
              <a:rPr lang="en-US" altLang="ja-JP" sz="1200" b="1" dirty="0">
                <a:solidFill>
                  <a:schemeClr val="accent4">
                    <a:lumMod val="75000"/>
                  </a:schemeClr>
                </a:solidFill>
              </a:rPr>
            </a:br>
            <a:r>
              <a:rPr lang="ja-JP" altLang="en-US" sz="1200" b="1" dirty="0">
                <a:solidFill>
                  <a:schemeClr val="accent4">
                    <a:lumMod val="75000"/>
                  </a:schemeClr>
                </a:solidFill>
              </a:rPr>
              <a:t>をスライドを複製し、別々に画像形式で貼り付けください</a:t>
            </a:r>
            <a:br>
              <a:rPr lang="en-US" altLang="ja-JP" sz="1200" b="1" dirty="0">
                <a:solidFill>
                  <a:schemeClr val="accent4">
                    <a:lumMod val="75000"/>
                  </a:schemeClr>
                </a:solidFill>
              </a:rPr>
            </a:br>
            <a:r>
              <a:rPr lang="ja-JP" altLang="en-US" sz="1200" b="1" dirty="0">
                <a:solidFill>
                  <a:schemeClr val="accent4">
                    <a:lumMod val="75000"/>
                  </a:schemeClr>
                </a:solidFill>
              </a:rPr>
              <a:t>（コンソーシアム全体のスライドと各事業者のスライドを作成ください）</a:t>
            </a:r>
            <a:endParaRPr lang="en-US" altLang="ja-JP" sz="1200" b="1" dirty="0">
              <a:solidFill>
                <a:schemeClr val="accent4">
                  <a:lumMod val="75000"/>
                </a:schemeClr>
              </a:solidFill>
            </a:endParaRPr>
          </a:p>
        </p:txBody>
      </p:sp>
    </p:spTree>
    <p:extLst>
      <p:ext uri="{BB962C8B-B14F-4D97-AF65-F5344CB8AC3E}">
        <p14:creationId xmlns:p14="http://schemas.microsoft.com/office/powerpoint/2010/main" val="39985961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1248A8-911B-0DD6-AB20-7155A7723F95}"/>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EC2FC266-427B-8376-FDD0-A7259EF7B10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EC2FC266-427B-8376-FDD0-A7259EF7B1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2769ADEE-549B-0D9D-4ED5-771E67B8AA8F}"/>
              </a:ext>
            </a:extLst>
          </p:cNvPr>
          <p:cNvSpPr>
            <a:spLocks noGrp="1"/>
          </p:cNvSpPr>
          <p:nvPr>
            <p:ph type="title"/>
          </p:nvPr>
        </p:nvSpPr>
        <p:spPr/>
        <p:txBody>
          <a:bodyPr vert="horz"/>
          <a:lstStyle/>
          <a:p>
            <a:endParaRPr lang="ja-JP" altLang="en-US"/>
          </a:p>
        </p:txBody>
      </p:sp>
      <p:sp>
        <p:nvSpPr>
          <p:cNvPr id="17" name="Text Placeholder 16">
            <a:extLst>
              <a:ext uri="{FF2B5EF4-FFF2-40B4-BE49-F238E27FC236}">
                <a16:creationId xmlns:a16="http://schemas.microsoft.com/office/drawing/2014/main" id="{3DDE2884-9283-02D5-4C3D-CF502DA90360}"/>
              </a:ext>
            </a:extLst>
          </p:cNvPr>
          <p:cNvSpPr>
            <a:spLocks noGrp="1"/>
          </p:cNvSpPr>
          <p:nvPr>
            <p:ph type="body" sz="quarter" idx="12"/>
          </p:nvPr>
        </p:nvSpPr>
        <p:spPr/>
        <p:txBody>
          <a:bodyPr/>
          <a:lstStyle/>
          <a:p>
            <a:r>
              <a:rPr lang="ja-JP" altLang="en-US"/>
              <a:t>③地域への波及効果（ア）賃上げ計画</a:t>
            </a:r>
          </a:p>
        </p:txBody>
      </p:sp>
      <p:sp>
        <p:nvSpPr>
          <p:cNvPr id="6" name="四角形: メモ 1">
            <a:extLst>
              <a:ext uri="{FF2B5EF4-FFF2-40B4-BE49-F238E27FC236}">
                <a16:creationId xmlns:a16="http://schemas.microsoft.com/office/drawing/2014/main" id="{1C288FB0-4C49-3A6B-9763-18AFE358CB75}"/>
              </a:ext>
            </a:extLst>
          </p:cNvPr>
          <p:cNvSpPr/>
          <p:nvPr/>
        </p:nvSpPr>
        <p:spPr>
          <a:xfrm>
            <a:off x="-1488524" y="259200"/>
            <a:ext cx="1412324" cy="1673874"/>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（賃上げ要件の基準年度を、「補助事業が完了した日を含む事業年度」ではなく、「補助事業の売上が発生した日を含む事業年度」とすることを希望する事業者のみ作成）</a:t>
            </a:r>
            <a:endParaRPr kumimoji="1"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graphicFrame>
        <p:nvGraphicFramePr>
          <p:cNvPr id="15" name="表 14">
            <a:extLst>
              <a:ext uri="{FF2B5EF4-FFF2-40B4-BE49-F238E27FC236}">
                <a16:creationId xmlns:a16="http://schemas.microsoft.com/office/drawing/2014/main" id="{E56D6FFD-99D0-EFE1-ACD1-C8393E22CF38}"/>
              </a:ext>
            </a:extLst>
          </p:cNvPr>
          <p:cNvGraphicFramePr>
            <a:graphicFrameLocks noGrp="1"/>
          </p:cNvGraphicFramePr>
          <p:nvPr/>
        </p:nvGraphicFramePr>
        <p:xfrm>
          <a:off x="201000" y="1125538"/>
          <a:ext cx="6192000" cy="889000"/>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3141224813"/>
                    </a:ext>
                  </a:extLst>
                </a:gridCol>
                <a:gridCol w="1620000">
                  <a:extLst>
                    <a:ext uri="{9D8B030D-6E8A-4147-A177-3AD203B41FA5}">
                      <a16:colId xmlns:a16="http://schemas.microsoft.com/office/drawing/2014/main" val="3975087546"/>
                    </a:ext>
                  </a:extLst>
                </a:gridCol>
              </a:tblGrid>
              <a:tr h="370840">
                <a:tc>
                  <a:txBody>
                    <a:bodyPr/>
                    <a:lstStyle/>
                    <a:p>
                      <a:r>
                        <a:rPr kumimoji="1" lang="ja-JP" altLang="en-US" sz="1400" b="0" dirty="0">
                          <a:solidFill>
                            <a:schemeClr val="tx1"/>
                          </a:solidFill>
                        </a:rPr>
                        <a:t>補助事業が完了した日を含む事業年度</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ja-JP" altLang="en-US" sz="1400" b="0" dirty="0">
                          <a:solidFill>
                            <a:schemeClr val="tx1"/>
                          </a:solidFill>
                        </a:rPr>
                        <a:t>年度</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9012156"/>
                  </a:ext>
                </a:extLst>
              </a:tr>
              <a:tr h="370840">
                <a:tc>
                  <a:txBody>
                    <a:bodyPr/>
                    <a:lstStyle/>
                    <a:p>
                      <a:r>
                        <a:rPr kumimoji="1" lang="ja-JP" altLang="en-US" sz="1400" b="0" dirty="0">
                          <a:solidFill>
                            <a:schemeClr val="tx1"/>
                          </a:solidFill>
                        </a:rPr>
                        <a:t>基準年度</a:t>
                      </a:r>
                      <a:br>
                        <a:rPr kumimoji="1" lang="en-US" altLang="ja-JP" sz="1400" b="0" dirty="0">
                          <a:solidFill>
                            <a:schemeClr val="tx1"/>
                          </a:solidFill>
                        </a:rPr>
                      </a:br>
                      <a:r>
                        <a:rPr kumimoji="1" lang="ja-JP" altLang="en-US" sz="1400" b="0" dirty="0">
                          <a:solidFill>
                            <a:schemeClr val="tx1"/>
                          </a:solidFill>
                        </a:rPr>
                        <a:t>（補助事業の売上が発生する見込みの日を含む事業年度）</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ja-JP" altLang="en-US" sz="1400" b="0" dirty="0">
                          <a:solidFill>
                            <a:schemeClr val="tx1"/>
                          </a:solidFill>
                        </a:rPr>
                        <a:t>年度</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57575909"/>
                  </a:ext>
                </a:extLst>
              </a:tr>
            </a:tbl>
          </a:graphicData>
        </a:graphic>
      </p:graphicFrame>
      <p:sp>
        <p:nvSpPr>
          <p:cNvPr id="16" name="正方形/長方形 6">
            <a:extLst>
              <a:ext uri="{FF2B5EF4-FFF2-40B4-BE49-F238E27FC236}">
                <a16:creationId xmlns:a16="http://schemas.microsoft.com/office/drawing/2014/main" id="{A63532AB-4DAE-3DFB-5634-9983BB6D7C1B}"/>
              </a:ext>
            </a:extLst>
          </p:cNvPr>
          <p:cNvSpPr/>
          <p:nvPr/>
        </p:nvSpPr>
        <p:spPr>
          <a:xfrm>
            <a:off x="201000" y="2302042"/>
            <a:ext cx="9504000" cy="4151141"/>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71450" indent="-171450">
              <a:buFont typeface="Arial" panose="020B0604020202020204" pitchFamily="34" charset="0"/>
              <a:buChar char="•"/>
            </a:pP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補助事業の性質上、補助事業が完了した日を含む事業年度には補助事業の売上が発生しない見込みである理由</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について記載ください。</a:t>
            </a:r>
            <a:br>
              <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理由の妥当性が認められた場合には、賃上げ要件の判定に用いる基準年度を、例外的に補助事業の売上が発生した日を含む事業年度と</a:t>
            </a:r>
            <a:br>
              <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することができるものとします。</a:t>
            </a:r>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628650" lvl="1" indent="-171450">
              <a:buFont typeface="Wingdings" panose="05000000000000000000" pitchFamily="2" charset="2"/>
              <a:buChar char="ü"/>
            </a:pP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例えば、補助事業によって提供される製品・サービスの特性上、成長投資を完了した直後には売上が発生しない等のケースを想定しています。</a:t>
            </a:r>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628650" lvl="1" indent="-171450">
              <a:buFont typeface="Wingdings" panose="05000000000000000000" pitchFamily="2" charset="2"/>
              <a:buChar char="ü"/>
            </a:pP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ただし、その場合であっても、基準年度は補助事業が完了した日を含む事業年度から</a:t>
            </a:r>
            <a:r>
              <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3</a:t>
            </a: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事業年度以内である必要があります。</a:t>
            </a:r>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628650" lvl="1" indent="-171450">
              <a:buFont typeface="Wingdings" panose="05000000000000000000" pitchFamily="2" charset="2"/>
              <a:buChar char="ü"/>
            </a:pP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なお、当該取扱いを希望する場合、審査時や検査時にも追加で説明を求めることがございますので、ご認識おきいただけますと幸いです。</a:t>
            </a:r>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 name="正方形/長方形 2">
            <a:extLst>
              <a:ext uri="{FF2B5EF4-FFF2-40B4-BE49-F238E27FC236}">
                <a16:creationId xmlns:a16="http://schemas.microsoft.com/office/drawing/2014/main" id="{648F5CFF-F9E4-6FE1-7394-EBAB28A9B753}"/>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 name="Callout: Line with Border and Accent Bar 12">
            <a:extLst>
              <a:ext uri="{FF2B5EF4-FFF2-40B4-BE49-F238E27FC236}">
                <a16:creationId xmlns:a16="http://schemas.microsoft.com/office/drawing/2014/main" id="{C040E568-E3AC-2F11-8A7E-9611B8ABFD58}"/>
              </a:ext>
            </a:extLst>
          </p:cNvPr>
          <p:cNvSpPr/>
          <p:nvPr/>
        </p:nvSpPr>
        <p:spPr>
          <a:xfrm>
            <a:off x="3986534" y="1287779"/>
            <a:ext cx="5083991" cy="828433"/>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dirty="0">
                <a:solidFill>
                  <a:schemeClr val="accent4">
                    <a:lumMod val="75000"/>
                  </a:schemeClr>
                </a:solidFill>
              </a:rPr>
              <a:t>賃上げ要件の基準年度を、「補助事業が完了した日を含む事業年度」ではなく、「補助事業の売上が発生した日を含む事業年度」とすることを希望する事業者のみ作成いただければ</a:t>
            </a:r>
            <a:r>
              <a:rPr kumimoji="1" lang="ja-JP" altLang="en-US" sz="1200" b="1">
                <a:solidFill>
                  <a:schemeClr val="accent4">
                    <a:lumMod val="75000"/>
                  </a:schemeClr>
                </a:solidFill>
              </a:rPr>
              <a:t>問題ございません</a:t>
            </a:r>
            <a:endParaRPr kumimoji="1" lang="en-US" altLang="ja-JP" sz="1200" b="1" dirty="0">
              <a:solidFill>
                <a:schemeClr val="accent4">
                  <a:lumMod val="75000"/>
                </a:schemeClr>
              </a:solidFill>
            </a:endParaRPr>
          </a:p>
        </p:txBody>
      </p:sp>
    </p:spTree>
    <p:extLst>
      <p:ext uri="{BB962C8B-B14F-4D97-AF65-F5344CB8AC3E}">
        <p14:creationId xmlns:p14="http://schemas.microsoft.com/office/powerpoint/2010/main" val="4955055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2810667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277" imgH="277" progId="TCLayout.ActiveDocument.1">
                  <p:embed/>
                </p:oleObj>
              </mc:Choice>
              <mc:Fallback>
                <p:oleObj name="think-cell Slide" r:id="rId11"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4" name="Text Placeholder 2">
            <a:hlinkClick r:id="rId13" action="ppaction://hlinksldjump"/>
            <a:extLst>
              <a:ext uri="{FF2B5EF4-FFF2-40B4-BE49-F238E27FC236}">
                <a16:creationId xmlns:a16="http://schemas.microsoft.com/office/drawing/2014/main" id="{3DC4EB33-92BF-6EBE-2179-51958E3612BD}"/>
              </a:ext>
            </a:extLst>
          </p:cNvPr>
          <p:cNvSpPr>
            <a:spLocks noGrp="1"/>
          </p:cNvSpPr>
          <p:nvPr>
            <p:custDataLst>
              <p:tags r:id="rId2"/>
            </p:custDataLst>
          </p:nvPr>
        </p:nvSpPr>
        <p:spPr bwMode="auto">
          <a:xfrm>
            <a:off x="1752600" y="2219326"/>
            <a:ext cx="6477000" cy="28416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25" name="Text Placeholder 2">
            <a:hlinkClick r:id="rId14" action="ppaction://hlinksldjump"/>
            <a:extLst>
              <a:ext uri="{FF2B5EF4-FFF2-40B4-BE49-F238E27FC236}">
                <a16:creationId xmlns:a16="http://schemas.microsoft.com/office/drawing/2014/main" id="{F9EB5EAD-A4BD-80E4-ABC3-ADF17C67A4F8}"/>
              </a:ext>
            </a:extLst>
          </p:cNvPr>
          <p:cNvSpPr>
            <a:spLocks noGrp="1"/>
          </p:cNvSpPr>
          <p:nvPr>
            <p:custDataLst>
              <p:tags r:id="rId3"/>
            </p:custDataLst>
          </p:nvPr>
        </p:nvSpPr>
        <p:spPr bwMode="auto">
          <a:xfrm>
            <a:off x="1752600" y="2503488"/>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6" name="Text Placeholder 2">
            <a:hlinkClick r:id="rId15" action="ppaction://hlinksldjump"/>
            <a:extLst>
              <a:ext uri="{FF2B5EF4-FFF2-40B4-BE49-F238E27FC236}">
                <a16:creationId xmlns:a16="http://schemas.microsoft.com/office/drawing/2014/main" id="{0900F29E-4F20-DD78-FC4B-FE9CD5FF2251}"/>
              </a:ext>
            </a:extLst>
          </p:cNvPr>
          <p:cNvSpPr>
            <a:spLocks noGrp="1"/>
          </p:cNvSpPr>
          <p:nvPr>
            <p:custDataLst>
              <p:tags r:id="rId4"/>
            </p:custDataLst>
          </p:nvPr>
        </p:nvSpPr>
        <p:spPr bwMode="auto">
          <a:xfrm>
            <a:off x="1752600" y="2870200"/>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7" name="Text Placeholder 2">
            <a:hlinkClick r:id="rId16" action="ppaction://hlinksldjump"/>
            <a:extLst>
              <a:ext uri="{FF2B5EF4-FFF2-40B4-BE49-F238E27FC236}">
                <a16:creationId xmlns:a16="http://schemas.microsoft.com/office/drawing/2014/main" id="{3B668010-3794-A274-BDD8-586B5BAE694D}"/>
              </a:ext>
            </a:extLst>
          </p:cNvPr>
          <p:cNvSpPr>
            <a:spLocks noGrp="1"/>
          </p:cNvSpPr>
          <p:nvPr>
            <p:custDataLst>
              <p:tags r:id="rId5"/>
            </p:custDataLst>
          </p:nvPr>
        </p:nvSpPr>
        <p:spPr bwMode="auto">
          <a:xfrm>
            <a:off x="1752600" y="3278189"/>
            <a:ext cx="6477000" cy="354013"/>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（ア）賃上げ計画</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1" name="Text Placeholder 2">
            <a:extLst>
              <a:ext uri="{FF2B5EF4-FFF2-40B4-BE49-F238E27FC236}">
                <a16:creationId xmlns:a16="http://schemas.microsoft.com/office/drawing/2014/main" id="{898A2619-EFB1-51DA-0DEE-5756007DB54C}"/>
              </a:ext>
            </a:extLst>
          </p:cNvPr>
          <p:cNvSpPr>
            <a:spLocks noGrp="1"/>
          </p:cNvSpPr>
          <p:nvPr>
            <p:custDataLst>
              <p:tags r:id="rId6"/>
            </p:custDataLst>
          </p:nvPr>
        </p:nvSpPr>
        <p:spPr bwMode="auto">
          <a:xfrm>
            <a:off x="1752600" y="3632200"/>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（イ）地域への波及効果</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9" name="Text Placeholder 2">
            <a:hlinkClick r:id="rId17" action="ppaction://hlinksldjump"/>
            <a:extLst>
              <a:ext uri="{FF2B5EF4-FFF2-40B4-BE49-F238E27FC236}">
                <a16:creationId xmlns:a16="http://schemas.microsoft.com/office/drawing/2014/main" id="{81DC5774-8A61-4993-6069-461B45922575}"/>
              </a:ext>
            </a:extLst>
          </p:cNvPr>
          <p:cNvSpPr>
            <a:spLocks noGrp="1"/>
          </p:cNvSpPr>
          <p:nvPr>
            <p:custDataLst>
              <p:tags r:id="rId7"/>
            </p:custDataLst>
          </p:nvPr>
        </p:nvSpPr>
        <p:spPr bwMode="auto">
          <a:xfrm>
            <a:off x="1752600" y="3987800"/>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0" name="Text Placeholder 2">
            <a:hlinkClick r:id="rId18" action="ppaction://hlinksldjump"/>
            <a:extLst>
              <a:ext uri="{FF2B5EF4-FFF2-40B4-BE49-F238E27FC236}">
                <a16:creationId xmlns:a16="http://schemas.microsoft.com/office/drawing/2014/main" id="{2A74E7E9-0746-A929-D2B8-E79374E7A801}"/>
              </a:ext>
            </a:extLst>
          </p:cNvPr>
          <p:cNvSpPr>
            <a:spLocks noGrp="1"/>
          </p:cNvSpPr>
          <p:nvPr>
            <p:custDataLst>
              <p:tags r:id="rId8"/>
            </p:custDataLst>
          </p:nvPr>
        </p:nvSpPr>
        <p:spPr bwMode="auto">
          <a:xfrm>
            <a:off x="1752600" y="4354514"/>
            <a:ext cx="6477000" cy="28416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D2248CFF-3C8D-CB7D-8EC2-FC1AFCF538FF}"/>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68590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think-cell data - do not delete" hidden="1">
            <a:extLst>
              <a:ext uri="{FF2B5EF4-FFF2-40B4-BE49-F238E27FC236}">
                <a16:creationId xmlns:a16="http://schemas.microsoft.com/office/drawing/2014/main" id="{67DF7753-B142-9860-011D-CC52403F84D2}"/>
              </a:ext>
            </a:extLst>
          </p:cNvPr>
          <p:cNvGraphicFramePr>
            <a:graphicFrameLocks noChangeAspect="1"/>
          </p:cNvGraphicFramePr>
          <p:nvPr>
            <p:custDataLst>
              <p:tags r:id="rId1"/>
            </p:custDataLst>
            <p:extLst>
              <p:ext uri="{D42A27DB-BD31-4B8C-83A1-F6EECF244321}">
                <p14:modId xmlns:p14="http://schemas.microsoft.com/office/powerpoint/2010/main" val="6816324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35" name="think-cell data - do not delete" hidden="1">
                        <a:extLst>
                          <a:ext uri="{FF2B5EF4-FFF2-40B4-BE49-F238E27FC236}">
                            <a16:creationId xmlns:a16="http://schemas.microsoft.com/office/drawing/2014/main" id="{67DF7753-B142-9860-011D-CC52403F84D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C27B5EA-CB18-86B1-E2AC-5C7A654B152B}"/>
              </a:ext>
            </a:extLst>
          </p:cNvPr>
          <p:cNvSpPr>
            <a:spLocks noGrp="1"/>
          </p:cNvSpPr>
          <p:nvPr>
            <p:ph type="title"/>
          </p:nvPr>
        </p:nvSpPr>
        <p:spPr>
          <a:xfrm>
            <a:off x="201000" y="259200"/>
            <a:ext cx="9504000" cy="673200"/>
          </a:xfrm>
        </p:spPr>
        <p:txBody>
          <a:bodyPr/>
          <a:lstStyle/>
          <a:p>
            <a:endParaRPr kumimoji="1" lang="ja-JP" altLang="en-US"/>
          </a:p>
        </p:txBody>
      </p:sp>
      <p:sp>
        <p:nvSpPr>
          <p:cNvPr id="3" name="Text Placeholder 2">
            <a:extLst>
              <a:ext uri="{FF2B5EF4-FFF2-40B4-BE49-F238E27FC236}">
                <a16:creationId xmlns:a16="http://schemas.microsoft.com/office/drawing/2014/main" id="{A16FC12E-F363-E8A6-22F3-779E4D469FF2}"/>
              </a:ext>
            </a:extLst>
          </p:cNvPr>
          <p:cNvSpPr>
            <a:spLocks noGrp="1"/>
          </p:cNvSpPr>
          <p:nvPr>
            <p:ph type="body" sz="quarter" idx="12"/>
          </p:nvPr>
        </p:nvSpPr>
        <p:spPr/>
        <p:txBody>
          <a:bodyPr/>
          <a:lstStyle/>
          <a:p>
            <a:r>
              <a:rPr lang="ja-JP" altLang="en-US"/>
              <a:t>③地域への波及効果（イ）地域への波及効果</a:t>
            </a:r>
          </a:p>
        </p:txBody>
      </p:sp>
      <p:grpSp>
        <p:nvGrpSpPr>
          <p:cNvPr id="4" name="RectangleWithLineGroup">
            <a:extLst>
              <a:ext uri="{FF2B5EF4-FFF2-40B4-BE49-F238E27FC236}">
                <a16:creationId xmlns:a16="http://schemas.microsoft.com/office/drawing/2014/main" id="{25F002CA-7489-0259-E97E-57F3BE5BD3FB}"/>
              </a:ext>
            </a:extLst>
          </p:cNvPr>
          <p:cNvGrpSpPr/>
          <p:nvPr/>
        </p:nvGrpSpPr>
        <p:grpSpPr>
          <a:xfrm>
            <a:off x="381000" y="914400"/>
            <a:ext cx="9144000" cy="380480"/>
            <a:chOff x="2073603" y="1702803"/>
            <a:chExt cx="2160003" cy="360000"/>
          </a:xfrm>
          <a:noFill/>
        </p:grpSpPr>
        <p:sp>
          <p:nvSpPr>
            <p:cNvPr id="5" name="Rectangle 4">
              <a:extLst>
                <a:ext uri="{FF2B5EF4-FFF2-40B4-BE49-F238E27FC236}">
                  <a16:creationId xmlns:a16="http://schemas.microsoft.com/office/drawing/2014/main" id="{8F93470A-9EE0-9040-FB14-506E54B45D3F}"/>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コンソーシアムのスキーム</a:t>
              </a:r>
            </a:p>
          </p:txBody>
        </p:sp>
        <p:cxnSp>
          <p:nvCxnSpPr>
            <p:cNvPr id="6" name="Straight Connector 5">
              <a:extLst>
                <a:ext uri="{FF2B5EF4-FFF2-40B4-BE49-F238E27FC236}">
                  <a16:creationId xmlns:a16="http://schemas.microsoft.com/office/drawing/2014/main" id="{89551DE4-F21D-73BE-13F5-F82D6B44ED35}"/>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 name="正方形/長方形 76">
            <a:extLst>
              <a:ext uri="{FF2B5EF4-FFF2-40B4-BE49-F238E27FC236}">
                <a16:creationId xmlns:a16="http://schemas.microsoft.com/office/drawing/2014/main" id="{862F893C-AA69-A0E6-360B-EBEF9283C552}"/>
              </a:ext>
            </a:extLst>
          </p:cNvPr>
          <p:cNvSpPr/>
          <p:nvPr/>
        </p:nvSpPr>
        <p:spPr bwMode="auto">
          <a:xfrm>
            <a:off x="2223213" y="2161103"/>
            <a:ext cx="1402292" cy="2273465"/>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正方形/長方形 77">
            <a:extLst>
              <a:ext uri="{FF2B5EF4-FFF2-40B4-BE49-F238E27FC236}">
                <a16:creationId xmlns:a16="http://schemas.microsoft.com/office/drawing/2014/main" id="{8F53484F-D408-358F-E63C-21B68003B823}"/>
              </a:ext>
            </a:extLst>
          </p:cNvPr>
          <p:cNvSpPr/>
          <p:nvPr/>
        </p:nvSpPr>
        <p:spPr bwMode="auto">
          <a:xfrm>
            <a:off x="4822159" y="2161103"/>
            <a:ext cx="1355085" cy="2273465"/>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ja-JP" altLang="en-US"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正方形/長方形 78">
            <a:extLst>
              <a:ext uri="{FF2B5EF4-FFF2-40B4-BE49-F238E27FC236}">
                <a16:creationId xmlns:a16="http://schemas.microsoft.com/office/drawing/2014/main" id="{895C1DC0-0ED0-702E-F7BB-C4198CB906F4}"/>
              </a:ext>
            </a:extLst>
          </p:cNvPr>
          <p:cNvSpPr/>
          <p:nvPr/>
        </p:nvSpPr>
        <p:spPr bwMode="auto">
          <a:xfrm>
            <a:off x="2341349" y="2913586"/>
            <a:ext cx="1037477"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30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0" name="正方形/長方形 79">
            <a:extLst>
              <a:ext uri="{FF2B5EF4-FFF2-40B4-BE49-F238E27FC236}">
                <a16:creationId xmlns:a16="http://schemas.microsoft.com/office/drawing/2014/main" id="{629CC83A-D2E0-E78F-5416-653273DBE3C2}"/>
              </a:ext>
            </a:extLst>
          </p:cNvPr>
          <p:cNvSpPr/>
          <p:nvPr/>
        </p:nvSpPr>
        <p:spPr bwMode="auto">
          <a:xfrm>
            <a:off x="2341349" y="3384741"/>
            <a:ext cx="1037477"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10</a:t>
            </a:r>
            <a:r>
              <a:rPr kumimoji="0" lang="ja-JP" altLang="en-US"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1" name="正方形/長方形 80">
            <a:extLst>
              <a:ext uri="{FF2B5EF4-FFF2-40B4-BE49-F238E27FC236}">
                <a16:creationId xmlns:a16="http://schemas.microsoft.com/office/drawing/2014/main" id="{BDF1FB7F-DF31-9317-9EC2-787F15F0CA46}"/>
              </a:ext>
            </a:extLst>
          </p:cNvPr>
          <p:cNvSpPr/>
          <p:nvPr/>
        </p:nvSpPr>
        <p:spPr bwMode="auto">
          <a:xfrm>
            <a:off x="2349595" y="3855895"/>
            <a:ext cx="1037477" cy="352095"/>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4.0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2" name="テキスト ボックス 81">
            <a:extLst>
              <a:ext uri="{FF2B5EF4-FFF2-40B4-BE49-F238E27FC236}">
                <a16:creationId xmlns:a16="http://schemas.microsoft.com/office/drawing/2014/main" id="{E8DCA79F-888A-7BEE-5F10-20FD5AFCC67C}"/>
              </a:ext>
            </a:extLst>
          </p:cNvPr>
          <p:cNvSpPr txBox="1"/>
          <p:nvPr/>
        </p:nvSpPr>
        <p:spPr>
          <a:xfrm>
            <a:off x="2347117" y="2526478"/>
            <a:ext cx="1154483" cy="230832"/>
          </a:xfrm>
          <a:prstGeom prst="rect">
            <a:avLst/>
          </a:prstGeom>
          <a:noFill/>
          <a:ln>
            <a:noFill/>
          </a:ln>
        </p:spPr>
        <p:txBody>
          <a:bodyPr wrap="none" rtlCol="0">
            <a:spAutoFit/>
          </a:bodyPr>
          <a:lstStyle/>
          <a:p>
            <a:pP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販路やブランドに強み</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テキスト ボックス 82">
            <a:extLst>
              <a:ext uri="{FF2B5EF4-FFF2-40B4-BE49-F238E27FC236}">
                <a16:creationId xmlns:a16="http://schemas.microsoft.com/office/drawing/2014/main" id="{E71DDB54-D580-0EBD-5EE4-6B6F879051A4}"/>
              </a:ext>
            </a:extLst>
          </p:cNvPr>
          <p:cNvSpPr txBox="1"/>
          <p:nvPr/>
        </p:nvSpPr>
        <p:spPr>
          <a:xfrm>
            <a:off x="3875910" y="2440440"/>
            <a:ext cx="715580" cy="230832"/>
          </a:xfrm>
          <a:prstGeom prst="rect">
            <a:avLst/>
          </a:prstGeom>
          <a:noFill/>
          <a:ln>
            <a:noFill/>
          </a:ln>
        </p:spPr>
        <p:txBody>
          <a:bodyPr wrap="square" rtlCol="0">
            <a:spAutoFit/>
          </a:bodyPr>
          <a:lstStyle/>
          <a:p>
            <a:pPr algn="ctr" defTabSz="685800"/>
            <a:r>
              <a:rPr kumimoji="1" lang="ja-JP" altLang="en-US" sz="900">
                <a:solidFill>
                  <a:schemeClr val="accent5"/>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相乗効果</a:t>
            </a:r>
          </a:p>
        </p:txBody>
      </p:sp>
      <p:sp>
        <p:nvSpPr>
          <p:cNvPr id="14" name="正方形/長方形 83">
            <a:extLst>
              <a:ext uri="{FF2B5EF4-FFF2-40B4-BE49-F238E27FC236}">
                <a16:creationId xmlns:a16="http://schemas.microsoft.com/office/drawing/2014/main" id="{510D1BFB-11F3-BD8C-CFB6-C99632D3C943}"/>
              </a:ext>
            </a:extLst>
          </p:cNvPr>
          <p:cNvSpPr/>
          <p:nvPr/>
        </p:nvSpPr>
        <p:spPr bwMode="auto">
          <a:xfrm>
            <a:off x="7371517" y="2913586"/>
            <a:ext cx="1023667"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50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5" name="正方形/長方形 84">
            <a:extLst>
              <a:ext uri="{FF2B5EF4-FFF2-40B4-BE49-F238E27FC236}">
                <a16:creationId xmlns:a16="http://schemas.microsoft.com/office/drawing/2014/main" id="{16D746DD-E2B4-A662-8430-DB7B3D1FA091}"/>
              </a:ext>
            </a:extLst>
          </p:cNvPr>
          <p:cNvSpPr/>
          <p:nvPr/>
        </p:nvSpPr>
        <p:spPr bwMode="auto">
          <a:xfrm>
            <a:off x="7371517" y="3384741"/>
            <a:ext cx="1023667"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15</a:t>
            </a:r>
            <a:r>
              <a:rPr kumimoji="0" lang="ja-JP" altLang="en-US" sz="900" b="1" i="0" u="none" strike="noStrike" kern="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6" name="正方形/長方形 85">
            <a:extLst>
              <a:ext uri="{FF2B5EF4-FFF2-40B4-BE49-F238E27FC236}">
                <a16:creationId xmlns:a16="http://schemas.microsoft.com/office/drawing/2014/main" id="{C00A2704-1541-8A17-A817-61EF48B4AA62}"/>
              </a:ext>
            </a:extLst>
          </p:cNvPr>
          <p:cNvSpPr/>
          <p:nvPr/>
        </p:nvSpPr>
        <p:spPr bwMode="auto">
          <a:xfrm>
            <a:off x="7379763" y="3855895"/>
            <a:ext cx="1023667" cy="33888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6.5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7" name="テキスト ボックス 86">
            <a:extLst>
              <a:ext uri="{FF2B5EF4-FFF2-40B4-BE49-F238E27FC236}">
                <a16:creationId xmlns:a16="http://schemas.microsoft.com/office/drawing/2014/main" id="{86CB32EC-51C9-B7B6-C777-AC8745F305BB}"/>
              </a:ext>
            </a:extLst>
          </p:cNvPr>
          <p:cNvSpPr txBox="1"/>
          <p:nvPr/>
        </p:nvSpPr>
        <p:spPr>
          <a:xfrm>
            <a:off x="7348207" y="2526478"/>
            <a:ext cx="1011815" cy="230832"/>
          </a:xfrm>
          <a:prstGeom prst="rect">
            <a:avLst/>
          </a:prstGeom>
          <a:noFill/>
          <a:ln>
            <a:noFill/>
          </a:ln>
        </p:spPr>
        <p:txBody>
          <a:bodyPr wrap="none" rtlCol="0">
            <a:spAutoFit/>
          </a:bodyPr>
          <a:lstStyle/>
          <a:p>
            <a:pP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コンソーシアム合計</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8" name="楕円 87">
            <a:extLst>
              <a:ext uri="{FF2B5EF4-FFF2-40B4-BE49-F238E27FC236}">
                <a16:creationId xmlns:a16="http://schemas.microsoft.com/office/drawing/2014/main" id="{9AB5E9E4-F3EE-E159-3B57-40AE4E4B58DC}"/>
              </a:ext>
            </a:extLst>
          </p:cNvPr>
          <p:cNvSpPr/>
          <p:nvPr/>
        </p:nvSpPr>
        <p:spPr bwMode="auto">
          <a:xfrm>
            <a:off x="6926500" y="2757310"/>
            <a:ext cx="1855229" cy="1698978"/>
          </a:xfrm>
          <a:prstGeom prst="ellipse">
            <a:avLst/>
          </a:prstGeom>
          <a:noFill/>
          <a:ln w="9525">
            <a:solidFill>
              <a:schemeClr val="accent5"/>
            </a:solidFill>
            <a:miter lim="800000"/>
            <a:headEnd/>
            <a:tailEnd/>
          </a:ln>
          <a:effectLst/>
        </p:spPr>
        <p:txBody>
          <a:bodyPr wrap="square" rtlCol="0" anchor="ctr"/>
          <a:lstStyle/>
          <a:p>
            <a:pPr defTabSz="685800"/>
            <a:endParaRPr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9" name="テキスト ボックス 89">
            <a:extLst>
              <a:ext uri="{FF2B5EF4-FFF2-40B4-BE49-F238E27FC236}">
                <a16:creationId xmlns:a16="http://schemas.microsoft.com/office/drawing/2014/main" id="{3187D001-CD01-212D-9AB6-36D032038639}"/>
              </a:ext>
            </a:extLst>
          </p:cNvPr>
          <p:cNvSpPr txBox="1"/>
          <p:nvPr/>
        </p:nvSpPr>
        <p:spPr>
          <a:xfrm>
            <a:off x="5022648" y="2526478"/>
            <a:ext cx="954107" cy="230832"/>
          </a:xfrm>
          <a:prstGeom prst="rect">
            <a:avLst/>
          </a:prstGeom>
          <a:noFill/>
          <a:ln>
            <a:noFill/>
          </a:ln>
        </p:spPr>
        <p:txBody>
          <a:bodyPr wrap="none" rtlCol="0">
            <a:spAutoFit/>
          </a:bodyPr>
          <a:lstStyle/>
          <a:p>
            <a:pP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特殊技術に強み</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0" name="テキスト ボックス 90">
            <a:extLst>
              <a:ext uri="{FF2B5EF4-FFF2-40B4-BE49-F238E27FC236}">
                <a16:creationId xmlns:a16="http://schemas.microsoft.com/office/drawing/2014/main" id="{1AE3173C-6F8B-F93E-BDEE-F21E27369357}"/>
              </a:ext>
            </a:extLst>
          </p:cNvPr>
          <p:cNvSpPr txBox="1"/>
          <p:nvPr/>
        </p:nvSpPr>
        <p:spPr>
          <a:xfrm>
            <a:off x="2533920" y="1920117"/>
            <a:ext cx="904415" cy="276999"/>
          </a:xfrm>
          <a:prstGeom prst="rect">
            <a:avLst/>
          </a:prstGeom>
          <a:noFill/>
        </p:spPr>
        <p:txBody>
          <a:bodyPr wrap="none" rtlCol="0">
            <a:spAutoFit/>
          </a:bodyPr>
          <a:lstStyle/>
          <a:p>
            <a:pP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a:t>
            </a:r>
            <a:endPar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1" name="テキスト ボックス 91">
            <a:extLst>
              <a:ext uri="{FF2B5EF4-FFF2-40B4-BE49-F238E27FC236}">
                <a16:creationId xmlns:a16="http://schemas.microsoft.com/office/drawing/2014/main" id="{ACD01D2A-B420-C2B3-C889-18DCAC47E174}"/>
              </a:ext>
            </a:extLst>
          </p:cNvPr>
          <p:cNvSpPr txBox="1"/>
          <p:nvPr/>
        </p:nvSpPr>
        <p:spPr>
          <a:xfrm>
            <a:off x="5058351" y="1920014"/>
            <a:ext cx="904415" cy="276999"/>
          </a:xfrm>
          <a:prstGeom prst="rect">
            <a:avLst/>
          </a:prstGeom>
          <a:noFill/>
        </p:spPr>
        <p:txBody>
          <a:bodyPr wrap="none" rtlCol="0">
            <a:spAutoFit/>
          </a:bodyPr>
          <a:lstStyle/>
          <a:p>
            <a:pP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B</a:t>
            </a:r>
            <a:endPar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cxnSp>
        <p:nvCxnSpPr>
          <p:cNvPr id="22" name="直線コネクタ 92">
            <a:extLst>
              <a:ext uri="{FF2B5EF4-FFF2-40B4-BE49-F238E27FC236}">
                <a16:creationId xmlns:a16="http://schemas.microsoft.com/office/drawing/2014/main" id="{C8EA6ABA-4852-97AF-716C-8520282FC6E4}"/>
              </a:ext>
            </a:extLst>
          </p:cNvPr>
          <p:cNvCxnSpPr>
            <a:cxnSpLocks/>
            <a:stCxn id="19" idx="1"/>
            <a:endCxn id="12" idx="3"/>
          </p:cNvCxnSpPr>
          <p:nvPr/>
        </p:nvCxnSpPr>
        <p:spPr>
          <a:xfrm flipH="1">
            <a:off x="3501600" y="2641894"/>
            <a:ext cx="1521048" cy="0"/>
          </a:xfrm>
          <a:prstGeom prst="line">
            <a:avLst/>
          </a:prstGeom>
          <a:noFill/>
          <a:ln w="6350" cap="flat" cmpd="sng" algn="ctr">
            <a:solidFill>
              <a:srgbClr val="016F96"/>
            </a:solidFill>
            <a:prstDash val="dash"/>
            <a:miter lim="800000"/>
          </a:ln>
          <a:effectLst/>
        </p:spPr>
      </p:cxnSp>
      <p:cxnSp>
        <p:nvCxnSpPr>
          <p:cNvPr id="27" name="直線コネクタ 97">
            <a:extLst>
              <a:ext uri="{FF2B5EF4-FFF2-40B4-BE49-F238E27FC236}">
                <a16:creationId xmlns:a16="http://schemas.microsoft.com/office/drawing/2014/main" id="{0A0141E0-77F0-90F3-7A7E-CED409ECCAAC}"/>
              </a:ext>
            </a:extLst>
          </p:cNvPr>
          <p:cNvCxnSpPr>
            <a:cxnSpLocks/>
            <a:stCxn id="14" idx="1"/>
          </p:cNvCxnSpPr>
          <p:nvPr/>
        </p:nvCxnSpPr>
        <p:spPr>
          <a:xfrm flipH="1">
            <a:off x="3393733" y="3086711"/>
            <a:ext cx="3977784" cy="23363"/>
          </a:xfrm>
          <a:prstGeom prst="line">
            <a:avLst/>
          </a:prstGeom>
          <a:noFill/>
          <a:ln w="6350" cap="flat" cmpd="sng" algn="ctr">
            <a:solidFill>
              <a:srgbClr val="016F96"/>
            </a:solidFill>
            <a:prstDash val="dash"/>
            <a:miter lim="800000"/>
          </a:ln>
          <a:effectLst/>
        </p:spPr>
      </p:cxnSp>
      <p:cxnSp>
        <p:nvCxnSpPr>
          <p:cNvPr id="28" name="直線コネクタ 98">
            <a:extLst>
              <a:ext uri="{FF2B5EF4-FFF2-40B4-BE49-F238E27FC236}">
                <a16:creationId xmlns:a16="http://schemas.microsoft.com/office/drawing/2014/main" id="{B0D010FF-2B99-4D8F-02B6-6DC0E4381B33}"/>
              </a:ext>
            </a:extLst>
          </p:cNvPr>
          <p:cNvCxnSpPr>
            <a:cxnSpLocks/>
            <a:stCxn id="15" idx="1"/>
            <a:endCxn id="10" idx="3"/>
          </p:cNvCxnSpPr>
          <p:nvPr/>
        </p:nvCxnSpPr>
        <p:spPr>
          <a:xfrm flipH="1">
            <a:off x="3378826" y="3557866"/>
            <a:ext cx="3992691" cy="0"/>
          </a:xfrm>
          <a:prstGeom prst="line">
            <a:avLst/>
          </a:prstGeom>
          <a:noFill/>
          <a:ln w="6350" cap="flat" cmpd="sng" algn="ctr">
            <a:solidFill>
              <a:srgbClr val="016F96"/>
            </a:solidFill>
            <a:prstDash val="dash"/>
            <a:miter lim="800000"/>
          </a:ln>
          <a:effectLst/>
        </p:spPr>
      </p:cxnSp>
      <p:cxnSp>
        <p:nvCxnSpPr>
          <p:cNvPr id="29" name="直線コネクタ 99">
            <a:extLst>
              <a:ext uri="{FF2B5EF4-FFF2-40B4-BE49-F238E27FC236}">
                <a16:creationId xmlns:a16="http://schemas.microsoft.com/office/drawing/2014/main" id="{E491CEBA-8CEA-0A82-93C5-CD83124E6725}"/>
              </a:ext>
            </a:extLst>
          </p:cNvPr>
          <p:cNvCxnSpPr>
            <a:cxnSpLocks/>
            <a:stCxn id="16" idx="1"/>
            <a:endCxn id="11" idx="3"/>
          </p:cNvCxnSpPr>
          <p:nvPr/>
        </p:nvCxnSpPr>
        <p:spPr>
          <a:xfrm flipH="1">
            <a:off x="3387072" y="4025340"/>
            <a:ext cx="3992691" cy="6603"/>
          </a:xfrm>
          <a:prstGeom prst="line">
            <a:avLst/>
          </a:prstGeom>
          <a:noFill/>
          <a:ln w="6350" cap="flat" cmpd="sng" algn="ctr">
            <a:solidFill>
              <a:srgbClr val="016F96"/>
            </a:solidFill>
            <a:prstDash val="dash"/>
            <a:miter lim="800000"/>
          </a:ln>
          <a:effectLst/>
        </p:spPr>
      </p:cxnSp>
      <p:sp>
        <p:nvSpPr>
          <p:cNvPr id="30" name="正方形/長方形 100">
            <a:extLst>
              <a:ext uri="{FF2B5EF4-FFF2-40B4-BE49-F238E27FC236}">
                <a16:creationId xmlns:a16="http://schemas.microsoft.com/office/drawing/2014/main" id="{1EFBF693-F39B-852A-02A0-18CF74D54249}"/>
              </a:ext>
            </a:extLst>
          </p:cNvPr>
          <p:cNvSpPr/>
          <p:nvPr/>
        </p:nvSpPr>
        <p:spPr bwMode="auto">
          <a:xfrm>
            <a:off x="5039523" y="2913586"/>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20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1" name="正方形/長方形 101">
            <a:extLst>
              <a:ext uri="{FF2B5EF4-FFF2-40B4-BE49-F238E27FC236}">
                <a16:creationId xmlns:a16="http://schemas.microsoft.com/office/drawing/2014/main" id="{9C3DC7F9-6B4E-0EC7-594E-D84ED03E0495}"/>
              </a:ext>
            </a:extLst>
          </p:cNvPr>
          <p:cNvSpPr/>
          <p:nvPr/>
        </p:nvSpPr>
        <p:spPr bwMode="auto">
          <a:xfrm>
            <a:off x="5039523" y="3384741"/>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2" name="正方形/長方形 102">
            <a:extLst>
              <a:ext uri="{FF2B5EF4-FFF2-40B4-BE49-F238E27FC236}">
                <a16:creationId xmlns:a16="http://schemas.microsoft.com/office/drawing/2014/main" id="{B68371F8-F6E8-4A39-C822-C176EF93E7D5}"/>
              </a:ext>
            </a:extLst>
          </p:cNvPr>
          <p:cNvSpPr/>
          <p:nvPr/>
        </p:nvSpPr>
        <p:spPr bwMode="auto">
          <a:xfrm>
            <a:off x="5047769" y="3855896"/>
            <a:ext cx="940455" cy="338888"/>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2.5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4" name="正方形/長方形 6">
            <a:extLst>
              <a:ext uri="{FF2B5EF4-FFF2-40B4-BE49-F238E27FC236}">
                <a16:creationId xmlns:a16="http://schemas.microsoft.com/office/drawing/2014/main" id="{DE98F590-720F-4A2C-68F4-376B3414E16F}"/>
              </a:ext>
            </a:extLst>
          </p:cNvPr>
          <p:cNvSpPr/>
          <p:nvPr/>
        </p:nvSpPr>
        <p:spPr>
          <a:xfrm>
            <a:off x="381000" y="4502340"/>
            <a:ext cx="9144000" cy="1950843"/>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連携の意義・目的、相乗効果を記載ください。</a:t>
            </a:r>
            <a:endPar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3" name="正方形/長方形 2">
            <a:extLst>
              <a:ext uri="{FF2B5EF4-FFF2-40B4-BE49-F238E27FC236}">
                <a16:creationId xmlns:a16="http://schemas.microsoft.com/office/drawing/2014/main" id="{0AB62B39-047B-5067-BA11-45CA0A2310B7}"/>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4" name="Callout: Line with Border and Accent Bar 23">
            <a:extLst>
              <a:ext uri="{FF2B5EF4-FFF2-40B4-BE49-F238E27FC236}">
                <a16:creationId xmlns:a16="http://schemas.microsoft.com/office/drawing/2014/main" id="{B10446C7-579C-4B8E-18B1-8FFB32D1152D}"/>
              </a:ext>
            </a:extLst>
          </p:cNvPr>
          <p:cNvSpPr/>
          <p:nvPr/>
        </p:nvSpPr>
        <p:spPr>
          <a:xfrm>
            <a:off x="2913390" y="502711"/>
            <a:ext cx="6151629" cy="612651"/>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共同申請の場合には、スキームの全体像をお示し頂くとともにと連携の意義・目的、相乗効果についてご記載ください</a:t>
            </a:r>
          </a:p>
        </p:txBody>
      </p:sp>
      <p:sp>
        <p:nvSpPr>
          <p:cNvPr id="26" name="四角形: メモ 1">
            <a:extLst>
              <a:ext uri="{FF2B5EF4-FFF2-40B4-BE49-F238E27FC236}">
                <a16:creationId xmlns:a16="http://schemas.microsoft.com/office/drawing/2014/main" id="{14CCEBAA-CE3E-266B-DB29-3134B7290011}"/>
              </a:ext>
            </a:extLst>
          </p:cNvPr>
          <p:cNvSpPr/>
          <p:nvPr/>
        </p:nvSpPr>
        <p:spPr>
          <a:xfrm>
            <a:off x="-1488524" y="259200"/>
            <a:ext cx="1412324" cy="711247"/>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（コンソーシアム形式の場合、後頁か本頁か</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いずれか必須）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9425786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3AE9E-7979-2E10-FE64-4F1F717FB6EE}"/>
            </a:ext>
          </a:extLst>
        </p:cNvPr>
        <p:cNvGrpSpPr/>
        <p:nvPr/>
      </p:nvGrpSpPr>
      <p:grpSpPr>
        <a:xfrm>
          <a:off x="0" y="0"/>
          <a:ext cx="0" cy="0"/>
          <a:chOff x="0" y="0"/>
          <a:chExt cx="0" cy="0"/>
        </a:xfrm>
      </p:grpSpPr>
      <p:graphicFrame>
        <p:nvGraphicFramePr>
          <p:cNvPr id="75" name="think-cell data - do not delete" hidden="1">
            <a:extLst>
              <a:ext uri="{FF2B5EF4-FFF2-40B4-BE49-F238E27FC236}">
                <a16:creationId xmlns:a16="http://schemas.microsoft.com/office/drawing/2014/main" id="{0210EDA6-469B-6611-7ECB-9C05E4F6D9B1}"/>
              </a:ext>
            </a:extLst>
          </p:cNvPr>
          <p:cNvGraphicFramePr>
            <a:graphicFrameLocks noChangeAspect="1"/>
          </p:cNvGraphicFramePr>
          <p:nvPr>
            <p:custDataLst>
              <p:tags r:id="rId1"/>
            </p:custDataLst>
            <p:extLst>
              <p:ext uri="{D42A27DB-BD31-4B8C-83A1-F6EECF244321}">
                <p14:modId xmlns:p14="http://schemas.microsoft.com/office/powerpoint/2010/main" val="40323634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75" name="think-cell data - do not delete" hidden="1">
                        <a:extLst>
                          <a:ext uri="{FF2B5EF4-FFF2-40B4-BE49-F238E27FC236}">
                            <a16:creationId xmlns:a16="http://schemas.microsoft.com/office/drawing/2014/main" id="{0210EDA6-469B-6611-7ECB-9C05E4F6D9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0E8E8B1-5BCC-A274-6E6E-86154AE0C80A}"/>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01E2B728-42CF-6B99-E9DA-F0CEAD7C82BA}"/>
              </a:ext>
            </a:extLst>
          </p:cNvPr>
          <p:cNvSpPr>
            <a:spLocks noGrp="1"/>
          </p:cNvSpPr>
          <p:nvPr>
            <p:ph type="body" sz="quarter" idx="12"/>
          </p:nvPr>
        </p:nvSpPr>
        <p:spPr/>
        <p:txBody>
          <a:bodyPr/>
          <a:lstStyle/>
          <a:p>
            <a:r>
              <a:rPr lang="ja-JP" altLang="en-US"/>
              <a:t>③地域への波及効果（イ）地域への波及効果</a:t>
            </a:r>
          </a:p>
        </p:txBody>
      </p:sp>
      <p:grpSp>
        <p:nvGrpSpPr>
          <p:cNvPr id="4" name="RectangleWithLineGroup">
            <a:extLst>
              <a:ext uri="{FF2B5EF4-FFF2-40B4-BE49-F238E27FC236}">
                <a16:creationId xmlns:a16="http://schemas.microsoft.com/office/drawing/2014/main" id="{D48B8069-0F05-A321-F4D8-8B9B31606ED6}"/>
              </a:ext>
            </a:extLst>
          </p:cNvPr>
          <p:cNvGrpSpPr/>
          <p:nvPr/>
        </p:nvGrpSpPr>
        <p:grpSpPr>
          <a:xfrm>
            <a:off x="381000" y="914400"/>
            <a:ext cx="9144000" cy="380480"/>
            <a:chOff x="2073603" y="1702803"/>
            <a:chExt cx="2160003" cy="360000"/>
          </a:xfrm>
          <a:noFill/>
        </p:grpSpPr>
        <p:sp>
          <p:nvSpPr>
            <p:cNvPr id="5" name="Rectangle 4">
              <a:extLst>
                <a:ext uri="{FF2B5EF4-FFF2-40B4-BE49-F238E27FC236}">
                  <a16:creationId xmlns:a16="http://schemas.microsoft.com/office/drawing/2014/main" id="{4B276F03-8A0D-6145-4CBA-753C3B63BF77}"/>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コンソーシアムのスキーム</a:t>
              </a:r>
            </a:p>
          </p:txBody>
        </p:sp>
        <p:cxnSp>
          <p:nvCxnSpPr>
            <p:cNvPr id="6" name="Straight Connector 5">
              <a:extLst>
                <a:ext uri="{FF2B5EF4-FFF2-40B4-BE49-F238E27FC236}">
                  <a16:creationId xmlns:a16="http://schemas.microsoft.com/office/drawing/2014/main" id="{C77819BF-848F-AFA3-66CE-B1E07A462C6F}"/>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34" name="正方形/長方形 6">
            <a:extLst>
              <a:ext uri="{FF2B5EF4-FFF2-40B4-BE49-F238E27FC236}">
                <a16:creationId xmlns:a16="http://schemas.microsoft.com/office/drawing/2014/main" id="{304716CA-3114-B4CC-EA87-EAA0ED086E10}"/>
              </a:ext>
            </a:extLst>
          </p:cNvPr>
          <p:cNvSpPr/>
          <p:nvPr/>
        </p:nvSpPr>
        <p:spPr>
          <a:xfrm>
            <a:off x="381000" y="5170876"/>
            <a:ext cx="9144000" cy="1282307"/>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連携の意義・目的、相乗効果を記載ください。</a:t>
            </a:r>
            <a:endPar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正方形/長方形 48">
            <a:extLst>
              <a:ext uri="{FF2B5EF4-FFF2-40B4-BE49-F238E27FC236}">
                <a16:creationId xmlns:a16="http://schemas.microsoft.com/office/drawing/2014/main" id="{B8A6AC35-9DB5-1CC1-DA04-E9BA358873EC}"/>
              </a:ext>
            </a:extLst>
          </p:cNvPr>
          <p:cNvSpPr/>
          <p:nvPr/>
        </p:nvSpPr>
        <p:spPr bwMode="auto">
          <a:xfrm>
            <a:off x="3413390" y="2872640"/>
            <a:ext cx="1355085" cy="2120277"/>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ja-JP" altLang="en-US"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正方形/長方形 49">
            <a:extLst>
              <a:ext uri="{FF2B5EF4-FFF2-40B4-BE49-F238E27FC236}">
                <a16:creationId xmlns:a16="http://schemas.microsoft.com/office/drawing/2014/main" id="{9B46B26C-F9CA-6A00-CE3D-75BA876C0356}"/>
              </a:ext>
            </a:extLst>
          </p:cNvPr>
          <p:cNvSpPr/>
          <p:nvPr/>
        </p:nvSpPr>
        <p:spPr bwMode="auto">
          <a:xfrm>
            <a:off x="7953301" y="3625123"/>
            <a:ext cx="967139"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30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7" name="正方形/長方形 50">
            <a:extLst>
              <a:ext uri="{FF2B5EF4-FFF2-40B4-BE49-F238E27FC236}">
                <a16:creationId xmlns:a16="http://schemas.microsoft.com/office/drawing/2014/main" id="{92C9AE60-95D8-5F2F-1C4D-62F3117AE739}"/>
              </a:ext>
            </a:extLst>
          </p:cNvPr>
          <p:cNvSpPr/>
          <p:nvPr/>
        </p:nvSpPr>
        <p:spPr bwMode="auto">
          <a:xfrm>
            <a:off x="7953301" y="4096278"/>
            <a:ext cx="967139"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9</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8" name="正方形/長方形 51">
            <a:extLst>
              <a:ext uri="{FF2B5EF4-FFF2-40B4-BE49-F238E27FC236}">
                <a16:creationId xmlns:a16="http://schemas.microsoft.com/office/drawing/2014/main" id="{3FC18C6F-A23E-3C6B-E6FF-458253C3A49B}"/>
              </a:ext>
            </a:extLst>
          </p:cNvPr>
          <p:cNvSpPr/>
          <p:nvPr/>
        </p:nvSpPr>
        <p:spPr bwMode="auto">
          <a:xfrm>
            <a:off x="7961548" y="4567432"/>
            <a:ext cx="967139" cy="33888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6.5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9" name="テキスト ボックス 52">
            <a:extLst>
              <a:ext uri="{FF2B5EF4-FFF2-40B4-BE49-F238E27FC236}">
                <a16:creationId xmlns:a16="http://schemas.microsoft.com/office/drawing/2014/main" id="{42CBD324-36BC-4E8A-9D16-33DD5208A7D0}"/>
              </a:ext>
            </a:extLst>
          </p:cNvPr>
          <p:cNvSpPr txBox="1"/>
          <p:nvPr/>
        </p:nvSpPr>
        <p:spPr>
          <a:xfrm>
            <a:off x="7929706" y="3139040"/>
            <a:ext cx="1011815" cy="230832"/>
          </a:xfrm>
          <a:prstGeom prst="rect">
            <a:avLst/>
          </a:prstGeom>
          <a:noFill/>
        </p:spPr>
        <p:txBody>
          <a:bodyPr wrap="none" rtlCol="0">
            <a:spAutoFit/>
          </a:bodyPr>
          <a:lstStyle/>
          <a:p>
            <a:pP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コンソーシアム合計</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楕円 53">
            <a:extLst>
              <a:ext uri="{FF2B5EF4-FFF2-40B4-BE49-F238E27FC236}">
                <a16:creationId xmlns:a16="http://schemas.microsoft.com/office/drawing/2014/main" id="{F65D0275-5ECB-510C-6B24-C9C51A7A7B0F}"/>
              </a:ext>
            </a:extLst>
          </p:cNvPr>
          <p:cNvSpPr/>
          <p:nvPr/>
        </p:nvSpPr>
        <p:spPr bwMode="auto">
          <a:xfrm>
            <a:off x="7639264" y="3367928"/>
            <a:ext cx="1592699" cy="1720319"/>
          </a:xfrm>
          <a:prstGeom prst="ellipse">
            <a:avLst/>
          </a:prstGeom>
          <a:noFill/>
          <a:ln w="9525">
            <a:solidFill>
              <a:schemeClr val="accent5"/>
            </a:solidFill>
            <a:miter lim="800000"/>
            <a:headEnd/>
            <a:tailEnd/>
          </a:ln>
          <a:effectLst/>
        </p:spPr>
        <p:txBody>
          <a:bodyPr wrap="square" rtlCol="0" anchor="ctr"/>
          <a:lstStyle/>
          <a:p>
            <a:pPr defTabSz="685800"/>
            <a:endParaRPr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テキスト ボックス 54">
            <a:extLst>
              <a:ext uri="{FF2B5EF4-FFF2-40B4-BE49-F238E27FC236}">
                <a16:creationId xmlns:a16="http://schemas.microsoft.com/office/drawing/2014/main" id="{743DFAB7-8C95-2EC0-34A9-C687B770AD08}"/>
              </a:ext>
            </a:extLst>
          </p:cNvPr>
          <p:cNvSpPr txBox="1"/>
          <p:nvPr/>
        </p:nvSpPr>
        <p:spPr>
          <a:xfrm>
            <a:off x="3680270" y="3139040"/>
            <a:ext cx="877163" cy="230832"/>
          </a:xfrm>
          <a:prstGeom prst="rect">
            <a:avLst/>
          </a:prstGeom>
          <a:noFill/>
        </p:spPr>
        <p:txBody>
          <a:bodyPr wrap="none" rtlCol="0">
            <a:spAutoFit/>
          </a:bodyPr>
          <a:lstStyle/>
          <a:p>
            <a:pPr algn="ct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生産企画機能</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テキスト ボックス 57">
            <a:extLst>
              <a:ext uri="{FF2B5EF4-FFF2-40B4-BE49-F238E27FC236}">
                <a16:creationId xmlns:a16="http://schemas.microsoft.com/office/drawing/2014/main" id="{2C091175-A608-85CB-9CE0-ACDA8A5B38CD}"/>
              </a:ext>
            </a:extLst>
          </p:cNvPr>
          <p:cNvSpPr txBox="1"/>
          <p:nvPr/>
        </p:nvSpPr>
        <p:spPr>
          <a:xfrm>
            <a:off x="1438351" y="2480224"/>
            <a:ext cx="1194558" cy="415498"/>
          </a:xfrm>
          <a:prstGeom prst="rect">
            <a:avLst/>
          </a:prstGeom>
          <a:noFill/>
        </p:spPr>
        <p:txBody>
          <a:bodyPr wrap="none" rtlCol="0">
            <a:spAutoFit/>
          </a:bodyPr>
          <a:lstStyle/>
          <a:p>
            <a:pPr algn="ct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C</a:t>
            </a:r>
          </a:p>
          <a:p>
            <a:pPr algn="ctr" defTabSz="685800"/>
            <a:r>
              <a:rPr kumimoji="1" lang="ja-JP" altLang="en-US" sz="9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kumimoji="1" lang="en-US" altLang="ja-JP" sz="9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H</a:t>
            </a:r>
            <a:r>
              <a:rPr kumimoji="1" lang="ja-JP" altLang="en-US" sz="9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社の資本傘下）</a:t>
            </a:r>
          </a:p>
        </p:txBody>
      </p:sp>
      <p:cxnSp>
        <p:nvCxnSpPr>
          <p:cNvPr id="45" name="直線コネクタ 60">
            <a:extLst>
              <a:ext uri="{FF2B5EF4-FFF2-40B4-BE49-F238E27FC236}">
                <a16:creationId xmlns:a16="http://schemas.microsoft.com/office/drawing/2014/main" id="{D56CD3C6-E5A5-FB9E-4185-98AF8FF2AE5F}"/>
              </a:ext>
            </a:extLst>
          </p:cNvPr>
          <p:cNvCxnSpPr>
            <a:cxnSpLocks/>
            <a:stCxn id="36" idx="1"/>
            <a:endCxn id="48" idx="3"/>
          </p:cNvCxnSpPr>
          <p:nvPr/>
        </p:nvCxnSpPr>
        <p:spPr>
          <a:xfrm flipH="1">
            <a:off x="4571209" y="3798248"/>
            <a:ext cx="3382092" cy="0"/>
          </a:xfrm>
          <a:prstGeom prst="line">
            <a:avLst/>
          </a:prstGeom>
          <a:noFill/>
          <a:ln w="6350" cap="flat" cmpd="sng" algn="ctr">
            <a:solidFill>
              <a:srgbClr val="016F96"/>
            </a:solidFill>
            <a:prstDash val="dash"/>
            <a:miter lim="800000"/>
          </a:ln>
          <a:effectLst/>
        </p:spPr>
      </p:cxnSp>
      <p:cxnSp>
        <p:nvCxnSpPr>
          <p:cNvPr id="46" name="直線コネクタ 61">
            <a:extLst>
              <a:ext uri="{FF2B5EF4-FFF2-40B4-BE49-F238E27FC236}">
                <a16:creationId xmlns:a16="http://schemas.microsoft.com/office/drawing/2014/main" id="{BE06F995-ACE0-89BA-4864-6EE2855D7014}"/>
              </a:ext>
            </a:extLst>
          </p:cNvPr>
          <p:cNvCxnSpPr>
            <a:cxnSpLocks/>
            <a:stCxn id="37" idx="1"/>
            <a:endCxn id="49" idx="3"/>
          </p:cNvCxnSpPr>
          <p:nvPr/>
        </p:nvCxnSpPr>
        <p:spPr>
          <a:xfrm flipH="1">
            <a:off x="4571209" y="4269402"/>
            <a:ext cx="3382092" cy="0"/>
          </a:xfrm>
          <a:prstGeom prst="line">
            <a:avLst/>
          </a:prstGeom>
          <a:noFill/>
          <a:ln w="6350" cap="flat" cmpd="sng" algn="ctr">
            <a:solidFill>
              <a:srgbClr val="016F96"/>
            </a:solidFill>
            <a:prstDash val="dash"/>
            <a:miter lim="800000"/>
          </a:ln>
          <a:effectLst/>
        </p:spPr>
      </p:cxnSp>
      <p:cxnSp>
        <p:nvCxnSpPr>
          <p:cNvPr id="47" name="直線コネクタ 62">
            <a:extLst>
              <a:ext uri="{FF2B5EF4-FFF2-40B4-BE49-F238E27FC236}">
                <a16:creationId xmlns:a16="http://schemas.microsoft.com/office/drawing/2014/main" id="{220C13AD-903E-6B33-9A7A-E1A8AA4D471F}"/>
              </a:ext>
            </a:extLst>
          </p:cNvPr>
          <p:cNvCxnSpPr>
            <a:cxnSpLocks/>
            <a:stCxn id="38" idx="1"/>
            <a:endCxn id="50" idx="3"/>
          </p:cNvCxnSpPr>
          <p:nvPr/>
        </p:nvCxnSpPr>
        <p:spPr>
          <a:xfrm flipH="1">
            <a:off x="4579455" y="4736876"/>
            <a:ext cx="3382092" cy="0"/>
          </a:xfrm>
          <a:prstGeom prst="line">
            <a:avLst/>
          </a:prstGeom>
          <a:noFill/>
          <a:ln w="6350" cap="flat" cmpd="sng" algn="ctr">
            <a:solidFill>
              <a:srgbClr val="016F96"/>
            </a:solidFill>
            <a:prstDash val="dash"/>
            <a:miter lim="800000"/>
          </a:ln>
          <a:effectLst/>
        </p:spPr>
      </p:cxnSp>
      <p:sp>
        <p:nvSpPr>
          <p:cNvPr id="48" name="正方形/長方形 63">
            <a:extLst>
              <a:ext uri="{FF2B5EF4-FFF2-40B4-BE49-F238E27FC236}">
                <a16:creationId xmlns:a16="http://schemas.microsoft.com/office/drawing/2014/main" id="{2EAAAD92-9E9F-B43C-DF59-357422E1EE18}"/>
              </a:ext>
            </a:extLst>
          </p:cNvPr>
          <p:cNvSpPr/>
          <p:nvPr/>
        </p:nvSpPr>
        <p:spPr bwMode="auto">
          <a:xfrm>
            <a:off x="3630754" y="3625123"/>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20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49" name="正方形/長方形 64">
            <a:extLst>
              <a:ext uri="{FF2B5EF4-FFF2-40B4-BE49-F238E27FC236}">
                <a16:creationId xmlns:a16="http://schemas.microsoft.com/office/drawing/2014/main" id="{69728305-86C6-8883-2180-0D1B7F646EC3}"/>
              </a:ext>
            </a:extLst>
          </p:cNvPr>
          <p:cNvSpPr/>
          <p:nvPr/>
        </p:nvSpPr>
        <p:spPr bwMode="auto">
          <a:xfrm>
            <a:off x="3630754" y="4096278"/>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50" name="正方形/長方形 65">
            <a:extLst>
              <a:ext uri="{FF2B5EF4-FFF2-40B4-BE49-F238E27FC236}">
                <a16:creationId xmlns:a16="http://schemas.microsoft.com/office/drawing/2014/main" id="{18B35FD4-7686-49EE-BF5F-66B9F2D264DC}"/>
              </a:ext>
            </a:extLst>
          </p:cNvPr>
          <p:cNvSpPr/>
          <p:nvPr/>
        </p:nvSpPr>
        <p:spPr bwMode="auto">
          <a:xfrm>
            <a:off x="3639000" y="4567432"/>
            <a:ext cx="940455" cy="338888"/>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4.0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51" name="正方形/長方形 66">
            <a:extLst>
              <a:ext uri="{FF2B5EF4-FFF2-40B4-BE49-F238E27FC236}">
                <a16:creationId xmlns:a16="http://schemas.microsoft.com/office/drawing/2014/main" id="{F7C748A9-B301-BDAC-DE69-A69D70F5A1AF}"/>
              </a:ext>
            </a:extLst>
          </p:cNvPr>
          <p:cNvSpPr/>
          <p:nvPr/>
        </p:nvSpPr>
        <p:spPr bwMode="auto">
          <a:xfrm>
            <a:off x="5809382" y="2872640"/>
            <a:ext cx="1355085" cy="2120277"/>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ja-JP" altLang="en-US"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2" name="テキスト ボックス 67">
            <a:extLst>
              <a:ext uri="{FF2B5EF4-FFF2-40B4-BE49-F238E27FC236}">
                <a16:creationId xmlns:a16="http://schemas.microsoft.com/office/drawing/2014/main" id="{12372919-E78B-ED3B-7693-1446671C319E}"/>
              </a:ext>
            </a:extLst>
          </p:cNvPr>
          <p:cNvSpPr txBox="1"/>
          <p:nvPr/>
        </p:nvSpPr>
        <p:spPr>
          <a:xfrm>
            <a:off x="6182054" y="3139040"/>
            <a:ext cx="646332" cy="230832"/>
          </a:xfrm>
          <a:prstGeom prst="rect">
            <a:avLst/>
          </a:prstGeom>
          <a:noFill/>
        </p:spPr>
        <p:txBody>
          <a:bodyPr wrap="none" rtlCol="0">
            <a:spAutoFit/>
          </a:bodyPr>
          <a:lstStyle/>
          <a:p>
            <a:pPr algn="ct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生産機能</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3" name="正方形/長方形 68">
            <a:extLst>
              <a:ext uri="{FF2B5EF4-FFF2-40B4-BE49-F238E27FC236}">
                <a16:creationId xmlns:a16="http://schemas.microsoft.com/office/drawing/2014/main" id="{5B2ABC6D-2B2D-085D-B445-0F97FC502348}"/>
              </a:ext>
            </a:extLst>
          </p:cNvPr>
          <p:cNvSpPr/>
          <p:nvPr/>
        </p:nvSpPr>
        <p:spPr bwMode="auto">
          <a:xfrm>
            <a:off x="6026746" y="3625123"/>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10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54" name="正方形/長方形 69">
            <a:extLst>
              <a:ext uri="{FF2B5EF4-FFF2-40B4-BE49-F238E27FC236}">
                <a16:creationId xmlns:a16="http://schemas.microsoft.com/office/drawing/2014/main" id="{5F602AD6-485A-CE8F-553E-975BF349D8CB}"/>
              </a:ext>
            </a:extLst>
          </p:cNvPr>
          <p:cNvSpPr/>
          <p:nvPr/>
        </p:nvSpPr>
        <p:spPr bwMode="auto">
          <a:xfrm>
            <a:off x="6026746" y="4096278"/>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3</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55" name="正方形/長方形 70">
            <a:extLst>
              <a:ext uri="{FF2B5EF4-FFF2-40B4-BE49-F238E27FC236}">
                <a16:creationId xmlns:a16="http://schemas.microsoft.com/office/drawing/2014/main" id="{323063B9-1200-F48D-3A6C-D27D1AB6C39A}"/>
              </a:ext>
            </a:extLst>
          </p:cNvPr>
          <p:cNvSpPr/>
          <p:nvPr/>
        </p:nvSpPr>
        <p:spPr bwMode="auto">
          <a:xfrm>
            <a:off x="6034992" y="4567432"/>
            <a:ext cx="940455" cy="338888"/>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2.5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cxnSp>
        <p:nvCxnSpPr>
          <p:cNvPr id="56" name="直線コネクタ 71">
            <a:extLst>
              <a:ext uri="{FF2B5EF4-FFF2-40B4-BE49-F238E27FC236}">
                <a16:creationId xmlns:a16="http://schemas.microsoft.com/office/drawing/2014/main" id="{4DC1544A-C248-95BF-408A-1FC81AB64BD5}"/>
              </a:ext>
            </a:extLst>
          </p:cNvPr>
          <p:cNvCxnSpPr>
            <a:cxnSpLocks/>
            <a:stCxn id="52" idx="1"/>
            <a:endCxn id="41" idx="3"/>
          </p:cNvCxnSpPr>
          <p:nvPr/>
        </p:nvCxnSpPr>
        <p:spPr>
          <a:xfrm flipH="1">
            <a:off x="4557433" y="3254456"/>
            <a:ext cx="1624621" cy="0"/>
          </a:xfrm>
          <a:prstGeom prst="line">
            <a:avLst/>
          </a:prstGeom>
          <a:noFill/>
          <a:ln w="6350" cap="flat" cmpd="sng" algn="ctr">
            <a:solidFill>
              <a:srgbClr val="016F96"/>
            </a:solidFill>
            <a:prstDash val="dash"/>
            <a:miter lim="800000"/>
          </a:ln>
          <a:effectLst/>
        </p:spPr>
      </p:cxnSp>
      <p:sp>
        <p:nvSpPr>
          <p:cNvPr id="57" name="正方形/長方形 72">
            <a:extLst>
              <a:ext uri="{FF2B5EF4-FFF2-40B4-BE49-F238E27FC236}">
                <a16:creationId xmlns:a16="http://schemas.microsoft.com/office/drawing/2014/main" id="{1A718994-5FE2-2939-33D2-D7ED9224D5AB}"/>
              </a:ext>
            </a:extLst>
          </p:cNvPr>
          <p:cNvSpPr/>
          <p:nvPr/>
        </p:nvSpPr>
        <p:spPr bwMode="auto">
          <a:xfrm>
            <a:off x="3149920" y="1702248"/>
            <a:ext cx="4078403" cy="647443"/>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8" name="正方形/長方形 73">
            <a:extLst>
              <a:ext uri="{FF2B5EF4-FFF2-40B4-BE49-F238E27FC236}">
                <a16:creationId xmlns:a16="http://schemas.microsoft.com/office/drawing/2014/main" id="{B8098DF7-DA5B-F228-2457-8DBBCB5A7CAE}"/>
              </a:ext>
            </a:extLst>
          </p:cNvPr>
          <p:cNvSpPr/>
          <p:nvPr/>
        </p:nvSpPr>
        <p:spPr bwMode="auto">
          <a:xfrm>
            <a:off x="3597125" y="1774482"/>
            <a:ext cx="940455" cy="346249"/>
          </a:xfrm>
          <a:prstGeom prst="rect">
            <a:avLst/>
          </a:prstGeom>
          <a:solidFill>
            <a:schemeClr val="accent1"/>
          </a:solidFill>
          <a:ln w="9525">
            <a:noFill/>
            <a:miter lim="800000"/>
            <a:headEnd/>
            <a:tailEnd/>
          </a:ln>
          <a:effectLst/>
        </p:spPr>
        <p:txBody>
          <a:bodyPr wrap="non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59" name="正方形/長方形 74">
            <a:extLst>
              <a:ext uri="{FF2B5EF4-FFF2-40B4-BE49-F238E27FC236}">
                <a16:creationId xmlns:a16="http://schemas.microsoft.com/office/drawing/2014/main" id="{1D819627-2AD0-AB9E-B462-C3A69BE2A2F3}"/>
              </a:ext>
            </a:extLst>
          </p:cNvPr>
          <p:cNvSpPr/>
          <p:nvPr/>
        </p:nvSpPr>
        <p:spPr bwMode="auto">
          <a:xfrm>
            <a:off x="4763715" y="1774482"/>
            <a:ext cx="940455" cy="346249"/>
          </a:xfrm>
          <a:prstGeom prst="rect">
            <a:avLst/>
          </a:prstGeom>
          <a:solidFill>
            <a:schemeClr val="accent1"/>
          </a:solidFill>
          <a:ln w="9525">
            <a:noFill/>
            <a:miter lim="800000"/>
            <a:headEnd/>
            <a:tailEnd/>
          </a:ln>
          <a:effectLst/>
        </p:spPr>
        <p:txBody>
          <a:bodyPr wrap="non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1.0</a:t>
            </a:r>
            <a:r>
              <a:rPr kumimoji="0" lang="ja-JP" altLang="en-US"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60" name="正方形/長方形 75">
            <a:extLst>
              <a:ext uri="{FF2B5EF4-FFF2-40B4-BE49-F238E27FC236}">
                <a16:creationId xmlns:a16="http://schemas.microsoft.com/office/drawing/2014/main" id="{E09CD92E-3E48-B396-6896-71457DE76555}"/>
              </a:ext>
            </a:extLst>
          </p:cNvPr>
          <p:cNvSpPr/>
          <p:nvPr/>
        </p:nvSpPr>
        <p:spPr bwMode="auto">
          <a:xfrm>
            <a:off x="5952392" y="1774481"/>
            <a:ext cx="940455" cy="352095"/>
          </a:xfrm>
          <a:prstGeom prst="rect">
            <a:avLst/>
          </a:prstGeom>
          <a:solidFill>
            <a:schemeClr val="accent1"/>
          </a:solidFill>
          <a:ln w="9525">
            <a:noFill/>
            <a:miter lim="800000"/>
            <a:headEnd/>
            <a:tailEnd/>
          </a:ln>
          <a:effectLst/>
        </p:spPr>
        <p:txBody>
          <a:bodyPr wrap="non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61" name="テキスト ボックス 103">
            <a:extLst>
              <a:ext uri="{FF2B5EF4-FFF2-40B4-BE49-F238E27FC236}">
                <a16:creationId xmlns:a16="http://schemas.microsoft.com/office/drawing/2014/main" id="{92212B17-4D92-BC3E-BE71-2F9ECD62A99C}"/>
              </a:ext>
            </a:extLst>
          </p:cNvPr>
          <p:cNvSpPr txBox="1"/>
          <p:nvPr/>
        </p:nvSpPr>
        <p:spPr>
          <a:xfrm>
            <a:off x="3915737" y="1464339"/>
            <a:ext cx="2323072" cy="276999"/>
          </a:xfrm>
          <a:prstGeom prst="rect">
            <a:avLst/>
          </a:prstGeom>
          <a:noFill/>
        </p:spPr>
        <p:txBody>
          <a:bodyPr wrap="none" rtlCol="0">
            <a:spAutoFit/>
          </a:bodyPr>
          <a:lstStyle/>
          <a:p>
            <a:pP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H</a:t>
            </a:r>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（ホールディング会社）</a:t>
            </a:r>
          </a:p>
        </p:txBody>
      </p:sp>
      <p:sp>
        <p:nvSpPr>
          <p:cNvPr id="62" name="四角形: 角を丸くする 104">
            <a:extLst>
              <a:ext uri="{FF2B5EF4-FFF2-40B4-BE49-F238E27FC236}">
                <a16:creationId xmlns:a16="http://schemas.microsoft.com/office/drawing/2014/main" id="{CA1A2B96-86C5-6CC2-7697-EDAE0B9CFBF0}"/>
              </a:ext>
            </a:extLst>
          </p:cNvPr>
          <p:cNvSpPr/>
          <p:nvPr/>
        </p:nvSpPr>
        <p:spPr bwMode="auto">
          <a:xfrm>
            <a:off x="1094784" y="1430842"/>
            <a:ext cx="6451447" cy="3662087"/>
          </a:xfrm>
          <a:prstGeom prst="roundRect">
            <a:avLst>
              <a:gd name="adj" fmla="val 4468"/>
            </a:avLst>
          </a:prstGeom>
          <a:noFill/>
          <a:ln w="9525">
            <a:solidFill>
              <a:srgbClr val="0064C8"/>
            </a:solidFill>
            <a:prstDash val="dash"/>
            <a:miter lim="800000"/>
            <a:headEnd/>
            <a:tailEnd/>
          </a:ln>
          <a:effectLst/>
        </p:spPr>
        <p:txBody>
          <a:bodyPr wrap="square" rtlCol="0" anchor="ctr"/>
          <a:lstStyle/>
          <a:p>
            <a:pPr defTabSz="685800">
              <a:defRPr/>
            </a:pPr>
            <a:endParaRPr lang="ja-JP" altLang="en-US" sz="900">
              <a:no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3" name="テキスト ボックス 105">
            <a:extLst>
              <a:ext uri="{FF2B5EF4-FFF2-40B4-BE49-F238E27FC236}">
                <a16:creationId xmlns:a16="http://schemas.microsoft.com/office/drawing/2014/main" id="{D50C11B4-822A-0CF0-4A23-3AD5EDB1FF69}"/>
              </a:ext>
            </a:extLst>
          </p:cNvPr>
          <p:cNvSpPr txBox="1"/>
          <p:nvPr/>
        </p:nvSpPr>
        <p:spPr>
          <a:xfrm>
            <a:off x="4510134" y="2158240"/>
            <a:ext cx="1569661" cy="230832"/>
          </a:xfrm>
          <a:prstGeom prst="rect">
            <a:avLst/>
          </a:prstGeom>
          <a:noFill/>
        </p:spPr>
        <p:txBody>
          <a:bodyPr wrap="none" rtlCol="0">
            <a:spAutoFit/>
          </a:bodyPr>
          <a:lstStyle/>
          <a:p>
            <a:pPr algn="ct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本社機能（経理・人事等）</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4" name="テキスト ボックス 106">
            <a:extLst>
              <a:ext uri="{FF2B5EF4-FFF2-40B4-BE49-F238E27FC236}">
                <a16:creationId xmlns:a16="http://schemas.microsoft.com/office/drawing/2014/main" id="{F6BA965D-0B13-FEA6-380A-BCD35A5C5B1F}"/>
              </a:ext>
            </a:extLst>
          </p:cNvPr>
          <p:cNvSpPr txBox="1"/>
          <p:nvPr/>
        </p:nvSpPr>
        <p:spPr>
          <a:xfrm>
            <a:off x="3515187" y="2502677"/>
            <a:ext cx="1194558" cy="415498"/>
          </a:xfrm>
          <a:prstGeom prst="rect">
            <a:avLst/>
          </a:prstGeom>
          <a:noFill/>
        </p:spPr>
        <p:txBody>
          <a:bodyPr wrap="none" rtlCol="0">
            <a:spAutoFit/>
          </a:bodyPr>
          <a:lstStyle/>
          <a:p>
            <a:pPr algn="ct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a:t>
            </a:r>
          </a:p>
          <a:p>
            <a:pPr algn="ctr" defTabSz="685800"/>
            <a:r>
              <a:rPr kumimoji="1"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en-US" altLang="ja-JP"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H</a:t>
            </a:r>
            <a:r>
              <a:rPr kumimoji="1"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社の資本傘下）</a:t>
            </a:r>
          </a:p>
        </p:txBody>
      </p:sp>
      <p:sp>
        <p:nvSpPr>
          <p:cNvPr id="65" name="テキスト ボックス 107">
            <a:extLst>
              <a:ext uri="{FF2B5EF4-FFF2-40B4-BE49-F238E27FC236}">
                <a16:creationId xmlns:a16="http://schemas.microsoft.com/office/drawing/2014/main" id="{8EE46B00-813B-80EB-0273-0170E7E4B48F}"/>
              </a:ext>
            </a:extLst>
          </p:cNvPr>
          <p:cNvSpPr txBox="1"/>
          <p:nvPr/>
        </p:nvSpPr>
        <p:spPr>
          <a:xfrm>
            <a:off x="5922949" y="2507162"/>
            <a:ext cx="1194558" cy="415498"/>
          </a:xfrm>
          <a:prstGeom prst="rect">
            <a:avLst/>
          </a:prstGeom>
          <a:noFill/>
        </p:spPr>
        <p:txBody>
          <a:bodyPr wrap="none" rtlCol="0">
            <a:spAutoFit/>
          </a:bodyPr>
          <a:lstStyle/>
          <a:p>
            <a:pPr algn="ct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B</a:t>
            </a:r>
          </a:p>
          <a:p>
            <a:pPr algn="ctr" defTabSz="685800"/>
            <a:r>
              <a:rPr kumimoji="1" lang="ja-JP" altLang="en-US" sz="9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kumimoji="1" lang="en-US" altLang="ja-JP"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H</a:t>
            </a:r>
            <a:r>
              <a:rPr kumimoji="1"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社の資本傘下）</a:t>
            </a:r>
          </a:p>
        </p:txBody>
      </p:sp>
      <p:cxnSp>
        <p:nvCxnSpPr>
          <p:cNvPr id="66" name="直線コネクタ 108">
            <a:extLst>
              <a:ext uri="{FF2B5EF4-FFF2-40B4-BE49-F238E27FC236}">
                <a16:creationId xmlns:a16="http://schemas.microsoft.com/office/drawing/2014/main" id="{74A9C1F6-FA5D-8B89-176B-12BAC4E764A8}"/>
              </a:ext>
            </a:extLst>
          </p:cNvPr>
          <p:cNvCxnSpPr>
            <a:cxnSpLocks/>
          </p:cNvCxnSpPr>
          <p:nvPr/>
        </p:nvCxnSpPr>
        <p:spPr>
          <a:xfrm>
            <a:off x="5700746" y="2320382"/>
            <a:ext cx="550482" cy="777569"/>
          </a:xfrm>
          <a:prstGeom prst="line">
            <a:avLst/>
          </a:prstGeom>
          <a:noFill/>
          <a:ln w="6350" cap="flat" cmpd="sng" algn="ctr">
            <a:solidFill>
              <a:srgbClr val="016F96"/>
            </a:solidFill>
            <a:prstDash val="dash"/>
            <a:miter lim="800000"/>
          </a:ln>
          <a:effectLst/>
        </p:spPr>
      </p:cxnSp>
      <p:sp>
        <p:nvSpPr>
          <p:cNvPr id="67" name="正方形/長方形 110">
            <a:extLst>
              <a:ext uri="{FF2B5EF4-FFF2-40B4-BE49-F238E27FC236}">
                <a16:creationId xmlns:a16="http://schemas.microsoft.com/office/drawing/2014/main" id="{DC8A4DD2-F62F-C3CB-446C-BEE66AA3EF2E}"/>
              </a:ext>
            </a:extLst>
          </p:cNvPr>
          <p:cNvSpPr/>
          <p:nvPr/>
        </p:nvSpPr>
        <p:spPr bwMode="auto">
          <a:xfrm>
            <a:off x="1313002" y="2872898"/>
            <a:ext cx="1401950" cy="2119760"/>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8" name="テキスト ボックス 111">
            <a:extLst>
              <a:ext uri="{FF2B5EF4-FFF2-40B4-BE49-F238E27FC236}">
                <a16:creationId xmlns:a16="http://schemas.microsoft.com/office/drawing/2014/main" id="{E091251A-5FC4-7D79-CE87-75F957F563E9}"/>
              </a:ext>
            </a:extLst>
          </p:cNvPr>
          <p:cNvSpPr txBox="1"/>
          <p:nvPr/>
        </p:nvSpPr>
        <p:spPr>
          <a:xfrm>
            <a:off x="1544351" y="3139040"/>
            <a:ext cx="934871" cy="369332"/>
          </a:xfrm>
          <a:prstGeom prst="rect">
            <a:avLst/>
          </a:prstGeom>
          <a:noFill/>
        </p:spPr>
        <p:txBody>
          <a:bodyPr wrap="none" rtlCol="0">
            <a:spAutoFit/>
          </a:bodyPr>
          <a:lstStyle/>
          <a:p>
            <a:pPr algn="ctr" defTabSz="685800">
              <a:defRPr/>
            </a:pPr>
            <a:r>
              <a:rPr kumimoji="1"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補助事業とは</a:t>
            </a:r>
            <a:endParaRPr kumimoji="1" lang="en-US" altLang="ja-JP"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685800">
              <a:defRPr/>
            </a:pPr>
            <a:r>
              <a:rPr kumimoji="1"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関係のない事業</a:t>
            </a:r>
            <a:endParaRPr kumimoji="1" lang="en-US" altLang="ja-JP"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9" name="テキスト ボックス 112">
            <a:extLst>
              <a:ext uri="{FF2B5EF4-FFF2-40B4-BE49-F238E27FC236}">
                <a16:creationId xmlns:a16="http://schemas.microsoft.com/office/drawing/2014/main" id="{6A713A21-8A35-A830-FC3C-28F8E2A5AE27}"/>
              </a:ext>
            </a:extLst>
          </p:cNvPr>
          <p:cNvSpPr txBox="1"/>
          <p:nvPr/>
        </p:nvSpPr>
        <p:spPr>
          <a:xfrm>
            <a:off x="7218570" y="1429366"/>
            <a:ext cx="2323072" cy="1169551"/>
          </a:xfrm>
          <a:prstGeom prst="rect">
            <a:avLst/>
          </a:prstGeom>
          <a:noFill/>
        </p:spPr>
        <p:txBody>
          <a:bodyPr wrap="square">
            <a:spAutoFit/>
          </a:bodyPr>
          <a:lstStyle>
            <a:defPPr>
              <a:defRPr lang="ja-JP"/>
            </a:defPPr>
            <a:lvl1pPr marL="628650" indent="-628650" algn="just">
              <a:defRPr sz="1600"/>
            </a:lvl1pPr>
          </a:lstStyle>
          <a:p>
            <a:pPr marL="0" indent="0" defTabSz="685800"/>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例：</a:t>
            </a:r>
            <a:endPar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a:p>
            <a:pPr marL="0" indent="0" defTabSz="685800"/>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企業グループ（４社）として経営多角化を進めているが、今回の成長投資に係る</a:t>
            </a:r>
            <a:b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事業を実施するのは、このうち本社機能を有するホールディング会社と、生産機能を有する事業会社及びその関連会社の３社</a:t>
            </a:r>
            <a:b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C</a:t>
            </a: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社以外の</a:t>
            </a:r>
            <a: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H</a:t>
            </a: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a:t>
            </a:r>
            <a: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a:t>
            </a:r>
            <a: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社）となる場合。</a:t>
            </a:r>
            <a:endParaRPr kumimoji="1" lang="ja-JP"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70" name="直線コネクタ 113">
            <a:extLst>
              <a:ext uri="{FF2B5EF4-FFF2-40B4-BE49-F238E27FC236}">
                <a16:creationId xmlns:a16="http://schemas.microsoft.com/office/drawing/2014/main" id="{C342D2EE-3CD7-C0E6-D300-FA5F5EA9B2E9}"/>
              </a:ext>
            </a:extLst>
          </p:cNvPr>
          <p:cNvCxnSpPr>
            <a:cxnSpLocks/>
          </p:cNvCxnSpPr>
          <p:nvPr/>
        </p:nvCxnSpPr>
        <p:spPr>
          <a:xfrm flipV="1">
            <a:off x="4278226" y="2298163"/>
            <a:ext cx="477359" cy="812606"/>
          </a:xfrm>
          <a:prstGeom prst="line">
            <a:avLst/>
          </a:prstGeom>
          <a:noFill/>
          <a:ln w="6350" cap="flat" cmpd="sng" algn="ctr">
            <a:solidFill>
              <a:srgbClr val="016F96"/>
            </a:solidFill>
            <a:prstDash val="dash"/>
            <a:miter lim="800000"/>
          </a:ln>
          <a:effectLst/>
        </p:spPr>
      </p:cxnSp>
      <p:sp>
        <p:nvSpPr>
          <p:cNvPr id="71" name="正方形/長方形 114">
            <a:extLst>
              <a:ext uri="{FF2B5EF4-FFF2-40B4-BE49-F238E27FC236}">
                <a16:creationId xmlns:a16="http://schemas.microsoft.com/office/drawing/2014/main" id="{16756F30-BC99-2D3F-8A73-89BD03A2E3FD}"/>
              </a:ext>
            </a:extLst>
          </p:cNvPr>
          <p:cNvSpPr/>
          <p:nvPr/>
        </p:nvSpPr>
        <p:spPr bwMode="auto">
          <a:xfrm>
            <a:off x="1438351" y="3597870"/>
            <a:ext cx="1067666"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50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72" name="正方形/長方形 115">
            <a:extLst>
              <a:ext uri="{FF2B5EF4-FFF2-40B4-BE49-F238E27FC236}">
                <a16:creationId xmlns:a16="http://schemas.microsoft.com/office/drawing/2014/main" id="{C084EA49-02A8-D0FE-3411-D1DB7CEBFAF7}"/>
              </a:ext>
            </a:extLst>
          </p:cNvPr>
          <p:cNvSpPr/>
          <p:nvPr/>
        </p:nvSpPr>
        <p:spPr bwMode="auto">
          <a:xfrm>
            <a:off x="1438351" y="4069024"/>
            <a:ext cx="1067666"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30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73" name="正方形/長方形 116">
            <a:extLst>
              <a:ext uri="{FF2B5EF4-FFF2-40B4-BE49-F238E27FC236}">
                <a16:creationId xmlns:a16="http://schemas.microsoft.com/office/drawing/2014/main" id="{4F99C39F-D272-1D0D-0C31-1C5CC2AC1304}"/>
              </a:ext>
            </a:extLst>
          </p:cNvPr>
          <p:cNvSpPr/>
          <p:nvPr/>
        </p:nvSpPr>
        <p:spPr bwMode="auto">
          <a:xfrm>
            <a:off x="1446598" y="4540179"/>
            <a:ext cx="1067666" cy="338888"/>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0.0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7" name="正方形/長方形 2">
            <a:extLst>
              <a:ext uri="{FF2B5EF4-FFF2-40B4-BE49-F238E27FC236}">
                <a16:creationId xmlns:a16="http://schemas.microsoft.com/office/drawing/2014/main" id="{42CA1C91-55C5-6C8A-68F5-A5DC1B586F19}"/>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Callout: Line with Border and Accent Bar 7">
            <a:extLst>
              <a:ext uri="{FF2B5EF4-FFF2-40B4-BE49-F238E27FC236}">
                <a16:creationId xmlns:a16="http://schemas.microsoft.com/office/drawing/2014/main" id="{C24195BC-A0F4-DFE7-212A-A9CC703E9A83}"/>
              </a:ext>
            </a:extLst>
          </p:cNvPr>
          <p:cNvSpPr/>
          <p:nvPr/>
        </p:nvSpPr>
        <p:spPr>
          <a:xfrm>
            <a:off x="2913390" y="502711"/>
            <a:ext cx="6151629" cy="612651"/>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企業グループの全部又は一部で共同申請を行う場合には、スキームの全体像をお示しください</a:t>
            </a:r>
          </a:p>
          <a:p>
            <a:r>
              <a:rPr lang="ja-JP" altLang="en-US" sz="1200" b="1">
                <a:solidFill>
                  <a:schemeClr val="accent4">
                    <a:lumMod val="75000"/>
                  </a:schemeClr>
                </a:solidFill>
              </a:rPr>
              <a:t>（企業グループの一部で共同申請を行う場合には、事業遂行上、一部で行うことが合理的である理由についてご記載ください）</a:t>
            </a:r>
          </a:p>
        </p:txBody>
      </p:sp>
      <p:sp>
        <p:nvSpPr>
          <p:cNvPr id="10" name="四角形: メモ 1">
            <a:extLst>
              <a:ext uri="{FF2B5EF4-FFF2-40B4-BE49-F238E27FC236}">
                <a16:creationId xmlns:a16="http://schemas.microsoft.com/office/drawing/2014/main" id="{A1CE88F6-C532-3AB9-1D74-3FD1BF5F36D3}"/>
              </a:ext>
            </a:extLst>
          </p:cNvPr>
          <p:cNvSpPr/>
          <p:nvPr/>
        </p:nvSpPr>
        <p:spPr>
          <a:xfrm>
            <a:off x="-1488524" y="259200"/>
            <a:ext cx="1412324" cy="711247"/>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（コンソーシアム形式の場合、前頁か本頁か</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いずれか必須）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770896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080FA-041D-647C-BC36-184FAE34996D}"/>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C43823B0-2A59-EFC4-6918-322BC643B315}"/>
              </a:ext>
            </a:extLst>
          </p:cNvPr>
          <p:cNvGraphicFramePr>
            <a:graphicFrameLocks noChangeAspect="1"/>
          </p:cNvGraphicFramePr>
          <p:nvPr>
            <p:custDataLst>
              <p:tags r:id="rId1"/>
            </p:custDataLst>
            <p:extLst>
              <p:ext uri="{D42A27DB-BD31-4B8C-83A1-F6EECF244321}">
                <p14:modId xmlns:p14="http://schemas.microsoft.com/office/powerpoint/2010/main" val="1266379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C43823B0-2A59-EFC4-6918-322BC643B31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F83C95FB-FC7D-8B64-C4FD-8940C6834F36}"/>
              </a:ext>
            </a:extLst>
          </p:cNvPr>
          <p:cNvSpPr>
            <a:spLocks noGrp="1"/>
          </p:cNvSpPr>
          <p:nvPr>
            <p:ph type="title"/>
          </p:nvPr>
        </p:nvSpPr>
        <p:spPr/>
        <p:txBody>
          <a:bodyPr vert="horz"/>
          <a:lstStyle/>
          <a:p>
            <a:endParaRPr lang="ja-JP" altLang="en-US"/>
          </a:p>
        </p:txBody>
      </p:sp>
      <p:sp>
        <p:nvSpPr>
          <p:cNvPr id="47" name="Text Placeholder 46">
            <a:extLst>
              <a:ext uri="{FF2B5EF4-FFF2-40B4-BE49-F238E27FC236}">
                <a16:creationId xmlns:a16="http://schemas.microsoft.com/office/drawing/2014/main" id="{D8CFE6FA-D0A0-DB15-E97F-3C8AEF3AC4AB}"/>
              </a:ext>
            </a:extLst>
          </p:cNvPr>
          <p:cNvSpPr>
            <a:spLocks noGrp="1"/>
          </p:cNvSpPr>
          <p:nvPr>
            <p:ph type="body" sz="quarter" idx="12"/>
          </p:nvPr>
        </p:nvSpPr>
        <p:spPr/>
        <p:txBody>
          <a:bodyPr/>
          <a:lstStyle/>
          <a:p>
            <a:r>
              <a:rPr lang="ja-JP" altLang="en-US"/>
              <a:t>③地域への波及効果（イ）地域への波及効果</a:t>
            </a:r>
          </a:p>
        </p:txBody>
      </p:sp>
      <p:grpSp>
        <p:nvGrpSpPr>
          <p:cNvPr id="2" name="RectangleWithLineGroup">
            <a:extLst>
              <a:ext uri="{FF2B5EF4-FFF2-40B4-BE49-F238E27FC236}">
                <a16:creationId xmlns:a16="http://schemas.microsoft.com/office/drawing/2014/main" id="{E20D410E-BD96-F742-8599-49A60EC32462}"/>
              </a:ext>
            </a:extLst>
          </p:cNvPr>
          <p:cNvGrpSpPr/>
          <p:nvPr/>
        </p:nvGrpSpPr>
        <p:grpSpPr>
          <a:xfrm>
            <a:off x="381000" y="914400"/>
            <a:ext cx="9144000" cy="380480"/>
            <a:chOff x="2073603" y="1702803"/>
            <a:chExt cx="2160003" cy="360000"/>
          </a:xfrm>
          <a:noFill/>
        </p:grpSpPr>
        <p:sp>
          <p:nvSpPr>
            <p:cNvPr id="3" name="Rectangle 2">
              <a:extLst>
                <a:ext uri="{FF2B5EF4-FFF2-40B4-BE49-F238E27FC236}">
                  <a16:creationId xmlns:a16="http://schemas.microsoft.com/office/drawing/2014/main" id="{09B67D30-3FD3-69F7-E629-38905EDFC14A}"/>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事業化報告３年目におけるバリューチェーン・ビジネスモデル</a:t>
              </a:r>
            </a:p>
          </p:txBody>
        </p:sp>
        <p:cxnSp>
          <p:nvCxnSpPr>
            <p:cNvPr id="6" name="Straight Connector 5">
              <a:extLst>
                <a:ext uri="{FF2B5EF4-FFF2-40B4-BE49-F238E27FC236}">
                  <a16:creationId xmlns:a16="http://schemas.microsoft.com/office/drawing/2014/main" id="{A3AAAC5F-D361-843F-3DA1-6977A78C86B2}"/>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 name="正方形/長方形 6">
            <a:extLst>
              <a:ext uri="{FF2B5EF4-FFF2-40B4-BE49-F238E27FC236}">
                <a16:creationId xmlns:a16="http://schemas.microsoft.com/office/drawing/2014/main" id="{223AEE2F-0F2E-10AB-05ED-DD007AA82287}"/>
              </a:ext>
            </a:extLst>
          </p:cNvPr>
          <p:cNvSpPr/>
          <p:nvPr/>
        </p:nvSpPr>
        <p:spPr>
          <a:xfrm>
            <a:off x="381000" y="4495803"/>
            <a:ext cx="9144000" cy="1957380"/>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設備投資が与える取引先等への波及効果などを記載ください。</a:t>
            </a:r>
          </a:p>
        </p:txBody>
      </p:sp>
      <p:sp>
        <p:nvSpPr>
          <p:cNvPr id="10" name="正方形/長方形 11">
            <a:extLst>
              <a:ext uri="{FF2B5EF4-FFF2-40B4-BE49-F238E27FC236}">
                <a16:creationId xmlns:a16="http://schemas.microsoft.com/office/drawing/2014/main" id="{724E9336-6B68-2CF3-0E85-9552B371EF62}"/>
              </a:ext>
            </a:extLst>
          </p:cNvPr>
          <p:cNvSpPr/>
          <p:nvPr/>
        </p:nvSpPr>
        <p:spPr>
          <a:xfrm>
            <a:off x="527759" y="2505436"/>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正方形/長方形 12">
            <a:extLst>
              <a:ext uri="{FF2B5EF4-FFF2-40B4-BE49-F238E27FC236}">
                <a16:creationId xmlns:a16="http://schemas.microsoft.com/office/drawing/2014/main" id="{759C03FD-3B6A-E290-91DF-44B9084656E7}"/>
              </a:ext>
            </a:extLst>
          </p:cNvPr>
          <p:cNvSpPr/>
          <p:nvPr/>
        </p:nvSpPr>
        <p:spPr>
          <a:xfrm>
            <a:off x="527759" y="3088763"/>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正方形/長方形 15">
            <a:extLst>
              <a:ext uri="{FF2B5EF4-FFF2-40B4-BE49-F238E27FC236}">
                <a16:creationId xmlns:a16="http://schemas.microsoft.com/office/drawing/2014/main" id="{84E61CEF-D361-EDED-00A5-8550C345AA14}"/>
              </a:ext>
            </a:extLst>
          </p:cNvPr>
          <p:cNvSpPr/>
          <p:nvPr/>
        </p:nvSpPr>
        <p:spPr>
          <a:xfrm>
            <a:off x="2462797" y="2505436"/>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正方形/長方形 16">
            <a:extLst>
              <a:ext uri="{FF2B5EF4-FFF2-40B4-BE49-F238E27FC236}">
                <a16:creationId xmlns:a16="http://schemas.microsoft.com/office/drawing/2014/main" id="{CEC46DD3-131A-3373-5CB6-D3018618A2A5}"/>
              </a:ext>
            </a:extLst>
          </p:cNvPr>
          <p:cNvSpPr/>
          <p:nvPr/>
        </p:nvSpPr>
        <p:spPr>
          <a:xfrm>
            <a:off x="2462797" y="3088763"/>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B</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正方形/長方形 17">
            <a:extLst>
              <a:ext uri="{FF2B5EF4-FFF2-40B4-BE49-F238E27FC236}">
                <a16:creationId xmlns:a16="http://schemas.microsoft.com/office/drawing/2014/main" id="{D283132B-3DAD-E674-86F9-8C8311FF0F4E}"/>
              </a:ext>
            </a:extLst>
          </p:cNvPr>
          <p:cNvSpPr/>
          <p:nvPr/>
        </p:nvSpPr>
        <p:spPr>
          <a:xfrm>
            <a:off x="2462798" y="1956808"/>
            <a:ext cx="1122079" cy="26940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３次メーカー</a:t>
            </a:r>
            <a:endParaRPr lang="ja-JP" altLang="ja-JP" sz="1200" b="1"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8" name="正方形/長方形 19">
            <a:extLst>
              <a:ext uri="{FF2B5EF4-FFF2-40B4-BE49-F238E27FC236}">
                <a16:creationId xmlns:a16="http://schemas.microsoft.com/office/drawing/2014/main" id="{053E4D41-EBD3-9EA0-4C22-AA22A7AE5826}"/>
              </a:ext>
            </a:extLst>
          </p:cNvPr>
          <p:cNvSpPr/>
          <p:nvPr/>
        </p:nvSpPr>
        <p:spPr>
          <a:xfrm>
            <a:off x="4397836" y="2505436"/>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9" name="正方形/長方形 20">
            <a:extLst>
              <a:ext uri="{FF2B5EF4-FFF2-40B4-BE49-F238E27FC236}">
                <a16:creationId xmlns:a16="http://schemas.microsoft.com/office/drawing/2014/main" id="{EB3A05D5-9F15-7E75-F2FD-960447F4A755}"/>
              </a:ext>
            </a:extLst>
          </p:cNvPr>
          <p:cNvSpPr/>
          <p:nvPr/>
        </p:nvSpPr>
        <p:spPr>
          <a:xfrm>
            <a:off x="4397836" y="3088763"/>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C</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0" name="正方形/長方形 21">
            <a:extLst>
              <a:ext uri="{FF2B5EF4-FFF2-40B4-BE49-F238E27FC236}">
                <a16:creationId xmlns:a16="http://schemas.microsoft.com/office/drawing/2014/main" id="{9AB4F000-40EE-10B5-87CF-DC7FBDB77492}"/>
              </a:ext>
            </a:extLst>
          </p:cNvPr>
          <p:cNvSpPr/>
          <p:nvPr/>
        </p:nvSpPr>
        <p:spPr>
          <a:xfrm>
            <a:off x="4397836" y="1956808"/>
            <a:ext cx="1122079" cy="26940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２次メーカー</a:t>
            </a:r>
            <a:endParaRPr lang="ja-JP" altLang="ja-JP" sz="1200" b="1"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2" name="正方形/長方形 23">
            <a:extLst>
              <a:ext uri="{FF2B5EF4-FFF2-40B4-BE49-F238E27FC236}">
                <a16:creationId xmlns:a16="http://schemas.microsoft.com/office/drawing/2014/main" id="{3A84A6EC-7697-30E4-1994-DF1AB2164C40}"/>
              </a:ext>
            </a:extLst>
          </p:cNvPr>
          <p:cNvSpPr/>
          <p:nvPr/>
        </p:nvSpPr>
        <p:spPr>
          <a:xfrm>
            <a:off x="6332874" y="2505435"/>
            <a:ext cx="1122079" cy="1033371"/>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200" b="0" i="0" u="none" strike="noStrike" kern="100">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3" name="正方形/長方形 24">
            <a:extLst>
              <a:ext uri="{FF2B5EF4-FFF2-40B4-BE49-F238E27FC236}">
                <a16:creationId xmlns:a16="http://schemas.microsoft.com/office/drawing/2014/main" id="{1890F5FB-ED28-BEFE-DE67-977F26BF0D78}"/>
              </a:ext>
            </a:extLst>
          </p:cNvPr>
          <p:cNvSpPr/>
          <p:nvPr/>
        </p:nvSpPr>
        <p:spPr>
          <a:xfrm>
            <a:off x="6332874" y="1956808"/>
            <a:ext cx="1122079" cy="26940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１次メーカー</a:t>
            </a:r>
            <a:endParaRPr lang="ja-JP" altLang="ja-JP" sz="1200" b="1"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5" name="正方形/長方形 26">
            <a:extLst>
              <a:ext uri="{FF2B5EF4-FFF2-40B4-BE49-F238E27FC236}">
                <a16:creationId xmlns:a16="http://schemas.microsoft.com/office/drawing/2014/main" id="{3DA44F28-75A6-B520-32B4-81296853ED53}"/>
              </a:ext>
            </a:extLst>
          </p:cNvPr>
          <p:cNvSpPr/>
          <p:nvPr/>
        </p:nvSpPr>
        <p:spPr>
          <a:xfrm>
            <a:off x="8267915" y="2505436"/>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D</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6" name="正方形/長方形 27">
            <a:extLst>
              <a:ext uri="{FF2B5EF4-FFF2-40B4-BE49-F238E27FC236}">
                <a16:creationId xmlns:a16="http://schemas.microsoft.com/office/drawing/2014/main" id="{EBCDCE62-1A8B-150C-9F96-12A52B9674DE}"/>
              </a:ext>
            </a:extLst>
          </p:cNvPr>
          <p:cNvSpPr/>
          <p:nvPr/>
        </p:nvSpPr>
        <p:spPr>
          <a:xfrm>
            <a:off x="8267915" y="3088763"/>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E</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29" name="直線矢印コネクタ 30">
            <a:extLst>
              <a:ext uri="{FF2B5EF4-FFF2-40B4-BE49-F238E27FC236}">
                <a16:creationId xmlns:a16="http://schemas.microsoft.com/office/drawing/2014/main" id="{DA46F646-8F12-D5E8-7F9F-A0FFF138B07C}"/>
              </a:ext>
            </a:extLst>
          </p:cNvPr>
          <p:cNvCxnSpPr>
            <a:cxnSpLocks/>
            <a:stCxn id="10" idx="3"/>
            <a:endCxn id="14" idx="1"/>
          </p:cNvCxnSpPr>
          <p:nvPr/>
        </p:nvCxnSpPr>
        <p:spPr>
          <a:xfrm>
            <a:off x="1649838" y="2730458"/>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31">
            <a:extLst>
              <a:ext uri="{FF2B5EF4-FFF2-40B4-BE49-F238E27FC236}">
                <a16:creationId xmlns:a16="http://schemas.microsoft.com/office/drawing/2014/main" id="{4FF06043-3488-1AB4-BFAB-48C74D5E1FF2}"/>
              </a:ext>
            </a:extLst>
          </p:cNvPr>
          <p:cNvCxnSpPr>
            <a:cxnSpLocks/>
            <a:stCxn id="11" idx="3"/>
            <a:endCxn id="15" idx="1"/>
          </p:cNvCxnSpPr>
          <p:nvPr/>
        </p:nvCxnSpPr>
        <p:spPr>
          <a:xfrm>
            <a:off x="1649838" y="3313785"/>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2">
            <a:extLst>
              <a:ext uri="{FF2B5EF4-FFF2-40B4-BE49-F238E27FC236}">
                <a16:creationId xmlns:a16="http://schemas.microsoft.com/office/drawing/2014/main" id="{692F13B5-A5BF-B0D6-7772-FA52EF41494E}"/>
              </a:ext>
            </a:extLst>
          </p:cNvPr>
          <p:cNvCxnSpPr>
            <a:cxnSpLocks/>
            <a:endCxn id="25" idx="1"/>
          </p:cNvCxnSpPr>
          <p:nvPr/>
        </p:nvCxnSpPr>
        <p:spPr>
          <a:xfrm>
            <a:off x="7454953" y="2730458"/>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3">
            <a:extLst>
              <a:ext uri="{FF2B5EF4-FFF2-40B4-BE49-F238E27FC236}">
                <a16:creationId xmlns:a16="http://schemas.microsoft.com/office/drawing/2014/main" id="{4A986424-E8ED-7E3E-81D3-F76BA4B772D2}"/>
              </a:ext>
            </a:extLst>
          </p:cNvPr>
          <p:cNvCxnSpPr>
            <a:cxnSpLocks/>
            <a:endCxn id="26" idx="1"/>
          </p:cNvCxnSpPr>
          <p:nvPr/>
        </p:nvCxnSpPr>
        <p:spPr>
          <a:xfrm>
            <a:off x="7454953" y="3313785"/>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4">
            <a:extLst>
              <a:ext uri="{FF2B5EF4-FFF2-40B4-BE49-F238E27FC236}">
                <a16:creationId xmlns:a16="http://schemas.microsoft.com/office/drawing/2014/main" id="{0D9B8046-418A-FE35-BC35-72B1989A2413}"/>
              </a:ext>
            </a:extLst>
          </p:cNvPr>
          <p:cNvCxnSpPr>
            <a:cxnSpLocks/>
            <a:stCxn id="14" idx="3"/>
          </p:cNvCxnSpPr>
          <p:nvPr/>
        </p:nvCxnSpPr>
        <p:spPr>
          <a:xfrm>
            <a:off x="3584876" y="2730458"/>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5">
            <a:extLst>
              <a:ext uri="{FF2B5EF4-FFF2-40B4-BE49-F238E27FC236}">
                <a16:creationId xmlns:a16="http://schemas.microsoft.com/office/drawing/2014/main" id="{073A2C21-DD85-A8C7-DFB7-5D692F3DB7FA}"/>
              </a:ext>
            </a:extLst>
          </p:cNvPr>
          <p:cNvCxnSpPr>
            <a:cxnSpLocks/>
            <a:stCxn id="15" idx="3"/>
            <a:endCxn id="19" idx="1"/>
          </p:cNvCxnSpPr>
          <p:nvPr/>
        </p:nvCxnSpPr>
        <p:spPr>
          <a:xfrm>
            <a:off x="3584876" y="3313785"/>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6">
            <a:extLst>
              <a:ext uri="{FF2B5EF4-FFF2-40B4-BE49-F238E27FC236}">
                <a16:creationId xmlns:a16="http://schemas.microsoft.com/office/drawing/2014/main" id="{3664644D-0F1F-0D77-6B36-30A2342974CF}"/>
              </a:ext>
            </a:extLst>
          </p:cNvPr>
          <p:cNvCxnSpPr>
            <a:cxnSpLocks/>
            <a:stCxn id="18" idx="3"/>
          </p:cNvCxnSpPr>
          <p:nvPr/>
        </p:nvCxnSpPr>
        <p:spPr>
          <a:xfrm>
            <a:off x="5519915" y="2730458"/>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7">
            <a:extLst>
              <a:ext uri="{FF2B5EF4-FFF2-40B4-BE49-F238E27FC236}">
                <a16:creationId xmlns:a16="http://schemas.microsoft.com/office/drawing/2014/main" id="{2A490C56-CDC7-ACAC-40C9-F0C155F8D8E0}"/>
              </a:ext>
            </a:extLst>
          </p:cNvPr>
          <p:cNvCxnSpPr>
            <a:cxnSpLocks/>
            <a:stCxn id="19" idx="3"/>
          </p:cNvCxnSpPr>
          <p:nvPr/>
        </p:nvCxnSpPr>
        <p:spPr>
          <a:xfrm>
            <a:off x="5519915" y="3313785"/>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8" name="四角形: 角を丸くする 39">
            <a:extLst>
              <a:ext uri="{FF2B5EF4-FFF2-40B4-BE49-F238E27FC236}">
                <a16:creationId xmlns:a16="http://schemas.microsoft.com/office/drawing/2014/main" id="{8C37982A-2D63-E964-9505-BCE9E0FDD25C}"/>
              </a:ext>
            </a:extLst>
          </p:cNvPr>
          <p:cNvSpPr/>
          <p:nvPr/>
        </p:nvSpPr>
        <p:spPr>
          <a:xfrm>
            <a:off x="4522079" y="2436471"/>
            <a:ext cx="852861" cy="185214"/>
          </a:xfrm>
          <a:prstGeom prst="roundRect">
            <a:avLst>
              <a:gd name="adj" fmla="val 40234"/>
            </a:avLst>
          </a:prstGeom>
          <a:solidFill>
            <a:schemeClr val="accent1"/>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参加企業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四角形: 角を丸くする 40">
            <a:extLst>
              <a:ext uri="{FF2B5EF4-FFF2-40B4-BE49-F238E27FC236}">
                <a16:creationId xmlns:a16="http://schemas.microsoft.com/office/drawing/2014/main" id="{4DD784B9-86DC-611C-1E23-FB9E0A9080AC}"/>
              </a:ext>
            </a:extLst>
          </p:cNvPr>
          <p:cNvSpPr/>
          <p:nvPr/>
        </p:nvSpPr>
        <p:spPr>
          <a:xfrm>
            <a:off x="6467482" y="2436471"/>
            <a:ext cx="852861" cy="185214"/>
          </a:xfrm>
          <a:prstGeom prst="roundRect">
            <a:avLst>
              <a:gd name="adj" fmla="val 40234"/>
            </a:avLst>
          </a:prstGeom>
          <a:solidFill>
            <a:srgbClr val="002060"/>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幹事企業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四角形: 角を丸くする 41">
            <a:extLst>
              <a:ext uri="{FF2B5EF4-FFF2-40B4-BE49-F238E27FC236}">
                <a16:creationId xmlns:a16="http://schemas.microsoft.com/office/drawing/2014/main" id="{9D07D0D1-68FF-7964-4EB6-0F47291A27E3}"/>
              </a:ext>
            </a:extLst>
          </p:cNvPr>
          <p:cNvSpPr/>
          <p:nvPr/>
        </p:nvSpPr>
        <p:spPr>
          <a:xfrm>
            <a:off x="2601040" y="2436471"/>
            <a:ext cx="852861" cy="185214"/>
          </a:xfrm>
          <a:prstGeom prst="roundRect">
            <a:avLst>
              <a:gd name="adj" fmla="val 40234"/>
            </a:avLst>
          </a:prstGeom>
          <a:solidFill>
            <a:schemeClr val="accent1"/>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参加企業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四角形: 角を丸くする 42">
            <a:extLst>
              <a:ext uri="{FF2B5EF4-FFF2-40B4-BE49-F238E27FC236}">
                <a16:creationId xmlns:a16="http://schemas.microsoft.com/office/drawing/2014/main" id="{D2800167-07A2-0F26-4F6F-78B0448BC97E}"/>
              </a:ext>
            </a:extLst>
          </p:cNvPr>
          <p:cNvSpPr/>
          <p:nvPr/>
        </p:nvSpPr>
        <p:spPr>
          <a:xfrm>
            <a:off x="662368" y="2436471"/>
            <a:ext cx="852861" cy="185214"/>
          </a:xfrm>
          <a:prstGeom prst="roundRect">
            <a:avLst>
              <a:gd name="adj" fmla="val 40234"/>
            </a:avLst>
          </a:prstGeom>
          <a:solidFill>
            <a:schemeClr val="accent1"/>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参加企業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Pentagon 132">
            <a:extLst>
              <a:ext uri="{FF2B5EF4-FFF2-40B4-BE49-F238E27FC236}">
                <a16:creationId xmlns:a16="http://schemas.microsoft.com/office/drawing/2014/main" id="{D08B9D5D-1756-F0E0-5BAD-5E2D887AFC53}"/>
              </a:ext>
            </a:extLst>
          </p:cNvPr>
          <p:cNvSpPr/>
          <p:nvPr/>
        </p:nvSpPr>
        <p:spPr>
          <a:xfrm>
            <a:off x="527759" y="1602018"/>
            <a:ext cx="1122079" cy="624193"/>
          </a:xfrm>
          <a:prstGeom prst="homePlate">
            <a:avLst>
              <a:gd name="adj" fmla="val 21582"/>
            </a:avLst>
          </a:prstGeom>
          <a:solidFill>
            <a:srgbClr val="FFFFFF"/>
          </a:solidFill>
          <a:ln w="12700">
            <a:solidFill>
              <a:srgbClr val="000F78"/>
            </a:solid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材料メーカー</a:t>
            </a:r>
          </a:p>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工具メーカー</a:t>
            </a:r>
          </a:p>
        </p:txBody>
      </p:sp>
      <p:sp>
        <p:nvSpPr>
          <p:cNvPr id="43" name="Pentagon 132">
            <a:extLst>
              <a:ext uri="{FF2B5EF4-FFF2-40B4-BE49-F238E27FC236}">
                <a16:creationId xmlns:a16="http://schemas.microsoft.com/office/drawing/2014/main" id="{563CA86E-19AA-5C6C-0160-6C03AF6940BA}"/>
              </a:ext>
            </a:extLst>
          </p:cNvPr>
          <p:cNvSpPr/>
          <p:nvPr/>
        </p:nvSpPr>
        <p:spPr>
          <a:xfrm>
            <a:off x="8267912" y="1602018"/>
            <a:ext cx="1122079" cy="624193"/>
          </a:xfrm>
          <a:prstGeom prst="homePlate">
            <a:avLst>
              <a:gd name="adj" fmla="val 21582"/>
            </a:avLst>
          </a:prstGeom>
          <a:solidFill>
            <a:srgbClr val="FFFFFF"/>
          </a:solidFill>
          <a:ln w="12700">
            <a:solidFill>
              <a:srgbClr val="000F78"/>
            </a:solid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完成車</a:t>
            </a:r>
          </a:p>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メーカー</a:t>
            </a:r>
          </a:p>
        </p:txBody>
      </p:sp>
      <p:sp>
        <p:nvSpPr>
          <p:cNvPr id="44" name="Pentagon 132">
            <a:extLst>
              <a:ext uri="{FF2B5EF4-FFF2-40B4-BE49-F238E27FC236}">
                <a16:creationId xmlns:a16="http://schemas.microsoft.com/office/drawing/2014/main" id="{9F689BC4-99CE-C1F0-E6A9-A2C16F412B2E}"/>
              </a:ext>
            </a:extLst>
          </p:cNvPr>
          <p:cNvSpPr/>
          <p:nvPr/>
        </p:nvSpPr>
        <p:spPr>
          <a:xfrm>
            <a:off x="2462798" y="1600200"/>
            <a:ext cx="4992155" cy="269403"/>
          </a:xfrm>
          <a:prstGeom prst="homePlate">
            <a:avLst>
              <a:gd name="adj" fmla="val 21582"/>
            </a:avLst>
          </a:prstGeom>
          <a:solidFill>
            <a:srgbClr val="FFFFFF"/>
          </a:solidFill>
          <a:ln w="12700">
            <a:solidFill>
              <a:srgbClr val="000F78"/>
            </a:solid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自動車部品メーカー</a:t>
            </a:r>
          </a:p>
        </p:txBody>
      </p:sp>
      <p:sp>
        <p:nvSpPr>
          <p:cNvPr id="8" name="正方形/長方形 2">
            <a:extLst>
              <a:ext uri="{FF2B5EF4-FFF2-40B4-BE49-F238E27FC236}">
                <a16:creationId xmlns:a16="http://schemas.microsoft.com/office/drawing/2014/main" id="{CCFC1750-74FE-8463-B5B4-B87104B45631}"/>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 name="四角形: メモ 1">
            <a:extLst>
              <a:ext uri="{FF2B5EF4-FFF2-40B4-BE49-F238E27FC236}">
                <a16:creationId xmlns:a16="http://schemas.microsoft.com/office/drawing/2014/main" id="{9F28DDDF-57D6-33FF-B805-3A6705722A4E}"/>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Tree>
    <p:extLst>
      <p:ext uri="{BB962C8B-B14F-4D97-AF65-F5344CB8AC3E}">
        <p14:creationId xmlns:p14="http://schemas.microsoft.com/office/powerpoint/2010/main" val="29881181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C605AA-15AF-E188-3FED-BC10F6D72B04}"/>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84F60EC4-6948-E99E-0541-8D7E8048DFC5}"/>
              </a:ext>
            </a:extLst>
          </p:cNvPr>
          <p:cNvGraphicFramePr>
            <a:graphicFrameLocks noChangeAspect="1"/>
          </p:cNvGraphicFramePr>
          <p:nvPr>
            <p:custDataLst>
              <p:tags r:id="rId1"/>
            </p:custDataLst>
            <p:extLst>
              <p:ext uri="{D42A27DB-BD31-4B8C-83A1-F6EECF244321}">
                <p14:modId xmlns:p14="http://schemas.microsoft.com/office/powerpoint/2010/main" val="285377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84F60EC4-6948-E99E-0541-8D7E8048DFC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8130D6A0-B988-6165-C714-6ED396BC64AE}"/>
              </a:ext>
            </a:extLst>
          </p:cNvPr>
          <p:cNvSpPr>
            <a:spLocks noGrp="1"/>
          </p:cNvSpPr>
          <p:nvPr>
            <p:ph type="title"/>
          </p:nvPr>
        </p:nvSpPr>
        <p:spPr/>
        <p:txBody>
          <a:bodyPr vert="horz"/>
          <a:lstStyle/>
          <a:p>
            <a:endParaRPr lang="ja-JP" altLang="en-US"/>
          </a:p>
        </p:txBody>
      </p:sp>
      <p:sp>
        <p:nvSpPr>
          <p:cNvPr id="10" name="Text Placeholder 9">
            <a:extLst>
              <a:ext uri="{FF2B5EF4-FFF2-40B4-BE49-F238E27FC236}">
                <a16:creationId xmlns:a16="http://schemas.microsoft.com/office/drawing/2014/main" id="{4114FC14-6872-DFE9-DF13-A3EF59804E9D}"/>
              </a:ext>
            </a:extLst>
          </p:cNvPr>
          <p:cNvSpPr>
            <a:spLocks noGrp="1"/>
          </p:cNvSpPr>
          <p:nvPr>
            <p:ph type="body" sz="quarter" idx="12"/>
          </p:nvPr>
        </p:nvSpPr>
        <p:spPr/>
        <p:txBody>
          <a:bodyPr/>
          <a:lstStyle/>
          <a:p>
            <a:r>
              <a:rPr lang="ja-JP" altLang="en-US"/>
              <a:t>③地域への波及効果（イ）地域への波及効果</a:t>
            </a:r>
          </a:p>
        </p:txBody>
      </p:sp>
      <p:grpSp>
        <p:nvGrpSpPr>
          <p:cNvPr id="2" name="RectangleWithLineGroup">
            <a:extLst>
              <a:ext uri="{FF2B5EF4-FFF2-40B4-BE49-F238E27FC236}">
                <a16:creationId xmlns:a16="http://schemas.microsoft.com/office/drawing/2014/main" id="{10616927-E643-4631-EEA6-FB346FB33F9E}"/>
              </a:ext>
            </a:extLst>
          </p:cNvPr>
          <p:cNvGrpSpPr/>
          <p:nvPr/>
        </p:nvGrpSpPr>
        <p:grpSpPr>
          <a:xfrm>
            <a:off x="381000" y="914400"/>
            <a:ext cx="9144000" cy="380480"/>
            <a:chOff x="2073603" y="1702803"/>
            <a:chExt cx="2160003" cy="360000"/>
          </a:xfrm>
          <a:noFill/>
        </p:grpSpPr>
        <p:sp>
          <p:nvSpPr>
            <p:cNvPr id="3" name="Rectangle 2">
              <a:extLst>
                <a:ext uri="{FF2B5EF4-FFF2-40B4-BE49-F238E27FC236}">
                  <a16:creationId xmlns:a16="http://schemas.microsoft.com/office/drawing/2014/main" id="{5413756F-5283-0BF2-81B7-EB3A2DA2B99B}"/>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地域企業、大学、研究機関等との連携取組み内容</a:t>
              </a:r>
            </a:p>
          </p:txBody>
        </p:sp>
        <p:cxnSp>
          <p:nvCxnSpPr>
            <p:cNvPr id="6" name="Straight Connector 5">
              <a:extLst>
                <a:ext uri="{FF2B5EF4-FFF2-40B4-BE49-F238E27FC236}">
                  <a16:creationId xmlns:a16="http://schemas.microsoft.com/office/drawing/2014/main" id="{7A440210-BBF6-7944-21DE-AB4BEB9010CD}"/>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 name="正方形/長方形 6">
            <a:extLst>
              <a:ext uri="{FF2B5EF4-FFF2-40B4-BE49-F238E27FC236}">
                <a16:creationId xmlns:a16="http://schemas.microsoft.com/office/drawing/2014/main" id="{B5B65AED-74D9-249C-AE4C-5D907EBFFDDE}"/>
              </a:ext>
            </a:extLst>
          </p:cNvPr>
          <p:cNvSpPr/>
          <p:nvPr/>
        </p:nvSpPr>
        <p:spPr>
          <a:xfrm>
            <a:off x="381000" y="1447804"/>
            <a:ext cx="91440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地域の強みを活かした新産業・新事業を創出するような事業を目的として、どのように地域企業や大学、研究機関等と連携するかを記載ください。</a:t>
            </a:r>
            <a:endPar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実施事項（共同研究等） </a:t>
            </a: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写真等を活用し、実施内容が伝わりやすいよう工夫ください</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狙い（企業イメージ向上や製品への理解促進、地域への環境教育、人材確保等）</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想定する役割分担</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期待される連携の成果・効果</a:t>
            </a:r>
          </a:p>
        </p:txBody>
      </p:sp>
      <p:sp>
        <p:nvSpPr>
          <p:cNvPr id="8" name="正方形/長方形 2">
            <a:extLst>
              <a:ext uri="{FF2B5EF4-FFF2-40B4-BE49-F238E27FC236}">
                <a16:creationId xmlns:a16="http://schemas.microsoft.com/office/drawing/2014/main" id="{420982DA-F61B-676E-6134-A4C8AAC22510}"/>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 name="Callout: Line with Border and Accent Bar 8">
            <a:extLst>
              <a:ext uri="{FF2B5EF4-FFF2-40B4-BE49-F238E27FC236}">
                <a16:creationId xmlns:a16="http://schemas.microsoft.com/office/drawing/2014/main" id="{F3472DA0-2CE1-5B9A-6B95-8F4A48C8743B}"/>
              </a:ext>
            </a:extLst>
          </p:cNvPr>
          <p:cNvSpPr/>
          <p:nvPr/>
        </p:nvSpPr>
        <p:spPr>
          <a:xfrm>
            <a:off x="4554314" y="578889"/>
            <a:ext cx="2869780" cy="460294"/>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地域の経済成長を力強く牽引する</a:t>
            </a:r>
            <a:br>
              <a:rPr lang="en-US" altLang="ja-JP" sz="1200" b="1">
                <a:solidFill>
                  <a:schemeClr val="accent4">
                    <a:lumMod val="75000"/>
                  </a:schemeClr>
                </a:solidFill>
              </a:rPr>
            </a:br>
            <a:r>
              <a:rPr lang="ja-JP" altLang="en-US" sz="1200" b="1">
                <a:solidFill>
                  <a:schemeClr val="accent4">
                    <a:lumMod val="75000"/>
                  </a:schemeClr>
                </a:solidFill>
              </a:rPr>
              <a:t>事業であることの説明をご記載ください</a:t>
            </a:r>
          </a:p>
        </p:txBody>
      </p:sp>
      <p:sp>
        <p:nvSpPr>
          <p:cNvPr id="11" name="四角形: メモ 1">
            <a:extLst>
              <a:ext uri="{FF2B5EF4-FFF2-40B4-BE49-F238E27FC236}">
                <a16:creationId xmlns:a16="http://schemas.microsoft.com/office/drawing/2014/main" id="{D72CC80A-D015-EB85-A9AE-1654136A881D}"/>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Tree>
    <p:extLst>
      <p:ext uri="{BB962C8B-B14F-4D97-AF65-F5344CB8AC3E}">
        <p14:creationId xmlns:p14="http://schemas.microsoft.com/office/powerpoint/2010/main" val="30880054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12806-B622-7848-580A-49C5D0AAADAF}"/>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DFF45131-B578-FC6E-6FCD-98C85033FF82}"/>
              </a:ext>
            </a:extLst>
          </p:cNvPr>
          <p:cNvGraphicFramePr>
            <a:graphicFrameLocks noChangeAspect="1"/>
          </p:cNvGraphicFramePr>
          <p:nvPr>
            <p:custDataLst>
              <p:tags r:id="rId1"/>
            </p:custDataLst>
            <p:extLst>
              <p:ext uri="{D42A27DB-BD31-4B8C-83A1-F6EECF244321}">
                <p14:modId xmlns:p14="http://schemas.microsoft.com/office/powerpoint/2010/main" val="3189229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DFF45131-B578-FC6E-6FCD-98C85033FF8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DDEF832-9B23-79BE-9F54-5FC185E50C34}"/>
              </a:ext>
            </a:extLst>
          </p:cNvPr>
          <p:cNvSpPr>
            <a:spLocks noGrp="1"/>
          </p:cNvSpPr>
          <p:nvPr>
            <p:ph type="title"/>
          </p:nvPr>
        </p:nvSpPr>
        <p:spPr/>
        <p:txBody>
          <a:bodyPr vert="horz"/>
          <a:lstStyle/>
          <a:p>
            <a:endParaRPr lang="ja-JP" altLang="en-US"/>
          </a:p>
        </p:txBody>
      </p:sp>
      <p:sp>
        <p:nvSpPr>
          <p:cNvPr id="10" name="Text Placeholder 9">
            <a:extLst>
              <a:ext uri="{FF2B5EF4-FFF2-40B4-BE49-F238E27FC236}">
                <a16:creationId xmlns:a16="http://schemas.microsoft.com/office/drawing/2014/main" id="{48C97D7E-C430-ABDA-8147-629A782E4EFD}"/>
              </a:ext>
            </a:extLst>
          </p:cNvPr>
          <p:cNvSpPr>
            <a:spLocks noGrp="1"/>
          </p:cNvSpPr>
          <p:nvPr>
            <p:ph type="body" sz="quarter" idx="12"/>
          </p:nvPr>
        </p:nvSpPr>
        <p:spPr/>
        <p:txBody>
          <a:bodyPr/>
          <a:lstStyle/>
          <a:p>
            <a:r>
              <a:rPr lang="ja-JP" altLang="en-US"/>
              <a:t>③地域への波及効果（イ）地域への波及効果</a:t>
            </a:r>
          </a:p>
        </p:txBody>
      </p:sp>
      <p:grpSp>
        <p:nvGrpSpPr>
          <p:cNvPr id="2" name="RectangleWithLineGroup">
            <a:extLst>
              <a:ext uri="{FF2B5EF4-FFF2-40B4-BE49-F238E27FC236}">
                <a16:creationId xmlns:a16="http://schemas.microsoft.com/office/drawing/2014/main" id="{00C1C650-DED4-FC93-8DDA-377F81E76D9B}"/>
              </a:ext>
            </a:extLst>
          </p:cNvPr>
          <p:cNvGrpSpPr/>
          <p:nvPr/>
        </p:nvGrpSpPr>
        <p:grpSpPr>
          <a:xfrm>
            <a:off x="381000" y="914400"/>
            <a:ext cx="9144000" cy="380480"/>
            <a:chOff x="2073603" y="1702803"/>
            <a:chExt cx="2160003" cy="360000"/>
          </a:xfrm>
          <a:noFill/>
        </p:grpSpPr>
        <p:sp>
          <p:nvSpPr>
            <p:cNvPr id="3" name="Rectangle 2">
              <a:extLst>
                <a:ext uri="{FF2B5EF4-FFF2-40B4-BE49-F238E27FC236}">
                  <a16:creationId xmlns:a16="http://schemas.microsoft.com/office/drawing/2014/main" id="{542736ED-5A48-F2F6-86FA-CE55E3BE05F6}"/>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地域のモデル企業としての取組み内容</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6" name="Straight Connector 5">
              <a:extLst>
                <a:ext uri="{FF2B5EF4-FFF2-40B4-BE49-F238E27FC236}">
                  <a16:creationId xmlns:a16="http://schemas.microsoft.com/office/drawing/2014/main" id="{3A4276F9-F3A9-5586-7785-DE286382ED62}"/>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 name="正方形/長方形 6">
            <a:extLst>
              <a:ext uri="{FF2B5EF4-FFF2-40B4-BE49-F238E27FC236}">
                <a16:creationId xmlns:a16="http://schemas.microsoft.com/office/drawing/2014/main" id="{0CD8E372-9C34-1AC5-1902-FC8D65824B24}"/>
              </a:ext>
            </a:extLst>
          </p:cNvPr>
          <p:cNvSpPr/>
          <p:nvPr/>
        </p:nvSpPr>
        <p:spPr>
          <a:xfrm>
            <a:off x="381000" y="1447804"/>
            <a:ext cx="91440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地域活性化や従業員のウェルビーイング増進、本社機能の地方移転を伴う大規模な投資を行う等、</a:t>
            </a:r>
            <a:br>
              <a:rPr kumimoji="1"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地域のモデル企業としての取組みを記載ください。</a:t>
            </a:r>
            <a:endParaRPr kumimoji="1"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事業実施場所における地域貢献活動 </a:t>
            </a:r>
            <a:r>
              <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実施内容が伝わりやすいよう工夫ください</a:t>
            </a:r>
          </a:p>
          <a:p>
            <a:pPr marL="171450" indent="-171450">
              <a:buFont typeface="Arial" panose="020B0604020202020204" pitchFamily="34" charset="0"/>
              <a:buChar char="•"/>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本投資計画に伴う本社機能の一部移転・新設（企業の本社機能（事務所、研究所、研修所）の移転を伴う大規模な投資を行う事業）</a:t>
            </a:r>
          </a:p>
          <a:p>
            <a:pPr marL="171450" indent="-171450">
              <a:buFont typeface="Arial" panose="020B0604020202020204" pitchFamily="34" charset="0"/>
              <a:buChar char="•"/>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地元自治体との連携状況（地元自治体から本投資計画への支援も含む）</a:t>
            </a:r>
          </a:p>
          <a:p>
            <a:pPr marL="171450" indent="-171450">
              <a:buFont typeface="Arial" panose="020B0604020202020204" pitchFamily="34" charset="0"/>
              <a:buChar char="•"/>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期待される成果・効果（従業員のウェルビーイング増進や企業の中長期的な成長に及ぼす影響を含む）</a:t>
            </a:r>
          </a:p>
          <a:p>
            <a:pPr marL="171450" indent="-171450">
              <a:buFont typeface="Arial" panose="020B0604020202020204" pitchFamily="34" charset="0"/>
              <a:buChar char="•"/>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実現への課題</a:t>
            </a:r>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また、事業を持続的なものとする観点から、補助事業において、川上の調達先、川下の販売先、協業企業などが、自然災害・感染症・紛争・外国の貿易的措置・人権問題等のサプライチェーン上のリスクに対応できるレジリエンスを有しているかについても記載ください。</a:t>
            </a:r>
            <a:endParaRPr kumimoji="1"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 補助事業の実施に当たっては、公害や環境問題などの観点にも配慮するようお願いいたします。</a:t>
            </a:r>
            <a:endPar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（例：原料の仕入は近隣地域を中心とした国内取引である。これにより地域経済波及効果が見込まれるとともに、貿易取引のリスクが小さいため、</a:t>
            </a:r>
            <a:br>
              <a:rPr kumimoji="1"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市場環境の変化に対応可能であり、持続可能性は高い）</a:t>
            </a:r>
          </a:p>
        </p:txBody>
      </p:sp>
      <p:sp>
        <p:nvSpPr>
          <p:cNvPr id="8" name="正方形/長方形 2">
            <a:extLst>
              <a:ext uri="{FF2B5EF4-FFF2-40B4-BE49-F238E27FC236}">
                <a16:creationId xmlns:a16="http://schemas.microsoft.com/office/drawing/2014/main" id="{EF381E97-133D-A439-B865-D3677120F489}"/>
              </a:ext>
            </a:extLst>
          </p:cNvPr>
          <p:cNvSpPr/>
          <p:nvPr/>
        </p:nvSpPr>
        <p:spPr>
          <a:xfrm>
            <a:off x="0" y="0"/>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1" name="Callout: Line with Border and Accent Bar 10">
            <a:extLst>
              <a:ext uri="{FF2B5EF4-FFF2-40B4-BE49-F238E27FC236}">
                <a16:creationId xmlns:a16="http://schemas.microsoft.com/office/drawing/2014/main" id="{9A7E4E61-454A-297D-0E87-3DAA947D299B}"/>
              </a:ext>
            </a:extLst>
          </p:cNvPr>
          <p:cNvSpPr/>
          <p:nvPr/>
        </p:nvSpPr>
        <p:spPr>
          <a:xfrm>
            <a:off x="2605808" y="360545"/>
            <a:ext cx="6766792" cy="896983"/>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サプライチェーン上においてどのような機能や価値を提供しており、どの程度重要な役割を果たしているかについて、具体的に説明してください。（また、シェア率や取引量など定量的なデータで示せる場合は、</a:t>
            </a:r>
            <a:br>
              <a:rPr lang="en-US" altLang="ja-JP" sz="1200" b="1">
                <a:solidFill>
                  <a:schemeClr val="accent4">
                    <a:lumMod val="75000"/>
                  </a:schemeClr>
                </a:solidFill>
              </a:rPr>
            </a:br>
            <a:r>
              <a:rPr lang="ja-JP" altLang="en-US" sz="1200" b="1">
                <a:solidFill>
                  <a:schemeClr val="accent4">
                    <a:lumMod val="75000"/>
                  </a:schemeClr>
                </a:solidFill>
              </a:rPr>
              <a:t>可能な限りそれらを記載ください。 ） </a:t>
            </a:r>
          </a:p>
          <a:p>
            <a:pPr marL="285750" indent="-285750">
              <a:buFont typeface="Arial" panose="020B0604020202020204" pitchFamily="34" charset="0"/>
              <a:buChar char="•"/>
            </a:pPr>
            <a:r>
              <a:rPr lang="ja-JP" altLang="en-US" sz="1200" b="1">
                <a:solidFill>
                  <a:schemeClr val="accent4">
                    <a:lumMod val="75000"/>
                  </a:schemeClr>
                </a:solidFill>
              </a:rPr>
              <a:t>ものづくりの高度化やイノベーションの創出など産業競争力を強化し新たな価値創造に資する事業であることの説明をご記載ください</a:t>
            </a:r>
          </a:p>
        </p:txBody>
      </p:sp>
      <p:sp>
        <p:nvSpPr>
          <p:cNvPr id="12" name="四角形: メモ 1">
            <a:extLst>
              <a:ext uri="{FF2B5EF4-FFF2-40B4-BE49-F238E27FC236}">
                <a16:creationId xmlns:a16="http://schemas.microsoft.com/office/drawing/2014/main" id="{BD4C636E-61DF-FF8F-2908-73F33A6EF195}"/>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Tree>
    <p:extLst>
      <p:ext uri="{BB962C8B-B14F-4D97-AF65-F5344CB8AC3E}">
        <p14:creationId xmlns:p14="http://schemas.microsoft.com/office/powerpoint/2010/main" val="36155648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1D43C-3BFF-7B4D-1C7B-DE297150BC28}"/>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65FEA7A6-0532-05C7-A49C-E3BE3F73403E}"/>
              </a:ext>
            </a:extLst>
          </p:cNvPr>
          <p:cNvSpPr>
            <a:spLocks noGrp="1"/>
          </p:cNvSpPr>
          <p:nvPr>
            <p:ph type="body" sz="quarter" idx="12"/>
          </p:nvPr>
        </p:nvSpPr>
        <p:spPr/>
        <p:txBody>
          <a:bodyPr/>
          <a:lstStyle/>
          <a:p>
            <a:r>
              <a:rPr lang="ja-JP" altLang="en-US"/>
              <a:t>③地域への波及効果（イ）地域への波及効果</a:t>
            </a:r>
          </a:p>
        </p:txBody>
      </p:sp>
      <p:grpSp>
        <p:nvGrpSpPr>
          <p:cNvPr id="4" name="RectangleWithLineGroup">
            <a:extLst>
              <a:ext uri="{FF2B5EF4-FFF2-40B4-BE49-F238E27FC236}">
                <a16:creationId xmlns:a16="http://schemas.microsoft.com/office/drawing/2014/main" id="{C20C38E5-0747-4A73-F2DD-EE2512B9EED0}"/>
              </a:ext>
            </a:extLst>
          </p:cNvPr>
          <p:cNvGrpSpPr/>
          <p:nvPr/>
        </p:nvGrpSpPr>
        <p:grpSpPr>
          <a:xfrm>
            <a:off x="381000" y="914400"/>
            <a:ext cx="9144000" cy="380480"/>
            <a:chOff x="2073603" y="1702803"/>
            <a:chExt cx="2160003" cy="360000"/>
          </a:xfrm>
          <a:noFill/>
        </p:grpSpPr>
        <p:sp>
          <p:nvSpPr>
            <p:cNvPr id="5" name="Rectangle 4">
              <a:extLst>
                <a:ext uri="{FF2B5EF4-FFF2-40B4-BE49-F238E27FC236}">
                  <a16:creationId xmlns:a16="http://schemas.microsoft.com/office/drawing/2014/main" id="{FB0E3F82-D8C1-AEDC-F410-81655ED3639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ブラウンフィールド活用の取組み内容</a:t>
              </a:r>
            </a:p>
          </p:txBody>
        </p:sp>
        <p:cxnSp>
          <p:nvCxnSpPr>
            <p:cNvPr id="6" name="Straight Connector 5">
              <a:extLst>
                <a:ext uri="{FF2B5EF4-FFF2-40B4-BE49-F238E27FC236}">
                  <a16:creationId xmlns:a16="http://schemas.microsoft.com/office/drawing/2014/main" id="{F49FA6D4-F060-C673-27DA-F8F95E166E03}"/>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9" name="正方形/長方形 7">
            <a:extLst>
              <a:ext uri="{FF2B5EF4-FFF2-40B4-BE49-F238E27FC236}">
                <a16:creationId xmlns:a16="http://schemas.microsoft.com/office/drawing/2014/main" id="{92E4CBB8-A579-4104-6C77-0AD5755DD485}"/>
              </a:ext>
            </a:extLst>
          </p:cNvPr>
          <p:cNvSpPr/>
          <p:nvPr/>
        </p:nvSpPr>
        <p:spPr>
          <a:xfrm>
            <a:off x="1528693" y="1527496"/>
            <a:ext cx="5062881" cy="83305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長期間未利用（遊休期間：約</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年）</a:t>
            </a:r>
          </a:p>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土壌汚染等の環境リスクが存在（または浄化済みだが利用されていない）</a:t>
            </a:r>
          </a:p>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既存インフラ（電力・工業用水・港湾等）が老朽化・未稼働</a:t>
            </a:r>
          </a:p>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地域の産業空洞化の象徴となっている</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等</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正方形/長方形 13">
            <a:extLst>
              <a:ext uri="{FF2B5EF4-FFF2-40B4-BE49-F238E27FC236}">
                <a16:creationId xmlns:a16="http://schemas.microsoft.com/office/drawing/2014/main" id="{F0156BD7-7F2A-71CB-72D2-7487879073AA}"/>
              </a:ext>
            </a:extLst>
          </p:cNvPr>
          <p:cNvSpPr/>
          <p:nvPr/>
        </p:nvSpPr>
        <p:spPr>
          <a:xfrm>
            <a:off x="510777" y="1525392"/>
            <a:ext cx="1020071" cy="836805"/>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用地の課題</a:t>
            </a:r>
          </a:p>
        </p:txBody>
      </p:sp>
      <p:sp>
        <p:nvSpPr>
          <p:cNvPr id="12" name="正方形/長方形 2051">
            <a:extLst>
              <a:ext uri="{FF2B5EF4-FFF2-40B4-BE49-F238E27FC236}">
                <a16:creationId xmlns:a16="http://schemas.microsoft.com/office/drawing/2014/main" id="{6FAEBB2D-85E3-D809-49E9-3B2C0F152740}"/>
              </a:ext>
            </a:extLst>
          </p:cNvPr>
          <p:cNvSpPr/>
          <p:nvPr/>
        </p:nvSpPr>
        <p:spPr>
          <a:xfrm>
            <a:off x="1528693" y="4986440"/>
            <a:ext cx="7875186" cy="1466747"/>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成長拠点への転換や新たな産業集積の形成等、どのようなインパクトがあるのかを記載ください。</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遊休地活用による固定資産税等の税収増効果</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周辺地域への経済波及効果（雇用創出数：〇〇人、建設需要等）</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撤退した素材産業の跡地に、次世代蓄電池のサプライチェーンを集積</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自治体の「〇〇産業振興ビジョン」との整合性</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正方形/長方形 2052">
            <a:extLst>
              <a:ext uri="{FF2B5EF4-FFF2-40B4-BE49-F238E27FC236}">
                <a16:creationId xmlns:a16="http://schemas.microsoft.com/office/drawing/2014/main" id="{14A998E9-DA8B-CF75-2B8B-6D621C4652D4}"/>
              </a:ext>
            </a:extLst>
          </p:cNvPr>
          <p:cNvSpPr/>
          <p:nvPr/>
        </p:nvSpPr>
        <p:spPr>
          <a:xfrm>
            <a:off x="510777" y="4986440"/>
            <a:ext cx="1020071" cy="1466747"/>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インパクト</a:t>
            </a:r>
          </a:p>
        </p:txBody>
      </p:sp>
      <p:sp>
        <p:nvSpPr>
          <p:cNvPr id="14" name="正方形/長方形 2058">
            <a:extLst>
              <a:ext uri="{FF2B5EF4-FFF2-40B4-BE49-F238E27FC236}">
                <a16:creationId xmlns:a16="http://schemas.microsoft.com/office/drawing/2014/main" id="{222A59A7-1F0B-7FD7-2748-82493444A70C}"/>
              </a:ext>
            </a:extLst>
          </p:cNvPr>
          <p:cNvSpPr/>
          <p:nvPr/>
        </p:nvSpPr>
        <p:spPr>
          <a:xfrm>
            <a:off x="6589419" y="2434513"/>
            <a:ext cx="2814460" cy="2403545"/>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写真等を活用し、</a:t>
            </a:r>
            <a:b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伝わりやすいよう工夫ください。</a:t>
            </a:r>
          </a:p>
        </p:txBody>
      </p:sp>
      <p:sp>
        <p:nvSpPr>
          <p:cNvPr id="15" name="正方形/長方形 7">
            <a:extLst>
              <a:ext uri="{FF2B5EF4-FFF2-40B4-BE49-F238E27FC236}">
                <a16:creationId xmlns:a16="http://schemas.microsoft.com/office/drawing/2014/main" id="{5B4253C8-610C-F750-26D5-472B1E223A64}"/>
              </a:ext>
            </a:extLst>
          </p:cNvPr>
          <p:cNvSpPr/>
          <p:nvPr/>
        </p:nvSpPr>
        <p:spPr>
          <a:xfrm>
            <a:off x="7607336" y="1527496"/>
            <a:ext cx="1787888" cy="83305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県</a:t>
            </a: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市</a:t>
            </a: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跡地</a:t>
            </a:r>
          </a:p>
          <a:p>
            <a:pPr marL="139303" indent="-139303">
              <a:buFont typeface="EYInterstate" panose="02000503020000020004" pitchFamily="2"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約</a:t>
            </a: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endPar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正方形/長方形 13">
            <a:extLst>
              <a:ext uri="{FF2B5EF4-FFF2-40B4-BE49-F238E27FC236}">
                <a16:creationId xmlns:a16="http://schemas.microsoft.com/office/drawing/2014/main" id="{BCDDA237-C7D1-DA1F-1B89-D80428053D5E}"/>
              </a:ext>
            </a:extLst>
          </p:cNvPr>
          <p:cNvSpPr/>
          <p:nvPr/>
        </p:nvSpPr>
        <p:spPr>
          <a:xfrm>
            <a:off x="6589419" y="1525392"/>
            <a:ext cx="1020071" cy="836805"/>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用地の情報</a:t>
            </a:r>
          </a:p>
        </p:txBody>
      </p:sp>
      <p:cxnSp>
        <p:nvCxnSpPr>
          <p:cNvPr id="20" name="直線コネクタ 25">
            <a:extLst>
              <a:ext uri="{FF2B5EF4-FFF2-40B4-BE49-F238E27FC236}">
                <a16:creationId xmlns:a16="http://schemas.microsoft.com/office/drawing/2014/main" id="{B9176165-7378-076B-688E-D1A293F2D679}"/>
              </a:ext>
            </a:extLst>
          </p:cNvPr>
          <p:cNvCxnSpPr>
            <a:cxnSpLocks/>
          </p:cNvCxnSpPr>
          <p:nvPr/>
        </p:nvCxnSpPr>
        <p:spPr>
          <a:xfrm flipH="1">
            <a:off x="1530848" y="2492486"/>
            <a:ext cx="5049916" cy="0"/>
          </a:xfrm>
          <a:prstGeom prst="line">
            <a:avLst/>
          </a:prstGeom>
          <a:ln w="3175">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21" name="正方形/長方形 2051">
            <a:extLst>
              <a:ext uri="{FF2B5EF4-FFF2-40B4-BE49-F238E27FC236}">
                <a16:creationId xmlns:a16="http://schemas.microsoft.com/office/drawing/2014/main" id="{3878B26C-F9CD-4D1B-27FF-580A6AAD73A1}"/>
              </a:ext>
            </a:extLst>
          </p:cNvPr>
          <p:cNvSpPr/>
          <p:nvPr/>
        </p:nvSpPr>
        <p:spPr>
          <a:xfrm>
            <a:off x="1528694" y="2623004"/>
            <a:ext cx="5062881" cy="221528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既存ストックの活用方法を記載ください。</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既存の受電設備・工業用水管を活用し、インフラ敷設コストと工期を圧縮</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港湾隣接の立地を活かし、輸入アンモニア等の次世代燃料受入拠点を整備</a:t>
            </a:r>
          </a:p>
          <a:p>
            <a:pPr marL="139303" indent="-139303">
              <a:buFont typeface="EYInterstate" panose="02000503020000020004" pitchFamily="2" charset="0"/>
              <a:buChar char="•"/>
            </a:pP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環境対策・土地造成のアプローチを記載ください。</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独自の土壌封じ込め工法により、安全性を確保しつつ早期着工を実現</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工場排熱や再エネを活用した「ゼロエミッション工業団地」へと再整備</a:t>
            </a:r>
          </a:p>
        </p:txBody>
      </p:sp>
      <p:sp>
        <p:nvSpPr>
          <p:cNvPr id="22" name="正方形/長方形 2052">
            <a:extLst>
              <a:ext uri="{FF2B5EF4-FFF2-40B4-BE49-F238E27FC236}">
                <a16:creationId xmlns:a16="http://schemas.microsoft.com/office/drawing/2014/main" id="{E6B14501-9C34-041C-E508-722640AF940D}"/>
              </a:ext>
            </a:extLst>
          </p:cNvPr>
          <p:cNvSpPr/>
          <p:nvPr/>
        </p:nvSpPr>
        <p:spPr>
          <a:xfrm>
            <a:off x="510777" y="2623004"/>
            <a:ext cx="1020071" cy="2215284"/>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有効活用に向けた</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取り組み内容</a:t>
            </a:r>
          </a:p>
        </p:txBody>
      </p:sp>
      <p:cxnSp>
        <p:nvCxnSpPr>
          <p:cNvPr id="23" name="直線コネクタ 25">
            <a:extLst>
              <a:ext uri="{FF2B5EF4-FFF2-40B4-BE49-F238E27FC236}">
                <a16:creationId xmlns:a16="http://schemas.microsoft.com/office/drawing/2014/main" id="{3E09DC20-C27E-757F-7971-BA852F63DE88}"/>
              </a:ext>
            </a:extLst>
          </p:cNvPr>
          <p:cNvCxnSpPr>
            <a:cxnSpLocks/>
          </p:cNvCxnSpPr>
          <p:nvPr/>
        </p:nvCxnSpPr>
        <p:spPr>
          <a:xfrm flipH="1" flipV="1">
            <a:off x="1530848" y="4912250"/>
            <a:ext cx="7864376" cy="229"/>
          </a:xfrm>
          <a:prstGeom prst="line">
            <a:avLst/>
          </a:prstGeom>
          <a:ln w="3175">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7" name="正方形/長方形 2">
            <a:extLst>
              <a:ext uri="{FF2B5EF4-FFF2-40B4-BE49-F238E27FC236}">
                <a16:creationId xmlns:a16="http://schemas.microsoft.com/office/drawing/2014/main" id="{31844045-B094-A2C9-A04B-FBDA4CFE64D4}"/>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1" name="Callout: Line with Border and Accent Bar 10">
            <a:extLst>
              <a:ext uri="{FF2B5EF4-FFF2-40B4-BE49-F238E27FC236}">
                <a16:creationId xmlns:a16="http://schemas.microsoft.com/office/drawing/2014/main" id="{5A560A63-91AE-2DE0-EEBE-40F60CE56342}"/>
              </a:ext>
            </a:extLst>
          </p:cNvPr>
          <p:cNvSpPr/>
          <p:nvPr/>
        </p:nvSpPr>
        <p:spPr>
          <a:xfrm>
            <a:off x="3193009" y="438382"/>
            <a:ext cx="5592390" cy="741308"/>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産業用地が不足している現状を踏まえ、土壌汚染対策を行いながら、既存の工場</a:t>
            </a:r>
            <a:br>
              <a:rPr lang="en-US" altLang="ja-JP" sz="1200" b="1">
                <a:solidFill>
                  <a:schemeClr val="accent4">
                    <a:lumMod val="75000"/>
                  </a:schemeClr>
                </a:solidFill>
              </a:rPr>
            </a:br>
            <a:r>
              <a:rPr lang="ja-JP" altLang="en-US" sz="1200" b="1">
                <a:solidFill>
                  <a:schemeClr val="accent4">
                    <a:lumMod val="75000"/>
                  </a:schemeClr>
                </a:solidFill>
              </a:rPr>
              <a:t>跡地を活用する形で大規模な投資を行う事業は加点対象となるため、記載ください（ない場合は未記入で問題ありません）</a:t>
            </a:r>
          </a:p>
        </p:txBody>
      </p:sp>
      <p:sp>
        <p:nvSpPr>
          <p:cNvPr id="17" name="四角形: メモ 1">
            <a:extLst>
              <a:ext uri="{FF2B5EF4-FFF2-40B4-BE49-F238E27FC236}">
                <a16:creationId xmlns:a16="http://schemas.microsoft.com/office/drawing/2014/main" id="{3B7E33B7-5B4B-3034-AB91-BE0FDF5BA916}"/>
              </a:ext>
            </a:extLst>
          </p:cNvPr>
          <p:cNvSpPr/>
          <p:nvPr/>
        </p:nvSpPr>
        <p:spPr>
          <a:xfrm>
            <a:off x="-1488524" y="259200"/>
            <a:ext cx="1412324" cy="711247"/>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（ブラウンフィールドでの加点を希望の場合は</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9841833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30866831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0" name="Text Placeholder 2">
            <a:hlinkClick r:id="rId14" action="ppaction://hlinksldjump"/>
            <a:extLst>
              <a:ext uri="{FF2B5EF4-FFF2-40B4-BE49-F238E27FC236}">
                <a16:creationId xmlns:a16="http://schemas.microsoft.com/office/drawing/2014/main" id="{D75C82A3-6F64-1CAF-13FF-5588D7DAE5E6}"/>
              </a:ext>
            </a:extLst>
          </p:cNvPr>
          <p:cNvSpPr>
            <a:spLocks noGrp="1"/>
          </p:cNvSpPr>
          <p:nvPr>
            <p:custDataLst>
              <p:tags r:id="rId2"/>
            </p:custDataLst>
          </p:nvPr>
        </p:nvSpPr>
        <p:spPr bwMode="auto">
          <a:xfrm>
            <a:off x="1752600" y="2041525"/>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1" name="Text Placeholder 2">
            <a:hlinkClick r:id="rId15" action="ppaction://hlinksldjump"/>
            <a:extLst>
              <a:ext uri="{FF2B5EF4-FFF2-40B4-BE49-F238E27FC236}">
                <a16:creationId xmlns:a16="http://schemas.microsoft.com/office/drawing/2014/main" id="{5912F1F7-54CE-93B6-D807-444E05F13456}"/>
              </a:ext>
            </a:extLst>
          </p:cNvPr>
          <p:cNvSpPr>
            <a:spLocks noGrp="1"/>
          </p:cNvSpPr>
          <p:nvPr>
            <p:custDataLst>
              <p:tags r:id="rId3"/>
            </p:custDataLst>
          </p:nvPr>
        </p:nvSpPr>
        <p:spPr bwMode="auto">
          <a:xfrm>
            <a:off x="1752600" y="2327275"/>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2" name="Text Placeholder 2">
            <a:hlinkClick r:id="rId16" action="ppaction://hlinksldjump"/>
            <a:extLst>
              <a:ext uri="{FF2B5EF4-FFF2-40B4-BE49-F238E27FC236}">
                <a16:creationId xmlns:a16="http://schemas.microsoft.com/office/drawing/2014/main" id="{7CFA69BC-58D6-FA22-FE49-1B7F9BEF33F1}"/>
              </a:ext>
            </a:extLst>
          </p:cNvPr>
          <p:cNvSpPr>
            <a:spLocks noGrp="1"/>
          </p:cNvSpPr>
          <p:nvPr>
            <p:custDataLst>
              <p:tags r:id="rId4"/>
            </p:custDataLst>
          </p:nvPr>
        </p:nvSpPr>
        <p:spPr bwMode="auto">
          <a:xfrm>
            <a:off x="1752600" y="2652713"/>
            <a:ext cx="6477000" cy="3667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extLst>
              <a:ext uri="{FF2B5EF4-FFF2-40B4-BE49-F238E27FC236}">
                <a16:creationId xmlns:a16="http://schemas.microsoft.com/office/drawing/2014/main" id="{4ECAB8A4-4070-2116-6C51-E0AA1B2F404E}"/>
              </a:ext>
            </a:extLst>
          </p:cNvPr>
          <p:cNvSpPr>
            <a:spLocks noGrp="1"/>
          </p:cNvSpPr>
          <p:nvPr>
            <p:custDataLst>
              <p:tags r:id="rId5"/>
            </p:custDataLst>
          </p:nvPr>
        </p:nvSpPr>
        <p:spPr bwMode="auto">
          <a:xfrm>
            <a:off x="1752600" y="3019425"/>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4" name="Text Placeholder 2">
            <a:hlinkClick r:id="rId17" action="ppaction://hlinksldjump"/>
            <a:extLst>
              <a:ext uri="{FF2B5EF4-FFF2-40B4-BE49-F238E27FC236}">
                <a16:creationId xmlns:a16="http://schemas.microsoft.com/office/drawing/2014/main" id="{6D605147-4176-575D-A10D-4BAA8FE29AC4}"/>
              </a:ext>
            </a:extLst>
          </p:cNvPr>
          <p:cNvSpPr>
            <a:spLocks noGrp="1"/>
          </p:cNvSpPr>
          <p:nvPr>
            <p:custDataLst>
              <p:tags r:id="rId6"/>
            </p:custDataLst>
          </p:nvPr>
        </p:nvSpPr>
        <p:spPr bwMode="auto">
          <a:xfrm>
            <a:off x="1752600" y="3425825"/>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（ア）リスクを取った投資規模</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Text Placeholder 2">
            <a:hlinkClick r:id="rId18" action="ppaction://hlinksldjump"/>
            <a:extLst>
              <a:ext uri="{FF2B5EF4-FFF2-40B4-BE49-F238E27FC236}">
                <a16:creationId xmlns:a16="http://schemas.microsoft.com/office/drawing/2014/main" id="{578A7759-996F-8A8E-A709-B914E8CD5319}"/>
              </a:ext>
            </a:extLst>
          </p:cNvPr>
          <p:cNvSpPr>
            <a:spLocks noGrp="1"/>
          </p:cNvSpPr>
          <p:nvPr>
            <p:custDataLst>
              <p:tags r:id="rId7"/>
            </p:custDataLst>
          </p:nvPr>
        </p:nvSpPr>
        <p:spPr bwMode="auto">
          <a:xfrm>
            <a:off x="1752600" y="3781425"/>
            <a:ext cx="6477000" cy="354013"/>
          </a:xfrm>
          <a:prstGeom prst="rect">
            <a:avLst/>
          </a:prstGeom>
          <a:solidFill>
            <a:schemeClr val="accent1"/>
          </a:solidFill>
          <a:ln w="381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（イ）費用対効果</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Text Placeholder 2">
            <a:hlinkClick r:id="rId19" action="ppaction://hlinksldjump"/>
            <a:extLst>
              <a:ext uri="{FF2B5EF4-FFF2-40B4-BE49-F238E27FC236}">
                <a16:creationId xmlns:a16="http://schemas.microsoft.com/office/drawing/2014/main" id="{E92CE985-B860-EFE3-6FCD-346DB3A40D6E}"/>
              </a:ext>
            </a:extLst>
          </p:cNvPr>
          <p:cNvSpPr>
            <a:spLocks noGrp="1"/>
          </p:cNvSpPr>
          <p:nvPr>
            <p:custDataLst>
              <p:tags r:id="rId8"/>
            </p:custDataLst>
          </p:nvPr>
        </p:nvSpPr>
        <p:spPr bwMode="auto">
          <a:xfrm>
            <a:off x="1752600" y="4135437"/>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（ウ）企業の行動変容</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7" name="Text Placeholder 2">
            <a:hlinkClick r:id="rId20" action="ppaction://hlinksldjump"/>
            <a:extLst>
              <a:ext uri="{FF2B5EF4-FFF2-40B4-BE49-F238E27FC236}">
                <a16:creationId xmlns:a16="http://schemas.microsoft.com/office/drawing/2014/main" id="{9E259475-46EE-C534-091B-9C68053B975C}"/>
              </a:ext>
            </a:extLst>
          </p:cNvPr>
          <p:cNvSpPr>
            <a:spLocks noGrp="1"/>
          </p:cNvSpPr>
          <p:nvPr>
            <p:custDataLst>
              <p:tags r:id="rId9"/>
            </p:custDataLst>
          </p:nvPr>
        </p:nvSpPr>
        <p:spPr bwMode="auto">
          <a:xfrm>
            <a:off x="1752600" y="4491038"/>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2383AA79-C49D-B84D-C172-25587F6A5A6F}"/>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95500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38195125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5" name="Text Placeholder 2">
            <a:extLst>
              <a:ext uri="{FF2B5EF4-FFF2-40B4-BE49-F238E27FC236}">
                <a16:creationId xmlns:a16="http://schemas.microsoft.com/office/drawing/2014/main" id="{9DF81EAA-3B09-AA52-03B8-662D84E856BC}"/>
              </a:ext>
            </a:extLst>
          </p:cNvPr>
          <p:cNvSpPr>
            <a:spLocks noGrp="1"/>
          </p:cNvSpPr>
          <p:nvPr>
            <p:custDataLst>
              <p:tags r:id="rId2"/>
            </p:custDataLst>
          </p:nvPr>
        </p:nvSpPr>
        <p:spPr bwMode="auto">
          <a:xfrm>
            <a:off x="1752600" y="1863725"/>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45" name="Text Placeholder 2">
            <a:hlinkClick r:id="rId15" action="ppaction://hlinksldjump"/>
            <a:extLst>
              <a:ext uri="{FF2B5EF4-FFF2-40B4-BE49-F238E27FC236}">
                <a16:creationId xmlns:a16="http://schemas.microsoft.com/office/drawing/2014/main" id="{9FABD4C0-F802-AC00-A236-00C6530F767B}"/>
              </a:ext>
            </a:extLst>
          </p:cNvPr>
          <p:cNvSpPr>
            <a:spLocks noGrp="1"/>
          </p:cNvSpPr>
          <p:nvPr>
            <p:custDataLst>
              <p:tags r:id="rId3"/>
            </p:custDataLst>
          </p:nvPr>
        </p:nvSpPr>
        <p:spPr bwMode="auto">
          <a:xfrm>
            <a:off x="1752600" y="2271714"/>
            <a:ext cx="6477000" cy="354013"/>
          </a:xfrm>
          <a:prstGeom prst="rect">
            <a:avLst/>
          </a:prstGeom>
          <a:solidFill>
            <a:schemeClr val="accent1"/>
          </a:solidFill>
          <a:ln w="381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（ア）長期成長ビジョン</a:t>
            </a:r>
          </a:p>
        </p:txBody>
      </p:sp>
      <p:sp>
        <p:nvSpPr>
          <p:cNvPr id="44" name="Text Placeholder 2">
            <a:hlinkClick r:id="rId16" action="ppaction://hlinksldjump"/>
            <a:extLst>
              <a:ext uri="{FF2B5EF4-FFF2-40B4-BE49-F238E27FC236}">
                <a16:creationId xmlns:a16="http://schemas.microsoft.com/office/drawing/2014/main" id="{DABE2B74-B7AA-0006-2AA8-391428D8912C}"/>
              </a:ext>
            </a:extLst>
          </p:cNvPr>
          <p:cNvSpPr>
            <a:spLocks noGrp="1"/>
          </p:cNvSpPr>
          <p:nvPr>
            <p:custDataLst>
              <p:tags r:id="rId4"/>
            </p:custDataLst>
          </p:nvPr>
        </p:nvSpPr>
        <p:spPr bwMode="auto">
          <a:xfrm>
            <a:off x="1752600" y="2625724"/>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（イ）事業戦略</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Text Placeholder 2">
            <a:hlinkClick r:id="rId17" action="ppaction://hlinksldjump"/>
            <a:extLst>
              <a:ext uri="{FF2B5EF4-FFF2-40B4-BE49-F238E27FC236}">
                <a16:creationId xmlns:a16="http://schemas.microsoft.com/office/drawing/2014/main" id="{1372EF5B-72F7-5667-4BBE-9EA705E9A495}"/>
              </a:ext>
            </a:extLst>
          </p:cNvPr>
          <p:cNvSpPr>
            <a:spLocks noGrp="1"/>
          </p:cNvSpPr>
          <p:nvPr>
            <p:custDataLst>
              <p:tags r:id="rId5"/>
            </p:custDataLst>
          </p:nvPr>
        </p:nvSpPr>
        <p:spPr bwMode="auto">
          <a:xfrm>
            <a:off x="1752600" y="2981325"/>
            <a:ext cx="6477000" cy="354013"/>
          </a:xfrm>
          <a:prstGeom prst="rect">
            <a:avLst/>
          </a:prstGeom>
          <a:solidFill>
            <a:schemeClr val="accent1"/>
          </a:solidFill>
          <a:ln w="381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（ウ）管理体制の構築</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Text Placeholder 2">
            <a:hlinkClick r:id="rId18" action="ppaction://hlinksldjump"/>
            <a:extLst>
              <a:ext uri="{FF2B5EF4-FFF2-40B4-BE49-F238E27FC236}">
                <a16:creationId xmlns:a16="http://schemas.microsoft.com/office/drawing/2014/main" id="{30222265-EAC8-81C8-3194-BD5381A5563C}"/>
              </a:ext>
            </a:extLst>
          </p:cNvPr>
          <p:cNvSpPr>
            <a:spLocks noGrp="1"/>
          </p:cNvSpPr>
          <p:nvPr>
            <p:custDataLst>
              <p:tags r:id="rId6"/>
            </p:custDataLst>
          </p:nvPr>
        </p:nvSpPr>
        <p:spPr bwMode="auto">
          <a:xfrm>
            <a:off x="1752600" y="3335337"/>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（エ）資金計画</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Text Placeholder 2">
            <a:hlinkClick r:id="rId19" action="ppaction://hlinksldjump"/>
            <a:extLst>
              <a:ext uri="{FF2B5EF4-FFF2-40B4-BE49-F238E27FC236}">
                <a16:creationId xmlns:a16="http://schemas.microsoft.com/office/drawing/2014/main" id="{2CCEBE07-8B86-D9FA-2645-3BFA7ADD36D4}"/>
              </a:ext>
            </a:extLst>
          </p:cNvPr>
          <p:cNvSpPr>
            <a:spLocks noGrp="1"/>
          </p:cNvSpPr>
          <p:nvPr>
            <p:custDataLst>
              <p:tags r:id="rId7"/>
            </p:custDataLst>
          </p:nvPr>
        </p:nvSpPr>
        <p:spPr bwMode="auto">
          <a:xfrm>
            <a:off x="1752600" y="3690938"/>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Text Placeholder 2">
            <a:hlinkClick r:id="rId20" action="ppaction://hlinksldjump"/>
            <a:extLst>
              <a:ext uri="{FF2B5EF4-FFF2-40B4-BE49-F238E27FC236}">
                <a16:creationId xmlns:a16="http://schemas.microsoft.com/office/drawing/2014/main" id="{20644152-1992-BAC5-33C7-7EB369101963}"/>
              </a:ext>
            </a:extLst>
          </p:cNvPr>
          <p:cNvSpPr>
            <a:spLocks noGrp="1"/>
          </p:cNvSpPr>
          <p:nvPr>
            <p:custDataLst>
              <p:tags r:id="rId8"/>
            </p:custDataLst>
          </p:nvPr>
        </p:nvSpPr>
        <p:spPr bwMode="auto">
          <a:xfrm>
            <a:off x="1752600" y="4057650"/>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Text Placeholder 2">
            <a:hlinkClick r:id="rId21" action="ppaction://hlinksldjump"/>
            <a:extLst>
              <a:ext uri="{FF2B5EF4-FFF2-40B4-BE49-F238E27FC236}">
                <a16:creationId xmlns:a16="http://schemas.microsoft.com/office/drawing/2014/main" id="{D910E6CD-60D6-749D-939E-6FE77D1DCB02}"/>
              </a:ext>
            </a:extLst>
          </p:cNvPr>
          <p:cNvSpPr>
            <a:spLocks noGrp="1"/>
          </p:cNvSpPr>
          <p:nvPr>
            <p:custDataLst>
              <p:tags r:id="rId9"/>
            </p:custDataLst>
          </p:nvPr>
        </p:nvSpPr>
        <p:spPr bwMode="auto">
          <a:xfrm>
            <a:off x="1752600" y="4383088"/>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43" name="Text Placeholder 2">
            <a:hlinkClick r:id="rId22" action="ppaction://hlinksldjump"/>
            <a:extLst>
              <a:ext uri="{FF2B5EF4-FFF2-40B4-BE49-F238E27FC236}">
                <a16:creationId xmlns:a16="http://schemas.microsoft.com/office/drawing/2014/main" id="{E8105595-4DCC-BF23-0FBB-2756DB27FABA}"/>
              </a:ext>
            </a:extLst>
          </p:cNvPr>
          <p:cNvSpPr>
            <a:spLocks noGrp="1"/>
          </p:cNvSpPr>
          <p:nvPr>
            <p:custDataLst>
              <p:tags r:id="rId10"/>
            </p:custDataLst>
          </p:nvPr>
        </p:nvSpPr>
        <p:spPr bwMode="auto">
          <a:xfrm>
            <a:off x="1752600" y="4708525"/>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F67F500C-5BB8-BCFF-4294-6F578399A701}"/>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615207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3FDEE10-49C8-FFAE-2EBB-3EABA8CCF59A}"/>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F794816-05AA-6649-7D7F-7D93BF932878}"/>
              </a:ext>
            </a:extLst>
          </p:cNvPr>
          <p:cNvGraphicFramePr>
            <a:graphicFrameLocks noChangeAspect="1"/>
          </p:cNvGraphicFramePr>
          <p:nvPr>
            <p:custDataLst>
              <p:tags r:id="rId1"/>
            </p:custDataLst>
            <p:extLst>
              <p:ext uri="{D42A27DB-BD31-4B8C-83A1-F6EECF244321}">
                <p14:modId xmlns:p14="http://schemas.microsoft.com/office/powerpoint/2010/main" val="12429774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7F794816-05AA-6649-7D7F-7D93BF932878}"/>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DCE7E46-805E-123B-0437-8B3604606730}"/>
              </a:ext>
            </a:extLst>
          </p:cNvPr>
          <p:cNvSpPr>
            <a:spLocks noGrp="1"/>
          </p:cNvSpPr>
          <p:nvPr>
            <p:ph type="title"/>
          </p:nvPr>
        </p:nvSpPr>
        <p:spPr/>
        <p:txBody>
          <a:bodyPr vert="horz"/>
          <a:lstStyle/>
          <a:p>
            <a:r>
              <a:rPr kumimoji="1" lang="ja-JP" altLang="en-US"/>
              <a:t>目次</a:t>
            </a:r>
          </a:p>
        </p:txBody>
      </p:sp>
      <p:sp>
        <p:nvSpPr>
          <p:cNvPr id="27" name="Text Placeholder 2">
            <a:hlinkClick r:id="rId14" action="ppaction://hlinksldjump"/>
            <a:extLst>
              <a:ext uri="{FF2B5EF4-FFF2-40B4-BE49-F238E27FC236}">
                <a16:creationId xmlns:a16="http://schemas.microsoft.com/office/drawing/2014/main" id="{88958764-0570-C1AD-3146-2F40FFC95E55}"/>
              </a:ext>
            </a:extLst>
          </p:cNvPr>
          <p:cNvSpPr>
            <a:spLocks noGrp="1"/>
          </p:cNvSpPr>
          <p:nvPr>
            <p:custDataLst>
              <p:tags r:id="rId2"/>
            </p:custDataLst>
          </p:nvPr>
        </p:nvSpPr>
        <p:spPr bwMode="auto">
          <a:xfrm>
            <a:off x="1752600" y="2112964"/>
            <a:ext cx="6477000" cy="28416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28" name="Text Placeholder 2">
            <a:hlinkClick r:id="rId15" action="ppaction://hlinksldjump"/>
            <a:extLst>
              <a:ext uri="{FF2B5EF4-FFF2-40B4-BE49-F238E27FC236}">
                <a16:creationId xmlns:a16="http://schemas.microsoft.com/office/drawing/2014/main" id="{9A5B263E-443B-38CB-C210-60D2F593E5AD}"/>
              </a:ext>
            </a:extLst>
          </p:cNvPr>
          <p:cNvSpPr>
            <a:spLocks noGrp="1"/>
          </p:cNvSpPr>
          <p:nvPr>
            <p:custDataLst>
              <p:tags r:id="rId3"/>
            </p:custDataLst>
          </p:nvPr>
        </p:nvSpPr>
        <p:spPr bwMode="auto">
          <a:xfrm>
            <a:off x="1752600" y="2397125"/>
            <a:ext cx="6477000" cy="327025"/>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9" name="Text Placeholder 2">
            <a:hlinkClick r:id="rId16" action="ppaction://hlinksldjump"/>
            <a:extLst>
              <a:ext uri="{FF2B5EF4-FFF2-40B4-BE49-F238E27FC236}">
                <a16:creationId xmlns:a16="http://schemas.microsoft.com/office/drawing/2014/main" id="{961A029D-B14C-70BF-0B55-11789A5BF2FD}"/>
              </a:ext>
            </a:extLst>
          </p:cNvPr>
          <p:cNvSpPr>
            <a:spLocks noGrp="1"/>
          </p:cNvSpPr>
          <p:nvPr>
            <p:custDataLst>
              <p:tags r:id="rId4"/>
            </p:custDataLst>
          </p:nvPr>
        </p:nvSpPr>
        <p:spPr bwMode="auto">
          <a:xfrm>
            <a:off x="1752600" y="2724150"/>
            <a:ext cx="6477000" cy="3651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1" name="Text Placeholder 2">
            <a:hlinkClick r:id="rId17" action="ppaction://hlinksldjump"/>
            <a:extLst>
              <a:ext uri="{FF2B5EF4-FFF2-40B4-BE49-F238E27FC236}">
                <a16:creationId xmlns:a16="http://schemas.microsoft.com/office/drawing/2014/main" id="{31516673-C746-71DF-63E8-25A019423AF9}"/>
              </a:ext>
            </a:extLst>
          </p:cNvPr>
          <p:cNvSpPr>
            <a:spLocks noGrp="1"/>
          </p:cNvSpPr>
          <p:nvPr>
            <p:custDataLst>
              <p:tags r:id="rId5"/>
            </p:custDataLst>
          </p:nvPr>
        </p:nvSpPr>
        <p:spPr bwMode="auto">
          <a:xfrm>
            <a:off x="1752600" y="3089275"/>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2550"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2" name="Text Placeholder 2">
            <a:extLst>
              <a:ext uri="{FF2B5EF4-FFF2-40B4-BE49-F238E27FC236}">
                <a16:creationId xmlns:a16="http://schemas.microsoft.com/office/drawing/2014/main" id="{9DA3202F-0E49-D72C-8443-F50419E2F722}"/>
              </a:ext>
            </a:extLst>
          </p:cNvPr>
          <p:cNvSpPr>
            <a:spLocks noGrp="1"/>
          </p:cNvSpPr>
          <p:nvPr>
            <p:custDataLst>
              <p:tags r:id="rId6"/>
            </p:custDataLst>
          </p:nvPr>
        </p:nvSpPr>
        <p:spPr bwMode="auto">
          <a:xfrm>
            <a:off x="1752600" y="3497264"/>
            <a:ext cx="6477000" cy="354013"/>
          </a:xfrm>
          <a:prstGeom prst="rect">
            <a:avLst/>
          </a:prstGeom>
          <a:solidFill>
            <a:schemeClr val="accent1"/>
          </a:solidFill>
          <a:ln w="127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（ア）リスクを取った投資規模</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hlinkClick r:id="rId18" action="ppaction://hlinksldjump"/>
            <a:extLst>
              <a:ext uri="{FF2B5EF4-FFF2-40B4-BE49-F238E27FC236}">
                <a16:creationId xmlns:a16="http://schemas.microsoft.com/office/drawing/2014/main" id="{9CEDFAEE-7557-CF09-A76D-D89C3D1EF076}"/>
              </a:ext>
            </a:extLst>
          </p:cNvPr>
          <p:cNvSpPr>
            <a:spLocks noGrp="1"/>
          </p:cNvSpPr>
          <p:nvPr>
            <p:custDataLst>
              <p:tags r:id="rId7"/>
            </p:custDataLst>
          </p:nvPr>
        </p:nvSpPr>
        <p:spPr bwMode="auto">
          <a:xfrm>
            <a:off x="1752600" y="3851275"/>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（イ）費用対効果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5" name="Text Placeholder 2">
            <a:hlinkClick r:id="rId19" action="ppaction://hlinksldjump"/>
            <a:extLst>
              <a:ext uri="{FF2B5EF4-FFF2-40B4-BE49-F238E27FC236}">
                <a16:creationId xmlns:a16="http://schemas.microsoft.com/office/drawing/2014/main" id="{5AF628A5-BFE8-6CE1-3930-2E80E8B8EC77}"/>
              </a:ext>
            </a:extLst>
          </p:cNvPr>
          <p:cNvSpPr>
            <a:spLocks noGrp="1"/>
          </p:cNvSpPr>
          <p:nvPr>
            <p:custDataLst>
              <p:tags r:id="rId8"/>
            </p:custDataLst>
          </p:nvPr>
        </p:nvSpPr>
        <p:spPr bwMode="auto">
          <a:xfrm>
            <a:off x="1752600" y="4171951"/>
            <a:ext cx="6477000" cy="288925"/>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4925"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（ウ）企業の行動変容</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hlinkClick r:id="rId20" action="ppaction://hlinksldjump"/>
            <a:extLst>
              <a:ext uri="{FF2B5EF4-FFF2-40B4-BE49-F238E27FC236}">
                <a16:creationId xmlns:a16="http://schemas.microsoft.com/office/drawing/2014/main" id="{3E761BAA-2EFE-250C-6194-7AACBBD3362A}"/>
              </a:ext>
            </a:extLst>
          </p:cNvPr>
          <p:cNvSpPr>
            <a:spLocks noGrp="1"/>
          </p:cNvSpPr>
          <p:nvPr>
            <p:custDataLst>
              <p:tags r:id="rId9"/>
            </p:custDataLst>
          </p:nvPr>
        </p:nvSpPr>
        <p:spPr bwMode="auto">
          <a:xfrm>
            <a:off x="1752600" y="4460876"/>
            <a:ext cx="6477000" cy="28416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1100E35E-4783-157D-7AAA-E91AF49ECC79}"/>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50373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3426064-91BC-637C-E1BD-318D211EFCEA}"/>
              </a:ext>
            </a:extLst>
          </p:cNvPr>
          <p:cNvGraphicFramePr>
            <a:graphicFrameLocks noChangeAspect="1"/>
          </p:cNvGraphicFramePr>
          <p:nvPr>
            <p:custDataLst>
              <p:tags r:id="rId1"/>
            </p:custDataLst>
            <p:extLst>
              <p:ext uri="{D42A27DB-BD31-4B8C-83A1-F6EECF244321}">
                <p14:modId xmlns:p14="http://schemas.microsoft.com/office/powerpoint/2010/main" val="17722357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4" name="think-cell data - do not delete" hidden="1">
                        <a:extLst>
                          <a:ext uri="{FF2B5EF4-FFF2-40B4-BE49-F238E27FC236}">
                            <a16:creationId xmlns:a16="http://schemas.microsoft.com/office/drawing/2014/main" id="{53426064-91BC-637C-E1BD-318D211EFCE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5" name="Picture 4">
            <a:extLst>
              <a:ext uri="{FF2B5EF4-FFF2-40B4-BE49-F238E27FC236}">
                <a16:creationId xmlns:a16="http://schemas.microsoft.com/office/drawing/2014/main" id="{29A914E3-40D8-73BD-B7D2-1201967B1AB2}"/>
              </a:ext>
            </a:extLst>
          </p:cNvPr>
          <p:cNvPicPr>
            <a:picLocks noChangeAspect="1"/>
          </p:cNvPicPr>
          <p:nvPr/>
        </p:nvPicPr>
        <p:blipFill>
          <a:blip r:embed="rId6"/>
          <a:stretch>
            <a:fillRect/>
          </a:stretch>
        </p:blipFill>
        <p:spPr>
          <a:xfrm>
            <a:off x="449580" y="1593840"/>
            <a:ext cx="9006840" cy="1859280"/>
          </a:xfrm>
          <a:prstGeom prst="rect">
            <a:avLst/>
          </a:prstGeom>
        </p:spPr>
      </p:pic>
      <p:sp>
        <p:nvSpPr>
          <p:cNvPr id="2" name="Title 1">
            <a:extLst>
              <a:ext uri="{FF2B5EF4-FFF2-40B4-BE49-F238E27FC236}">
                <a16:creationId xmlns:a16="http://schemas.microsoft.com/office/drawing/2014/main" id="{3CDFB531-0108-FB4A-C577-B69A12F6D17A}"/>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D3372936-6EF7-AD21-7E96-C97F148CB9BB}"/>
              </a:ext>
            </a:extLst>
          </p:cNvPr>
          <p:cNvSpPr>
            <a:spLocks noGrp="1"/>
          </p:cNvSpPr>
          <p:nvPr>
            <p:ph type="body" sz="quarter" idx="12"/>
          </p:nvPr>
        </p:nvSpPr>
        <p:spPr/>
        <p:txBody>
          <a:bodyPr/>
          <a:lstStyle/>
          <a:p>
            <a:r>
              <a:rPr lang="ja-JP" altLang="en-US"/>
              <a:t>④大規模投資・費用対効果（ア）リスクを取った投資規模</a:t>
            </a:r>
          </a:p>
        </p:txBody>
      </p:sp>
      <p:sp>
        <p:nvSpPr>
          <p:cNvPr id="9" name="Rectangle: Folded Corner 8">
            <a:extLst>
              <a:ext uri="{FF2B5EF4-FFF2-40B4-BE49-F238E27FC236}">
                <a16:creationId xmlns:a16="http://schemas.microsoft.com/office/drawing/2014/main" id="{10B23647-24F1-7A0B-4D55-0770A49D028D}"/>
              </a:ext>
            </a:extLst>
          </p:cNvPr>
          <p:cNvSpPr/>
          <p:nvPr/>
        </p:nvSpPr>
        <p:spPr>
          <a:xfrm>
            <a:off x="381000" y="3736541"/>
            <a:ext cx="9144000" cy="2741815"/>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過去</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３年</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程度の貴社の売上高に対する設備投資の割合（</a:t>
            </a:r>
            <a:r>
              <a:rPr kumimoji="1" lang="zh-TW"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様式２</a:t>
            </a:r>
            <a:r>
              <a:rPr kumimoji="1" lang="en-US" altLang="zh-TW"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_②</a:t>
            </a:r>
            <a:r>
              <a:rPr kumimoji="1" lang="zh-TW"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補助事業情報</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の３■投資・人材育成に係る数値を貼り付けください）と収益規模に応じたリスクをとった投資であることの説明を記載ください。</a:t>
            </a:r>
          </a:p>
          <a:p>
            <a:pPr marL="285750" indent="-285750" algn="l">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例）過去３年間の自社の売上高に占める設備投資の割合は</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10%</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前後で推移。今回、本補助事業を活用し、市況や競合他社の動向を</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踏まえながら検討していた生産拡張計画を一気に推し進めることとした。これにより今回の売上高投資比率は</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40</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％となる。</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なお、先行投資として、これまで</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を実施。</a:t>
            </a:r>
          </a:p>
        </p:txBody>
      </p:sp>
      <p:grpSp>
        <p:nvGrpSpPr>
          <p:cNvPr id="21" name="RectangleWithLineGroup">
            <a:extLst>
              <a:ext uri="{FF2B5EF4-FFF2-40B4-BE49-F238E27FC236}">
                <a16:creationId xmlns:a16="http://schemas.microsoft.com/office/drawing/2014/main" id="{9B20397F-0EED-FE25-FE08-026DDF06E110}"/>
              </a:ext>
            </a:extLst>
          </p:cNvPr>
          <p:cNvGrpSpPr/>
          <p:nvPr/>
        </p:nvGrpSpPr>
        <p:grpSpPr>
          <a:xfrm>
            <a:off x="381000" y="914400"/>
            <a:ext cx="9144000" cy="380480"/>
            <a:chOff x="2073603" y="1702803"/>
            <a:chExt cx="2160003" cy="360000"/>
          </a:xfrm>
          <a:noFill/>
        </p:grpSpPr>
        <p:sp>
          <p:nvSpPr>
            <p:cNvPr id="22" name="Rectangle 21">
              <a:extLst>
                <a:ext uri="{FF2B5EF4-FFF2-40B4-BE49-F238E27FC236}">
                  <a16:creationId xmlns:a16="http://schemas.microsoft.com/office/drawing/2014/main" id="{728FBD6D-5BB0-8F36-E85E-100CF15DF6E7}"/>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全社売上高に占める設備投資額の割合</a:t>
              </a:r>
            </a:p>
          </p:txBody>
        </p:sp>
        <p:cxnSp>
          <p:nvCxnSpPr>
            <p:cNvPr id="23" name="Straight Connector 22">
              <a:extLst>
                <a:ext uri="{FF2B5EF4-FFF2-40B4-BE49-F238E27FC236}">
                  <a16:creationId xmlns:a16="http://schemas.microsoft.com/office/drawing/2014/main" id="{FCC4C91A-B30D-4221-81BE-F74D23E52ED5}"/>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0" name="四角形: メモ 1">
            <a:extLst>
              <a:ext uri="{FF2B5EF4-FFF2-40B4-BE49-F238E27FC236}">
                <a16:creationId xmlns:a16="http://schemas.microsoft.com/office/drawing/2014/main" id="{2595612A-3B85-7097-45EA-ED9DB4F01FB7}"/>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1" name="四角形: メモ 1">
            <a:extLst>
              <a:ext uri="{FF2B5EF4-FFF2-40B4-BE49-F238E27FC236}">
                <a16:creationId xmlns:a16="http://schemas.microsoft.com/office/drawing/2014/main" id="{429895EC-F46F-B181-246B-2FFA96D408AA}"/>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6" name="正方形/長方形 2">
            <a:extLst>
              <a:ext uri="{FF2B5EF4-FFF2-40B4-BE49-F238E27FC236}">
                <a16:creationId xmlns:a16="http://schemas.microsoft.com/office/drawing/2014/main" id="{55011C4D-796C-B6C7-5CCA-6E5481D19E49}"/>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7" name="Callout: Line with Border and Accent Bar 6">
            <a:extLst>
              <a:ext uri="{FF2B5EF4-FFF2-40B4-BE49-F238E27FC236}">
                <a16:creationId xmlns:a16="http://schemas.microsoft.com/office/drawing/2014/main" id="{96A307C8-683F-3AAA-36B8-21EDBFBA355C}"/>
              </a:ext>
            </a:extLst>
          </p:cNvPr>
          <p:cNvSpPr/>
          <p:nvPr/>
        </p:nvSpPr>
        <p:spPr>
          <a:xfrm>
            <a:off x="3986534" y="2060241"/>
            <a:ext cx="5083991" cy="1313272"/>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様式２</a:t>
            </a:r>
            <a:r>
              <a:rPr kumimoji="1" lang="en-US" altLang="ja-JP" sz="1200" b="1">
                <a:solidFill>
                  <a:schemeClr val="accent4">
                    <a:lumMod val="75000"/>
                  </a:schemeClr>
                </a:solidFill>
              </a:rPr>
              <a:t>_</a:t>
            </a:r>
            <a:r>
              <a:rPr kumimoji="1" lang="ja-JP" altLang="en-US" sz="1200" b="1">
                <a:solidFill>
                  <a:schemeClr val="accent4">
                    <a:lumMod val="75000"/>
                  </a:schemeClr>
                </a:solidFill>
              </a:rPr>
              <a:t>⓪貼り付け用</a:t>
            </a:r>
            <a:r>
              <a:rPr kumimoji="1" lang="en-US" altLang="ja-JP" sz="1200" b="1">
                <a:solidFill>
                  <a:schemeClr val="accent4">
                    <a:lumMod val="75000"/>
                  </a:schemeClr>
                </a:solidFill>
              </a:rPr>
              <a:t>_</a:t>
            </a:r>
            <a:r>
              <a:rPr kumimoji="1" lang="ja-JP" altLang="en-US" sz="1200" b="1">
                <a:solidFill>
                  <a:schemeClr val="accent4">
                    <a:lumMod val="75000"/>
                  </a:schemeClr>
                </a:solidFill>
              </a:rPr>
              <a:t>補助事業情報を画像形式で貼り付けください</a:t>
            </a:r>
            <a:endParaRPr kumimoji="1"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コンソーシアムの場合は、</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合計</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事業者</a:t>
            </a:r>
            <a:r>
              <a:rPr lang="en-US" altLang="ja-JP" sz="1200" b="1">
                <a:solidFill>
                  <a:schemeClr val="accent4">
                    <a:lumMod val="75000"/>
                  </a:schemeClr>
                </a:solidFill>
              </a:rPr>
              <a:t>2</a:t>
            </a:r>
            <a:r>
              <a:rPr lang="ja-JP" altLang="en-US" sz="1200" b="1">
                <a:solidFill>
                  <a:schemeClr val="accent4">
                    <a:lumMod val="75000"/>
                  </a:schemeClr>
                </a:solidFill>
              </a:rPr>
              <a:t>、</a:t>
            </a:r>
            <a:r>
              <a:rPr lang="en-US" altLang="ja-JP" sz="1200" b="1">
                <a:solidFill>
                  <a:schemeClr val="accent4">
                    <a:lumMod val="75000"/>
                  </a:schemeClr>
                </a:solidFill>
              </a:rPr>
              <a:t>3</a:t>
            </a:r>
            <a:r>
              <a:rPr lang="ja-JP" altLang="en-US" sz="1200" b="1">
                <a:solidFill>
                  <a:schemeClr val="accent4">
                    <a:lumMod val="75000"/>
                  </a:schemeClr>
                </a:solidFill>
              </a:rPr>
              <a:t>、</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をスライドを複製し、別々に画像形式で貼り付けください</a:t>
            </a:r>
            <a:br>
              <a:rPr lang="en-US" altLang="ja-JP" sz="1200" b="1">
                <a:solidFill>
                  <a:schemeClr val="accent4">
                    <a:lumMod val="75000"/>
                  </a:schemeClr>
                </a:solidFill>
              </a:rPr>
            </a:br>
            <a:r>
              <a:rPr lang="ja-JP" altLang="en-US" sz="1200" b="1">
                <a:solidFill>
                  <a:schemeClr val="accent4">
                    <a:lumMod val="75000"/>
                  </a:schemeClr>
                </a:solidFill>
              </a:rPr>
              <a:t>（コンソーシアム全体のスライドと各事業者のスライドを作成ください）</a:t>
            </a:r>
            <a:endParaRPr lang="en-US" altLang="ja-JP" sz="1200" b="1">
              <a:solidFill>
                <a:schemeClr val="accent4">
                  <a:lumMod val="75000"/>
                </a:schemeClr>
              </a:solidFill>
            </a:endParaRPr>
          </a:p>
        </p:txBody>
      </p:sp>
    </p:spTree>
    <p:extLst>
      <p:ext uri="{BB962C8B-B14F-4D97-AF65-F5344CB8AC3E}">
        <p14:creationId xmlns:p14="http://schemas.microsoft.com/office/powerpoint/2010/main" val="31670106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1017324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5" name="Text Placeholder 2">
            <a:hlinkClick r:id="rId14" action="ppaction://hlinksldjump"/>
            <a:extLst>
              <a:ext uri="{FF2B5EF4-FFF2-40B4-BE49-F238E27FC236}">
                <a16:creationId xmlns:a16="http://schemas.microsoft.com/office/drawing/2014/main" id="{3F2CA901-12D5-DE9D-E68E-225AFB02D32B}"/>
              </a:ext>
            </a:extLst>
          </p:cNvPr>
          <p:cNvSpPr>
            <a:spLocks noGrp="1"/>
          </p:cNvSpPr>
          <p:nvPr>
            <p:custDataLst>
              <p:tags r:id="rId2"/>
            </p:custDataLst>
          </p:nvPr>
        </p:nvSpPr>
        <p:spPr bwMode="auto">
          <a:xfrm>
            <a:off x="1752600" y="2076450"/>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26" name="Text Placeholder 2">
            <a:hlinkClick r:id="rId15" action="ppaction://hlinksldjump"/>
            <a:extLst>
              <a:ext uri="{FF2B5EF4-FFF2-40B4-BE49-F238E27FC236}">
                <a16:creationId xmlns:a16="http://schemas.microsoft.com/office/drawing/2014/main" id="{EB2FB6DD-F73F-8339-6670-5A6F169F605B}"/>
              </a:ext>
            </a:extLst>
          </p:cNvPr>
          <p:cNvSpPr>
            <a:spLocks noGrp="1"/>
          </p:cNvSpPr>
          <p:nvPr>
            <p:custDataLst>
              <p:tags r:id="rId3"/>
            </p:custDataLst>
          </p:nvPr>
        </p:nvSpPr>
        <p:spPr bwMode="auto">
          <a:xfrm>
            <a:off x="1752600" y="2362200"/>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7" name="Text Placeholder 2">
            <a:hlinkClick r:id="rId16" action="ppaction://hlinksldjump"/>
            <a:extLst>
              <a:ext uri="{FF2B5EF4-FFF2-40B4-BE49-F238E27FC236}">
                <a16:creationId xmlns:a16="http://schemas.microsoft.com/office/drawing/2014/main" id="{8E27F61C-DC4A-9FCA-65C6-D6C223EBCF73}"/>
              </a:ext>
            </a:extLst>
          </p:cNvPr>
          <p:cNvSpPr>
            <a:spLocks noGrp="1"/>
          </p:cNvSpPr>
          <p:nvPr>
            <p:custDataLst>
              <p:tags r:id="rId4"/>
            </p:custDataLst>
          </p:nvPr>
        </p:nvSpPr>
        <p:spPr bwMode="auto">
          <a:xfrm>
            <a:off x="1752600" y="2687638"/>
            <a:ext cx="6477000" cy="3667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8" name="Text Placeholder 2">
            <a:hlinkClick r:id="rId17" action="ppaction://hlinksldjump"/>
            <a:extLst>
              <a:ext uri="{FF2B5EF4-FFF2-40B4-BE49-F238E27FC236}">
                <a16:creationId xmlns:a16="http://schemas.microsoft.com/office/drawing/2014/main" id="{32EDA85A-0412-82CD-1A06-DBA254F02A01}"/>
              </a:ext>
            </a:extLst>
          </p:cNvPr>
          <p:cNvSpPr>
            <a:spLocks noGrp="1"/>
          </p:cNvSpPr>
          <p:nvPr>
            <p:custDataLst>
              <p:tags r:id="rId5"/>
            </p:custDataLst>
          </p:nvPr>
        </p:nvSpPr>
        <p:spPr bwMode="auto">
          <a:xfrm>
            <a:off x="1752600" y="305435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23" name="Text Placeholder 2">
            <a:hlinkClick r:id="rId18" action="ppaction://hlinksldjump"/>
            <a:extLst>
              <a:ext uri="{FF2B5EF4-FFF2-40B4-BE49-F238E27FC236}">
                <a16:creationId xmlns:a16="http://schemas.microsoft.com/office/drawing/2014/main" id="{114B65E9-904F-A983-E99A-8E090BC7CC66}"/>
              </a:ext>
            </a:extLst>
          </p:cNvPr>
          <p:cNvSpPr>
            <a:spLocks noGrp="1"/>
          </p:cNvSpPr>
          <p:nvPr>
            <p:custDataLst>
              <p:tags r:id="rId6"/>
            </p:custDataLst>
          </p:nvPr>
        </p:nvSpPr>
        <p:spPr bwMode="auto">
          <a:xfrm>
            <a:off x="1752600" y="3460750"/>
            <a:ext cx="6477000" cy="35560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（ア）リスクを取った投資規模</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2" name="Text Placeholder 2">
            <a:extLst>
              <a:ext uri="{FF2B5EF4-FFF2-40B4-BE49-F238E27FC236}">
                <a16:creationId xmlns:a16="http://schemas.microsoft.com/office/drawing/2014/main" id="{42E06710-D79E-CD49-24F5-6EC65A6F9BB3}"/>
              </a:ext>
            </a:extLst>
          </p:cNvPr>
          <p:cNvSpPr>
            <a:spLocks noGrp="1"/>
          </p:cNvSpPr>
          <p:nvPr>
            <p:custDataLst>
              <p:tags r:id="rId7"/>
            </p:custDataLst>
          </p:nvPr>
        </p:nvSpPr>
        <p:spPr bwMode="auto">
          <a:xfrm>
            <a:off x="1752600" y="3816350"/>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（イ）費用対効果</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0" name="Text Placeholder 2">
            <a:hlinkClick r:id="rId19" action="ppaction://hlinksldjump"/>
            <a:extLst>
              <a:ext uri="{FF2B5EF4-FFF2-40B4-BE49-F238E27FC236}">
                <a16:creationId xmlns:a16="http://schemas.microsoft.com/office/drawing/2014/main" id="{6DC40020-6183-8EF8-311D-45BFBE64AE88}"/>
              </a:ext>
            </a:extLst>
          </p:cNvPr>
          <p:cNvSpPr>
            <a:spLocks noGrp="1"/>
          </p:cNvSpPr>
          <p:nvPr>
            <p:custDataLst>
              <p:tags r:id="rId8"/>
            </p:custDataLst>
          </p:nvPr>
        </p:nvSpPr>
        <p:spPr bwMode="auto">
          <a:xfrm>
            <a:off x="1752600" y="4171949"/>
            <a:ext cx="6477000" cy="323850"/>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6985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（ウ）企業の行動変容</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1" name="Text Placeholder 2">
            <a:hlinkClick r:id="rId20" action="ppaction://hlinksldjump"/>
            <a:extLst>
              <a:ext uri="{FF2B5EF4-FFF2-40B4-BE49-F238E27FC236}">
                <a16:creationId xmlns:a16="http://schemas.microsoft.com/office/drawing/2014/main" id="{EDA09EB1-C7B0-F835-A113-6561B4B28D21}"/>
              </a:ext>
            </a:extLst>
          </p:cNvPr>
          <p:cNvSpPr>
            <a:spLocks noGrp="1"/>
          </p:cNvSpPr>
          <p:nvPr>
            <p:custDataLst>
              <p:tags r:id="rId9"/>
            </p:custDataLst>
          </p:nvPr>
        </p:nvSpPr>
        <p:spPr bwMode="auto">
          <a:xfrm>
            <a:off x="1752600" y="4495799"/>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4C2288D5-1A59-10EF-CFA2-D795200134D1}"/>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738073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1CCDA2-F899-5EF9-17A2-99F4BB2547BF}"/>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95EC3AC-F1BD-72F7-71D6-5D9908CCC9A1}"/>
              </a:ext>
            </a:extLst>
          </p:cNvPr>
          <p:cNvGraphicFramePr>
            <a:graphicFrameLocks noChangeAspect="1"/>
          </p:cNvGraphicFramePr>
          <p:nvPr>
            <p:custDataLst>
              <p:tags r:id="rId1"/>
            </p:custDataLst>
            <p:extLst>
              <p:ext uri="{D42A27DB-BD31-4B8C-83A1-F6EECF244321}">
                <p14:modId xmlns:p14="http://schemas.microsoft.com/office/powerpoint/2010/main" val="28620125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A95EC3AC-F1BD-72F7-71D6-5D9908CCC9A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1" name="Picture 10">
            <a:extLst>
              <a:ext uri="{FF2B5EF4-FFF2-40B4-BE49-F238E27FC236}">
                <a16:creationId xmlns:a16="http://schemas.microsoft.com/office/drawing/2014/main" id="{9C46C9AC-180F-A8C7-DA3B-7D6D576B2159}"/>
              </a:ext>
            </a:extLst>
          </p:cNvPr>
          <p:cNvPicPr>
            <a:picLocks noChangeAspect="1"/>
          </p:cNvPicPr>
          <p:nvPr/>
        </p:nvPicPr>
        <p:blipFill>
          <a:blip r:embed="rId6"/>
          <a:stretch>
            <a:fillRect/>
          </a:stretch>
        </p:blipFill>
        <p:spPr>
          <a:xfrm>
            <a:off x="594360" y="1605228"/>
            <a:ext cx="8717280" cy="1889760"/>
          </a:xfrm>
          <a:prstGeom prst="rect">
            <a:avLst/>
          </a:prstGeom>
        </p:spPr>
      </p:pic>
      <p:sp>
        <p:nvSpPr>
          <p:cNvPr id="4" name="Title 3">
            <a:extLst>
              <a:ext uri="{FF2B5EF4-FFF2-40B4-BE49-F238E27FC236}">
                <a16:creationId xmlns:a16="http://schemas.microsoft.com/office/drawing/2014/main" id="{DE2671AD-7134-F98C-1DD0-CA760F382A9A}"/>
              </a:ext>
            </a:extLst>
          </p:cNvPr>
          <p:cNvSpPr>
            <a:spLocks noGrp="1"/>
          </p:cNvSpPr>
          <p:nvPr>
            <p:ph type="title"/>
          </p:nvPr>
        </p:nvSpPr>
        <p:spPr/>
        <p:txBody>
          <a:bodyPr vert="horz"/>
          <a:lstStyle/>
          <a:p>
            <a:endParaRPr lang="ja-JP" altLang="en-US"/>
          </a:p>
        </p:txBody>
      </p:sp>
      <p:sp>
        <p:nvSpPr>
          <p:cNvPr id="44" name="Text Placeholder 43">
            <a:extLst>
              <a:ext uri="{FF2B5EF4-FFF2-40B4-BE49-F238E27FC236}">
                <a16:creationId xmlns:a16="http://schemas.microsoft.com/office/drawing/2014/main" id="{828C53D5-97C0-4976-95EC-5E09C5AC3CEC}"/>
              </a:ext>
            </a:extLst>
          </p:cNvPr>
          <p:cNvSpPr>
            <a:spLocks noGrp="1"/>
          </p:cNvSpPr>
          <p:nvPr>
            <p:ph type="body" sz="quarter" idx="12"/>
          </p:nvPr>
        </p:nvSpPr>
        <p:spPr/>
        <p:txBody>
          <a:bodyPr/>
          <a:lstStyle/>
          <a:p>
            <a:r>
              <a:rPr lang="ja-JP" altLang="en-US"/>
              <a:t>④大規模投資・費用対効果（イ）費用対効果</a:t>
            </a:r>
          </a:p>
        </p:txBody>
      </p:sp>
      <p:grpSp>
        <p:nvGrpSpPr>
          <p:cNvPr id="2" name="RectangleWithLineGroup">
            <a:extLst>
              <a:ext uri="{FF2B5EF4-FFF2-40B4-BE49-F238E27FC236}">
                <a16:creationId xmlns:a16="http://schemas.microsoft.com/office/drawing/2014/main" id="{D44F0A25-22EF-6FC6-FB06-51D0D72C6C2F}"/>
              </a:ext>
            </a:extLst>
          </p:cNvPr>
          <p:cNvGrpSpPr/>
          <p:nvPr/>
        </p:nvGrpSpPr>
        <p:grpSpPr>
          <a:xfrm>
            <a:off x="381000" y="914400"/>
            <a:ext cx="9144000" cy="380480"/>
            <a:chOff x="2073603" y="1702803"/>
            <a:chExt cx="2160003" cy="360000"/>
          </a:xfrm>
          <a:noFill/>
        </p:grpSpPr>
        <p:sp>
          <p:nvSpPr>
            <p:cNvPr id="3" name="Rectangle 2">
              <a:extLst>
                <a:ext uri="{FF2B5EF4-FFF2-40B4-BE49-F238E27FC236}">
                  <a16:creationId xmlns:a16="http://schemas.microsoft.com/office/drawing/2014/main" id="{B276E4E9-A9BA-8C05-26AB-8DF87F6B43C4}"/>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補助金の費用対効果</a:t>
              </a:r>
            </a:p>
          </p:txBody>
        </p:sp>
        <p:cxnSp>
          <p:nvCxnSpPr>
            <p:cNvPr id="6" name="Straight Connector 5">
              <a:extLst>
                <a:ext uri="{FF2B5EF4-FFF2-40B4-BE49-F238E27FC236}">
                  <a16:creationId xmlns:a16="http://schemas.microsoft.com/office/drawing/2014/main" id="{53C22555-4260-702A-28A3-A7BB8F1C25AE}"/>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45" name="Rectangle: Folded Corner 44">
            <a:extLst>
              <a:ext uri="{FF2B5EF4-FFF2-40B4-BE49-F238E27FC236}">
                <a16:creationId xmlns:a16="http://schemas.microsoft.com/office/drawing/2014/main" id="{293F749E-D10E-9041-027C-9547BD9D89A8}"/>
              </a:ext>
            </a:extLst>
          </p:cNvPr>
          <p:cNvSpPr/>
          <p:nvPr/>
        </p:nvSpPr>
        <p:spPr>
          <a:xfrm>
            <a:off x="381000" y="4278807"/>
            <a:ext cx="9144000" cy="2199549"/>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補助金申請内容において、過度な経費がないこと、価格の妥当性について十分な根拠があること、</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補助事業の目的や成長投資計画に対して適当であることを記載ください。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四角形: メモ 1">
            <a:extLst>
              <a:ext uri="{FF2B5EF4-FFF2-40B4-BE49-F238E27FC236}">
                <a16:creationId xmlns:a16="http://schemas.microsoft.com/office/drawing/2014/main" id="{3697816C-71E0-9397-9346-08F64CA9FFA2}"/>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8" name="四角形: メモ 1">
            <a:extLst>
              <a:ext uri="{FF2B5EF4-FFF2-40B4-BE49-F238E27FC236}">
                <a16:creationId xmlns:a16="http://schemas.microsoft.com/office/drawing/2014/main" id="{03956CCE-50B3-8B97-7BAE-209E020EF8DE}"/>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12" name="正方形/長方形 2">
            <a:extLst>
              <a:ext uri="{FF2B5EF4-FFF2-40B4-BE49-F238E27FC236}">
                <a16:creationId xmlns:a16="http://schemas.microsoft.com/office/drawing/2014/main" id="{79CFBE76-1705-06C7-7F75-336C668EBD2B}"/>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 name="Callout: Line with Border and Accent Bar 9">
            <a:extLst>
              <a:ext uri="{FF2B5EF4-FFF2-40B4-BE49-F238E27FC236}">
                <a16:creationId xmlns:a16="http://schemas.microsoft.com/office/drawing/2014/main" id="{423FA836-DF04-36E5-EA67-EE7484F08DD9}"/>
              </a:ext>
            </a:extLst>
          </p:cNvPr>
          <p:cNvSpPr/>
          <p:nvPr/>
        </p:nvSpPr>
        <p:spPr>
          <a:xfrm>
            <a:off x="4613823" y="5838924"/>
            <a:ext cx="4201645" cy="556955"/>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他の補助金を併願する場合は、その旨をご記載ください</a:t>
            </a:r>
            <a:br>
              <a:rPr kumimoji="1" lang="ja-JP" altLang="en-US" sz="1200" b="1">
                <a:solidFill>
                  <a:schemeClr val="accent4">
                    <a:lumMod val="75000"/>
                  </a:schemeClr>
                </a:solidFill>
              </a:rPr>
            </a:br>
            <a:r>
              <a:rPr kumimoji="1" lang="ja-JP" altLang="en-US" sz="1200" b="1">
                <a:solidFill>
                  <a:schemeClr val="accent4">
                    <a:lumMod val="75000"/>
                  </a:schemeClr>
                </a:solidFill>
              </a:rPr>
              <a:t>（併願を検討している自治体等の補助金・想定額など）</a:t>
            </a:r>
          </a:p>
        </p:txBody>
      </p:sp>
      <p:sp>
        <p:nvSpPr>
          <p:cNvPr id="13" name="Callout: Line with Border and Accent Bar 12">
            <a:extLst>
              <a:ext uri="{FF2B5EF4-FFF2-40B4-BE49-F238E27FC236}">
                <a16:creationId xmlns:a16="http://schemas.microsoft.com/office/drawing/2014/main" id="{16A0C558-0FD7-8595-DAEC-236BC38E9BCA}"/>
              </a:ext>
            </a:extLst>
          </p:cNvPr>
          <p:cNvSpPr/>
          <p:nvPr/>
        </p:nvSpPr>
        <p:spPr>
          <a:xfrm>
            <a:off x="3986534" y="2060241"/>
            <a:ext cx="5083991" cy="1313272"/>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様式２</a:t>
            </a:r>
            <a:r>
              <a:rPr kumimoji="1" lang="en-US" altLang="ja-JP" sz="1200" b="1">
                <a:solidFill>
                  <a:schemeClr val="accent4">
                    <a:lumMod val="75000"/>
                  </a:schemeClr>
                </a:solidFill>
              </a:rPr>
              <a:t>_</a:t>
            </a:r>
            <a:r>
              <a:rPr kumimoji="1" lang="ja-JP" altLang="en-US" sz="1200" b="1">
                <a:solidFill>
                  <a:schemeClr val="accent4">
                    <a:lumMod val="75000"/>
                  </a:schemeClr>
                </a:solidFill>
              </a:rPr>
              <a:t>⓪貼り付け用</a:t>
            </a:r>
            <a:r>
              <a:rPr kumimoji="1" lang="en-US" altLang="ja-JP" sz="1200" b="1">
                <a:solidFill>
                  <a:schemeClr val="accent4">
                    <a:lumMod val="75000"/>
                  </a:schemeClr>
                </a:solidFill>
              </a:rPr>
              <a:t>_</a:t>
            </a:r>
            <a:r>
              <a:rPr kumimoji="1" lang="ja-JP" altLang="en-US" sz="1200" b="1">
                <a:solidFill>
                  <a:schemeClr val="accent4">
                    <a:lumMod val="75000"/>
                  </a:schemeClr>
                </a:solidFill>
              </a:rPr>
              <a:t>補助事業情報を画像形式で貼り付けください</a:t>
            </a:r>
            <a:endParaRPr kumimoji="1"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コンソーシアムの場合は、</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合計</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事業者</a:t>
            </a:r>
            <a:r>
              <a:rPr lang="en-US" altLang="ja-JP" sz="1200" b="1">
                <a:solidFill>
                  <a:schemeClr val="accent4">
                    <a:lumMod val="75000"/>
                  </a:schemeClr>
                </a:solidFill>
              </a:rPr>
              <a:t>2</a:t>
            </a:r>
            <a:r>
              <a:rPr lang="ja-JP" altLang="en-US" sz="1200" b="1">
                <a:solidFill>
                  <a:schemeClr val="accent4">
                    <a:lumMod val="75000"/>
                  </a:schemeClr>
                </a:solidFill>
              </a:rPr>
              <a:t>、</a:t>
            </a:r>
            <a:r>
              <a:rPr lang="en-US" altLang="ja-JP" sz="1200" b="1">
                <a:solidFill>
                  <a:schemeClr val="accent4">
                    <a:lumMod val="75000"/>
                  </a:schemeClr>
                </a:solidFill>
              </a:rPr>
              <a:t>3</a:t>
            </a:r>
            <a:r>
              <a:rPr lang="ja-JP" altLang="en-US" sz="1200" b="1">
                <a:solidFill>
                  <a:schemeClr val="accent4">
                    <a:lumMod val="75000"/>
                  </a:schemeClr>
                </a:solidFill>
              </a:rPr>
              <a:t>、</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をスライドを複製し、別々に画像形式で貼り付けください</a:t>
            </a:r>
            <a:br>
              <a:rPr lang="en-US" altLang="ja-JP" sz="1200" b="1">
                <a:solidFill>
                  <a:schemeClr val="accent4">
                    <a:lumMod val="75000"/>
                  </a:schemeClr>
                </a:solidFill>
              </a:rPr>
            </a:br>
            <a:r>
              <a:rPr lang="ja-JP" altLang="en-US" sz="1200" b="1">
                <a:solidFill>
                  <a:schemeClr val="accent4">
                    <a:lumMod val="75000"/>
                  </a:schemeClr>
                </a:solidFill>
              </a:rPr>
              <a:t>（コンソーシアム全体のスライドと各事業者のスライドを作成ください）</a:t>
            </a:r>
            <a:endParaRPr lang="en-US" altLang="ja-JP" sz="1200" b="1">
              <a:solidFill>
                <a:schemeClr val="accent4">
                  <a:lumMod val="75000"/>
                </a:schemeClr>
              </a:solidFill>
            </a:endParaRPr>
          </a:p>
        </p:txBody>
      </p:sp>
    </p:spTree>
    <p:extLst>
      <p:ext uri="{BB962C8B-B14F-4D97-AF65-F5344CB8AC3E}">
        <p14:creationId xmlns:p14="http://schemas.microsoft.com/office/powerpoint/2010/main" val="581455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584553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8" name="Text Placeholder 2">
            <a:hlinkClick r:id="rId14" action="ppaction://hlinksldjump"/>
            <a:extLst>
              <a:ext uri="{FF2B5EF4-FFF2-40B4-BE49-F238E27FC236}">
                <a16:creationId xmlns:a16="http://schemas.microsoft.com/office/drawing/2014/main" id="{A00F9F47-9FB4-4E6D-641F-CB96F5DB6566}"/>
              </a:ext>
            </a:extLst>
          </p:cNvPr>
          <p:cNvSpPr>
            <a:spLocks noGrp="1"/>
          </p:cNvSpPr>
          <p:nvPr>
            <p:custDataLst>
              <p:tags r:id="rId2"/>
            </p:custDataLst>
          </p:nvPr>
        </p:nvSpPr>
        <p:spPr bwMode="auto">
          <a:xfrm>
            <a:off x="1752600" y="2076450"/>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29" name="Text Placeholder 2">
            <a:hlinkClick r:id="rId15" action="ppaction://hlinksldjump"/>
            <a:extLst>
              <a:ext uri="{FF2B5EF4-FFF2-40B4-BE49-F238E27FC236}">
                <a16:creationId xmlns:a16="http://schemas.microsoft.com/office/drawing/2014/main" id="{9D0A0136-08FD-8EEC-E5AC-15F9EA59180E}"/>
              </a:ext>
            </a:extLst>
          </p:cNvPr>
          <p:cNvSpPr>
            <a:spLocks noGrp="1"/>
          </p:cNvSpPr>
          <p:nvPr>
            <p:custDataLst>
              <p:tags r:id="rId3"/>
            </p:custDataLst>
          </p:nvPr>
        </p:nvSpPr>
        <p:spPr bwMode="auto">
          <a:xfrm>
            <a:off x="1752600" y="2362200"/>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0" name="Text Placeholder 2">
            <a:hlinkClick r:id="rId16" action="ppaction://hlinksldjump"/>
            <a:extLst>
              <a:ext uri="{FF2B5EF4-FFF2-40B4-BE49-F238E27FC236}">
                <a16:creationId xmlns:a16="http://schemas.microsoft.com/office/drawing/2014/main" id="{604BD51C-0B4C-8843-E1B1-2CEC79C1055E}"/>
              </a:ext>
            </a:extLst>
          </p:cNvPr>
          <p:cNvSpPr>
            <a:spLocks noGrp="1"/>
          </p:cNvSpPr>
          <p:nvPr>
            <p:custDataLst>
              <p:tags r:id="rId4"/>
            </p:custDataLst>
          </p:nvPr>
        </p:nvSpPr>
        <p:spPr bwMode="auto">
          <a:xfrm>
            <a:off x="1752600" y="2687638"/>
            <a:ext cx="6477000" cy="3667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1" name="Text Placeholder 2">
            <a:hlinkClick r:id="rId17" action="ppaction://hlinksldjump"/>
            <a:extLst>
              <a:ext uri="{FF2B5EF4-FFF2-40B4-BE49-F238E27FC236}">
                <a16:creationId xmlns:a16="http://schemas.microsoft.com/office/drawing/2014/main" id="{38A851A8-1306-E6A2-447B-FC96632DF878}"/>
              </a:ext>
            </a:extLst>
          </p:cNvPr>
          <p:cNvSpPr>
            <a:spLocks noGrp="1"/>
          </p:cNvSpPr>
          <p:nvPr>
            <p:custDataLst>
              <p:tags r:id="rId5"/>
            </p:custDataLst>
          </p:nvPr>
        </p:nvSpPr>
        <p:spPr bwMode="auto">
          <a:xfrm>
            <a:off x="1752600" y="305435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2" name="Text Placeholder 2">
            <a:hlinkClick r:id="rId18" action="ppaction://hlinksldjump"/>
            <a:extLst>
              <a:ext uri="{FF2B5EF4-FFF2-40B4-BE49-F238E27FC236}">
                <a16:creationId xmlns:a16="http://schemas.microsoft.com/office/drawing/2014/main" id="{06FA33AF-42C0-FADD-F3C1-FE738E203DF0}"/>
              </a:ext>
            </a:extLst>
          </p:cNvPr>
          <p:cNvSpPr>
            <a:spLocks noGrp="1"/>
          </p:cNvSpPr>
          <p:nvPr>
            <p:custDataLst>
              <p:tags r:id="rId6"/>
            </p:custDataLst>
          </p:nvPr>
        </p:nvSpPr>
        <p:spPr bwMode="auto">
          <a:xfrm>
            <a:off x="1752600" y="3460751"/>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（ア）リスクを取った投資規模</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hlinkClick r:id="rId19" action="ppaction://hlinksldjump"/>
            <a:extLst>
              <a:ext uri="{FF2B5EF4-FFF2-40B4-BE49-F238E27FC236}">
                <a16:creationId xmlns:a16="http://schemas.microsoft.com/office/drawing/2014/main" id="{999DC925-6995-5A26-CE2A-EEEB5D1ECB39}"/>
              </a:ext>
            </a:extLst>
          </p:cNvPr>
          <p:cNvSpPr>
            <a:spLocks noGrp="1"/>
          </p:cNvSpPr>
          <p:nvPr>
            <p:custDataLst>
              <p:tags r:id="rId7"/>
            </p:custDataLst>
          </p:nvPr>
        </p:nvSpPr>
        <p:spPr bwMode="auto">
          <a:xfrm>
            <a:off x="1752600" y="3781425"/>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（イ）費用対効果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extLst>
              <a:ext uri="{FF2B5EF4-FFF2-40B4-BE49-F238E27FC236}">
                <a16:creationId xmlns:a16="http://schemas.microsoft.com/office/drawing/2014/main" id="{CFB99247-CC92-ACBB-6003-21F26B881162}"/>
              </a:ext>
            </a:extLst>
          </p:cNvPr>
          <p:cNvSpPr>
            <a:spLocks noGrp="1"/>
          </p:cNvSpPr>
          <p:nvPr>
            <p:custDataLst>
              <p:tags r:id="rId8"/>
            </p:custDataLst>
          </p:nvPr>
        </p:nvSpPr>
        <p:spPr bwMode="auto">
          <a:xfrm>
            <a:off x="1752600" y="4100513"/>
            <a:ext cx="6477000" cy="354013"/>
          </a:xfrm>
          <a:prstGeom prst="rect">
            <a:avLst/>
          </a:prstGeom>
          <a:solidFill>
            <a:schemeClr val="accent1"/>
          </a:solidFill>
          <a:ln w="127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（ウ）企業の行動変容</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Text Placeholder 2">
            <a:hlinkClick r:id="rId20" action="ppaction://hlinksldjump"/>
            <a:extLst>
              <a:ext uri="{FF2B5EF4-FFF2-40B4-BE49-F238E27FC236}">
                <a16:creationId xmlns:a16="http://schemas.microsoft.com/office/drawing/2014/main" id="{80C1F0EE-ACE7-900C-A371-A959A69536F1}"/>
              </a:ext>
            </a:extLst>
          </p:cNvPr>
          <p:cNvSpPr>
            <a:spLocks noGrp="1"/>
          </p:cNvSpPr>
          <p:nvPr>
            <p:custDataLst>
              <p:tags r:id="rId9"/>
            </p:custDataLst>
          </p:nvPr>
        </p:nvSpPr>
        <p:spPr bwMode="auto">
          <a:xfrm>
            <a:off x="1752600" y="4454525"/>
            <a:ext cx="6477000" cy="327025"/>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2550"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31AD0990-E114-7EF7-65CE-909A6A574EB2}"/>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829200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CABFF8-5695-1BD5-C0C0-B29BA48B75D4}"/>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3F146000-79DD-80E4-176E-FDCD26C643F6}"/>
              </a:ext>
            </a:extLst>
          </p:cNvPr>
          <p:cNvGraphicFramePr>
            <a:graphicFrameLocks noChangeAspect="1"/>
          </p:cNvGraphicFramePr>
          <p:nvPr>
            <p:custDataLst>
              <p:tags r:id="rId1"/>
            </p:custDataLst>
            <p:extLst>
              <p:ext uri="{D42A27DB-BD31-4B8C-83A1-F6EECF244321}">
                <p14:modId xmlns:p14="http://schemas.microsoft.com/office/powerpoint/2010/main" val="17624997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3F146000-79DD-80E4-176E-FDCD26C643F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3" name="Picture 2">
            <a:extLst>
              <a:ext uri="{FF2B5EF4-FFF2-40B4-BE49-F238E27FC236}">
                <a16:creationId xmlns:a16="http://schemas.microsoft.com/office/drawing/2014/main" id="{8632B6A4-7075-4D1B-3EE4-D9145E25DC5B}"/>
              </a:ext>
            </a:extLst>
          </p:cNvPr>
          <p:cNvPicPr>
            <a:picLocks noChangeAspect="1"/>
          </p:cNvPicPr>
          <p:nvPr/>
        </p:nvPicPr>
        <p:blipFill>
          <a:blip r:embed="rId6"/>
          <a:stretch>
            <a:fillRect/>
          </a:stretch>
        </p:blipFill>
        <p:spPr>
          <a:xfrm>
            <a:off x="383507" y="1600200"/>
            <a:ext cx="9138986" cy="1559397"/>
          </a:xfrm>
          <a:prstGeom prst="rect">
            <a:avLst/>
          </a:prstGeom>
        </p:spPr>
      </p:pic>
      <p:sp>
        <p:nvSpPr>
          <p:cNvPr id="4" name="Title 3">
            <a:extLst>
              <a:ext uri="{FF2B5EF4-FFF2-40B4-BE49-F238E27FC236}">
                <a16:creationId xmlns:a16="http://schemas.microsoft.com/office/drawing/2014/main" id="{BE0FEE76-ACA6-23BA-0650-1FFA14626179}"/>
              </a:ext>
            </a:extLst>
          </p:cNvPr>
          <p:cNvSpPr>
            <a:spLocks noGrp="1"/>
          </p:cNvSpPr>
          <p:nvPr>
            <p:ph type="title"/>
          </p:nvPr>
        </p:nvSpPr>
        <p:spPr/>
        <p:txBody>
          <a:bodyPr vert="horz"/>
          <a:lstStyle/>
          <a:p>
            <a:endParaRPr lang="ja-JP" altLang="en-US"/>
          </a:p>
        </p:txBody>
      </p:sp>
      <p:sp>
        <p:nvSpPr>
          <p:cNvPr id="24" name="Text Placeholder 23">
            <a:extLst>
              <a:ext uri="{FF2B5EF4-FFF2-40B4-BE49-F238E27FC236}">
                <a16:creationId xmlns:a16="http://schemas.microsoft.com/office/drawing/2014/main" id="{6BA92D6E-1B5E-4C29-C238-2AF3BE4FD394}"/>
              </a:ext>
            </a:extLst>
          </p:cNvPr>
          <p:cNvSpPr>
            <a:spLocks noGrp="1"/>
          </p:cNvSpPr>
          <p:nvPr>
            <p:ph type="body" sz="quarter" idx="12"/>
          </p:nvPr>
        </p:nvSpPr>
        <p:spPr/>
        <p:txBody>
          <a:bodyPr/>
          <a:lstStyle/>
          <a:p>
            <a:r>
              <a:rPr lang="ja-JP" altLang="en-US"/>
              <a:t>④大規模投資・費用対効果（ウ）企業の行動変容</a:t>
            </a:r>
          </a:p>
        </p:txBody>
      </p:sp>
      <p:grpSp>
        <p:nvGrpSpPr>
          <p:cNvPr id="8" name="RectangleWithLineGroup">
            <a:extLst>
              <a:ext uri="{FF2B5EF4-FFF2-40B4-BE49-F238E27FC236}">
                <a16:creationId xmlns:a16="http://schemas.microsoft.com/office/drawing/2014/main" id="{8403CB1E-28D4-454D-971C-07EE9B988045}"/>
              </a:ext>
            </a:extLst>
          </p:cNvPr>
          <p:cNvGrpSpPr/>
          <p:nvPr/>
        </p:nvGrpSpPr>
        <p:grpSpPr>
          <a:xfrm>
            <a:off x="381000" y="3810001"/>
            <a:ext cx="4114800" cy="380480"/>
            <a:chOff x="2073603" y="1702803"/>
            <a:chExt cx="2160003" cy="360000"/>
          </a:xfrm>
        </p:grpSpPr>
        <p:sp>
          <p:nvSpPr>
            <p:cNvPr id="9" name="Rectangle 8">
              <a:extLst>
                <a:ext uri="{FF2B5EF4-FFF2-40B4-BE49-F238E27FC236}">
                  <a16:creationId xmlns:a16="http://schemas.microsoft.com/office/drawing/2014/main" id="{B5C085DC-4C5D-87ED-4D22-DE0C8A655862}"/>
                </a:ext>
              </a:extLst>
            </p:cNvPr>
            <p:cNvSpPr/>
            <p:nvPr/>
          </p:nvSpPr>
          <p:spPr>
            <a:xfrm>
              <a:off x="2073603" y="1702803"/>
              <a:ext cx="2160003" cy="360000"/>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投資・成長に向けた</a:t>
              </a: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取組み内容</a:t>
              </a:r>
            </a:p>
          </p:txBody>
        </p:sp>
        <p:cxnSp>
          <p:nvCxnSpPr>
            <p:cNvPr id="10" name="Straight Connector 9">
              <a:extLst>
                <a:ext uri="{FF2B5EF4-FFF2-40B4-BE49-F238E27FC236}">
                  <a16:creationId xmlns:a16="http://schemas.microsoft.com/office/drawing/2014/main" id="{D27B2F38-E5BD-38C1-04A3-17E402897DBA}"/>
                </a:ext>
              </a:extLst>
            </p:cNvPr>
            <p:cNvCxnSpPr/>
            <p:nvPr/>
          </p:nvCxnSpPr>
          <p:spPr>
            <a:xfrm>
              <a:off x="2073603" y="2062803"/>
              <a:ext cx="2160003" cy="0"/>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1" name="正方形/長方形 6">
            <a:extLst>
              <a:ext uri="{FF2B5EF4-FFF2-40B4-BE49-F238E27FC236}">
                <a16:creationId xmlns:a16="http://schemas.microsoft.com/office/drawing/2014/main" id="{6931F48F-441B-6B45-0E02-A761C3BDD6BF}"/>
              </a:ext>
            </a:extLst>
          </p:cNvPr>
          <p:cNvSpPr/>
          <p:nvPr/>
        </p:nvSpPr>
        <p:spPr>
          <a:xfrm>
            <a:off x="381000" y="4267200"/>
            <a:ext cx="4114800" cy="2185986"/>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補助事業をきっかけとして、これまでよりも積極的な投資計画や</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成長計画の策定等に繋げるアプローチを記載ください。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endPar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正方形/長方形 6">
            <a:extLst>
              <a:ext uri="{FF2B5EF4-FFF2-40B4-BE49-F238E27FC236}">
                <a16:creationId xmlns:a16="http://schemas.microsoft.com/office/drawing/2014/main" id="{ABCB777F-05B3-C00B-0246-D9A9CA66D620}"/>
              </a:ext>
            </a:extLst>
          </p:cNvPr>
          <p:cNvSpPr/>
          <p:nvPr/>
        </p:nvSpPr>
        <p:spPr>
          <a:xfrm>
            <a:off x="5410200" y="4267200"/>
            <a:ext cx="4114800" cy="2185986"/>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補助事業をきっかけとして、これまでよりも高い賃上げ率を継続的に実現するために実施する具体的な内容を記載ください。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endPar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15" name="RectangleWithLineGroup">
            <a:extLst>
              <a:ext uri="{FF2B5EF4-FFF2-40B4-BE49-F238E27FC236}">
                <a16:creationId xmlns:a16="http://schemas.microsoft.com/office/drawing/2014/main" id="{3FD01F66-D277-0442-4F60-C888C6C56E05}"/>
              </a:ext>
            </a:extLst>
          </p:cNvPr>
          <p:cNvGrpSpPr/>
          <p:nvPr/>
        </p:nvGrpSpPr>
        <p:grpSpPr>
          <a:xfrm>
            <a:off x="5410200" y="3810001"/>
            <a:ext cx="4114800" cy="380480"/>
            <a:chOff x="2073603" y="1702803"/>
            <a:chExt cx="2160003" cy="360000"/>
          </a:xfrm>
        </p:grpSpPr>
        <p:sp>
          <p:nvSpPr>
            <p:cNvPr id="16" name="Rectangle 15">
              <a:extLst>
                <a:ext uri="{FF2B5EF4-FFF2-40B4-BE49-F238E27FC236}">
                  <a16:creationId xmlns:a16="http://schemas.microsoft.com/office/drawing/2014/main" id="{D4759177-1330-5B25-21FC-4EE93DDEFD72}"/>
                </a:ext>
              </a:extLst>
            </p:cNvPr>
            <p:cNvSpPr/>
            <p:nvPr/>
          </p:nvSpPr>
          <p:spPr>
            <a:xfrm>
              <a:off x="2073603" y="1702803"/>
              <a:ext cx="2160003" cy="360000"/>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継続的な賃上げに向けた</a:t>
              </a: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取組み内容</a:t>
              </a:r>
            </a:p>
          </p:txBody>
        </p:sp>
        <p:cxnSp>
          <p:nvCxnSpPr>
            <p:cNvPr id="17" name="Straight Connector 16">
              <a:extLst>
                <a:ext uri="{FF2B5EF4-FFF2-40B4-BE49-F238E27FC236}">
                  <a16:creationId xmlns:a16="http://schemas.microsoft.com/office/drawing/2014/main" id="{BD01ABCF-62FB-4685-1130-B72FBB4A8A8D}"/>
                </a:ext>
              </a:extLst>
            </p:cNvPr>
            <p:cNvCxnSpPr/>
            <p:nvPr/>
          </p:nvCxnSpPr>
          <p:spPr>
            <a:xfrm>
              <a:off x="2073603" y="2062803"/>
              <a:ext cx="2160003" cy="0"/>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18" name="RectangleWithLineGroup">
            <a:extLst>
              <a:ext uri="{FF2B5EF4-FFF2-40B4-BE49-F238E27FC236}">
                <a16:creationId xmlns:a16="http://schemas.microsoft.com/office/drawing/2014/main" id="{ECD96495-1E38-9EB8-C575-08ACF48BED17}"/>
              </a:ext>
            </a:extLst>
          </p:cNvPr>
          <p:cNvGrpSpPr/>
          <p:nvPr/>
        </p:nvGrpSpPr>
        <p:grpSpPr>
          <a:xfrm>
            <a:off x="381000" y="914400"/>
            <a:ext cx="9144000" cy="380480"/>
            <a:chOff x="2073603" y="1702803"/>
            <a:chExt cx="2160003" cy="360000"/>
          </a:xfrm>
          <a:noFill/>
        </p:grpSpPr>
        <p:sp>
          <p:nvSpPr>
            <p:cNvPr id="19" name="Rectangle 18">
              <a:extLst>
                <a:ext uri="{FF2B5EF4-FFF2-40B4-BE49-F238E27FC236}">
                  <a16:creationId xmlns:a16="http://schemas.microsoft.com/office/drawing/2014/main" id="{ABE265E7-1CC2-CD60-644E-F0D50ACC4C13}"/>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行動変容に係る数値</a:t>
              </a:r>
            </a:p>
          </p:txBody>
        </p:sp>
        <p:cxnSp>
          <p:nvCxnSpPr>
            <p:cNvPr id="20" name="Straight Connector 19">
              <a:extLst>
                <a:ext uri="{FF2B5EF4-FFF2-40B4-BE49-F238E27FC236}">
                  <a16:creationId xmlns:a16="http://schemas.microsoft.com/office/drawing/2014/main" id="{2F3C6B37-E2CC-E513-4128-A28146429285}"/>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21" name="Isosceles Triangle 20">
            <a:extLst>
              <a:ext uri="{FF2B5EF4-FFF2-40B4-BE49-F238E27FC236}">
                <a16:creationId xmlns:a16="http://schemas.microsoft.com/office/drawing/2014/main" id="{CC07FCB0-2F07-1664-9A69-B4A97EEC2BB5}"/>
              </a:ext>
            </a:extLst>
          </p:cNvPr>
          <p:cNvSpPr/>
          <p:nvPr/>
        </p:nvSpPr>
        <p:spPr>
          <a:xfrm>
            <a:off x="4012420" y="3552891"/>
            <a:ext cx="1879101" cy="180909"/>
          </a:xfrm>
          <a:prstGeom prst="triangl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四角形: メモ 1">
            <a:extLst>
              <a:ext uri="{FF2B5EF4-FFF2-40B4-BE49-F238E27FC236}">
                <a16:creationId xmlns:a16="http://schemas.microsoft.com/office/drawing/2014/main" id="{A1D1DB05-5063-8D97-181C-0298BF033C52}"/>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2" name="四角形: メモ 1">
            <a:extLst>
              <a:ext uri="{FF2B5EF4-FFF2-40B4-BE49-F238E27FC236}">
                <a16:creationId xmlns:a16="http://schemas.microsoft.com/office/drawing/2014/main" id="{16F96050-7A50-5DEC-3D18-B5158CDB1E69}"/>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2" name="正方形/長方形 2">
            <a:extLst>
              <a:ext uri="{FF2B5EF4-FFF2-40B4-BE49-F238E27FC236}">
                <a16:creationId xmlns:a16="http://schemas.microsoft.com/office/drawing/2014/main" id="{33025F44-C5F0-13A7-4C6E-7AD545CB3B7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3" name="Callout: Line with Border and Accent Bar 12">
            <a:extLst>
              <a:ext uri="{FF2B5EF4-FFF2-40B4-BE49-F238E27FC236}">
                <a16:creationId xmlns:a16="http://schemas.microsoft.com/office/drawing/2014/main" id="{9CA8A7FB-3C8E-FEFC-EE03-7E2560219BD0}"/>
              </a:ext>
            </a:extLst>
          </p:cNvPr>
          <p:cNvSpPr/>
          <p:nvPr/>
        </p:nvSpPr>
        <p:spPr>
          <a:xfrm>
            <a:off x="3986534" y="2060241"/>
            <a:ext cx="5083991" cy="1313272"/>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様式２</a:t>
            </a:r>
            <a:r>
              <a:rPr kumimoji="1" lang="en-US" altLang="ja-JP" sz="1200" b="1">
                <a:solidFill>
                  <a:schemeClr val="accent4">
                    <a:lumMod val="75000"/>
                  </a:schemeClr>
                </a:solidFill>
              </a:rPr>
              <a:t>_</a:t>
            </a:r>
            <a:r>
              <a:rPr kumimoji="1" lang="ja-JP" altLang="en-US" sz="1200" b="1">
                <a:solidFill>
                  <a:schemeClr val="accent4">
                    <a:lumMod val="75000"/>
                  </a:schemeClr>
                </a:solidFill>
              </a:rPr>
              <a:t>⓪貼り付け用</a:t>
            </a:r>
            <a:r>
              <a:rPr kumimoji="1" lang="en-US" altLang="ja-JP" sz="1200" b="1">
                <a:solidFill>
                  <a:schemeClr val="accent4">
                    <a:lumMod val="75000"/>
                  </a:schemeClr>
                </a:solidFill>
              </a:rPr>
              <a:t>_</a:t>
            </a:r>
            <a:r>
              <a:rPr kumimoji="1" lang="ja-JP" altLang="en-US" sz="1200" b="1">
                <a:solidFill>
                  <a:schemeClr val="accent4">
                    <a:lumMod val="75000"/>
                  </a:schemeClr>
                </a:solidFill>
              </a:rPr>
              <a:t>補助事業情報を画像形式で貼り付けください</a:t>
            </a:r>
            <a:endParaRPr kumimoji="1"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コンソーシアムの場合は、</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合計</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br>
              <a:rPr lang="en-US" altLang="ja-JP" sz="1200" b="1">
                <a:solidFill>
                  <a:schemeClr val="accent4">
                    <a:lumMod val="75000"/>
                  </a:schemeClr>
                </a:solidFill>
              </a:rPr>
            </a:br>
            <a:r>
              <a:rPr lang="ja-JP" altLang="en-US" sz="1200" b="1">
                <a:solidFill>
                  <a:schemeClr val="accent4">
                    <a:lumMod val="75000"/>
                  </a:schemeClr>
                </a:solidFill>
              </a:rPr>
              <a:t>⓪貼り付け用</a:t>
            </a:r>
            <a:r>
              <a:rPr lang="en-US" altLang="ja-JP" sz="1200" b="1">
                <a:solidFill>
                  <a:schemeClr val="accent4">
                    <a:lumMod val="75000"/>
                  </a:schemeClr>
                </a:solidFill>
              </a:rPr>
              <a:t>_</a:t>
            </a:r>
            <a:r>
              <a:rPr lang="ja-JP" altLang="en-US" sz="1200" b="1">
                <a:solidFill>
                  <a:schemeClr val="accent4">
                    <a:lumMod val="75000"/>
                  </a:schemeClr>
                </a:solidFill>
              </a:rPr>
              <a:t>補助事業情報</a:t>
            </a:r>
            <a:r>
              <a:rPr lang="en-US" altLang="ja-JP" sz="1200" b="1">
                <a:solidFill>
                  <a:schemeClr val="accent4">
                    <a:lumMod val="75000"/>
                  </a:schemeClr>
                </a:solidFill>
              </a:rPr>
              <a:t>(</a:t>
            </a:r>
            <a:r>
              <a:rPr lang="ja-JP" altLang="en-US" sz="1200" b="1">
                <a:solidFill>
                  <a:schemeClr val="accent4">
                    <a:lumMod val="75000"/>
                  </a:schemeClr>
                </a:solidFill>
              </a:rPr>
              <a:t>事業者</a:t>
            </a:r>
            <a:r>
              <a:rPr lang="en-US" altLang="ja-JP" sz="1200" b="1">
                <a:solidFill>
                  <a:schemeClr val="accent4">
                    <a:lumMod val="75000"/>
                  </a:schemeClr>
                </a:solidFill>
              </a:rPr>
              <a:t>2</a:t>
            </a:r>
            <a:r>
              <a:rPr lang="ja-JP" altLang="en-US" sz="1200" b="1">
                <a:solidFill>
                  <a:schemeClr val="accent4">
                    <a:lumMod val="75000"/>
                  </a:schemeClr>
                </a:solidFill>
              </a:rPr>
              <a:t>、</a:t>
            </a:r>
            <a:r>
              <a:rPr lang="en-US" altLang="ja-JP" sz="1200" b="1">
                <a:solidFill>
                  <a:schemeClr val="accent4">
                    <a:lumMod val="75000"/>
                  </a:schemeClr>
                </a:solidFill>
              </a:rPr>
              <a:t>3</a:t>
            </a:r>
            <a:r>
              <a:rPr lang="ja-JP" altLang="en-US" sz="1200" b="1">
                <a:solidFill>
                  <a:schemeClr val="accent4">
                    <a:lumMod val="75000"/>
                  </a:schemeClr>
                </a:solidFill>
              </a:rPr>
              <a:t>、</a:t>
            </a:r>
            <a:r>
              <a:rPr lang="en-US" altLang="ja-JP" sz="1200" b="1">
                <a:solidFill>
                  <a:schemeClr val="accent4">
                    <a:lumMod val="75000"/>
                  </a:schemeClr>
                </a:solidFill>
              </a:rPr>
              <a:t>…)</a:t>
            </a:r>
            <a:br>
              <a:rPr lang="en-US" altLang="ja-JP" sz="1200" b="1">
                <a:solidFill>
                  <a:schemeClr val="accent4">
                    <a:lumMod val="75000"/>
                  </a:schemeClr>
                </a:solidFill>
              </a:rPr>
            </a:br>
            <a:r>
              <a:rPr lang="ja-JP" altLang="en-US" sz="1200" b="1">
                <a:solidFill>
                  <a:schemeClr val="accent4">
                    <a:lumMod val="75000"/>
                  </a:schemeClr>
                </a:solidFill>
              </a:rPr>
              <a:t>をスライドを複製し、別々に画像形式で貼り付けください</a:t>
            </a:r>
            <a:br>
              <a:rPr lang="en-US" altLang="ja-JP" sz="1200" b="1">
                <a:solidFill>
                  <a:schemeClr val="accent4">
                    <a:lumMod val="75000"/>
                  </a:schemeClr>
                </a:solidFill>
              </a:rPr>
            </a:br>
            <a:r>
              <a:rPr lang="ja-JP" altLang="en-US" sz="1200" b="1">
                <a:solidFill>
                  <a:schemeClr val="accent4">
                    <a:lumMod val="75000"/>
                  </a:schemeClr>
                </a:solidFill>
              </a:rPr>
              <a:t>（コンソーシアム全体のスライドと各事業者のスライドを作成ください）</a:t>
            </a:r>
            <a:endParaRPr lang="en-US" altLang="ja-JP" sz="1200" b="1">
              <a:solidFill>
                <a:schemeClr val="accent4">
                  <a:lumMod val="75000"/>
                </a:schemeClr>
              </a:solidFill>
            </a:endParaRPr>
          </a:p>
        </p:txBody>
      </p:sp>
    </p:spTree>
    <p:extLst>
      <p:ext uri="{BB962C8B-B14F-4D97-AF65-F5344CB8AC3E}">
        <p14:creationId xmlns:p14="http://schemas.microsoft.com/office/powerpoint/2010/main" val="15140485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6663842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3" name="Text Placeholder 2">
            <a:hlinkClick r:id="rId15" action="ppaction://hlinksldjump"/>
            <a:extLst>
              <a:ext uri="{FF2B5EF4-FFF2-40B4-BE49-F238E27FC236}">
                <a16:creationId xmlns:a16="http://schemas.microsoft.com/office/drawing/2014/main" id="{CFF971E8-8564-B8B4-2135-25EDB4E22BF2}"/>
              </a:ext>
            </a:extLst>
          </p:cNvPr>
          <p:cNvSpPr>
            <a:spLocks noGrp="1"/>
          </p:cNvSpPr>
          <p:nvPr>
            <p:custDataLst>
              <p:tags r:id="rId2"/>
            </p:custDataLst>
          </p:nvPr>
        </p:nvSpPr>
        <p:spPr bwMode="auto">
          <a:xfrm>
            <a:off x="1752600" y="1863725"/>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4" name="Text Placeholder 2">
            <a:hlinkClick r:id="rId16" action="ppaction://hlinksldjump"/>
            <a:extLst>
              <a:ext uri="{FF2B5EF4-FFF2-40B4-BE49-F238E27FC236}">
                <a16:creationId xmlns:a16="http://schemas.microsoft.com/office/drawing/2014/main" id="{893ABF2F-BA71-4B00-4B36-FF8889BE2E30}"/>
              </a:ext>
            </a:extLst>
          </p:cNvPr>
          <p:cNvSpPr>
            <a:spLocks noGrp="1"/>
          </p:cNvSpPr>
          <p:nvPr>
            <p:custDataLst>
              <p:tags r:id="rId3"/>
            </p:custDataLst>
          </p:nvPr>
        </p:nvSpPr>
        <p:spPr bwMode="auto">
          <a:xfrm>
            <a:off x="1752600" y="2149475"/>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Text Placeholder 2">
            <a:hlinkClick r:id="rId17" action="ppaction://hlinksldjump"/>
            <a:extLst>
              <a:ext uri="{FF2B5EF4-FFF2-40B4-BE49-F238E27FC236}">
                <a16:creationId xmlns:a16="http://schemas.microsoft.com/office/drawing/2014/main" id="{3BF29D05-2020-DD75-1F0C-6E2B9A063866}"/>
              </a:ext>
            </a:extLst>
          </p:cNvPr>
          <p:cNvSpPr>
            <a:spLocks noGrp="1"/>
          </p:cNvSpPr>
          <p:nvPr>
            <p:custDataLst>
              <p:tags r:id="rId4"/>
            </p:custDataLst>
          </p:nvPr>
        </p:nvSpPr>
        <p:spPr bwMode="auto">
          <a:xfrm>
            <a:off x="1752600" y="247491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Text Placeholder 2">
            <a:hlinkClick r:id="rId18" action="ppaction://hlinksldjump"/>
            <a:extLst>
              <a:ext uri="{FF2B5EF4-FFF2-40B4-BE49-F238E27FC236}">
                <a16:creationId xmlns:a16="http://schemas.microsoft.com/office/drawing/2014/main" id="{2005B30E-5901-0213-6371-4BAE311C1A45}"/>
              </a:ext>
            </a:extLst>
          </p:cNvPr>
          <p:cNvSpPr>
            <a:spLocks noGrp="1"/>
          </p:cNvSpPr>
          <p:nvPr>
            <p:custDataLst>
              <p:tags r:id="rId5"/>
            </p:custDataLst>
          </p:nvPr>
        </p:nvSpPr>
        <p:spPr bwMode="auto">
          <a:xfrm>
            <a:off x="1752600" y="2800350"/>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7" name="Text Placeholder 2">
            <a:extLst>
              <a:ext uri="{FF2B5EF4-FFF2-40B4-BE49-F238E27FC236}">
                <a16:creationId xmlns:a16="http://schemas.microsoft.com/office/drawing/2014/main" id="{84679438-71FA-2867-FE8A-5E150BEE92ED}"/>
              </a:ext>
            </a:extLst>
          </p:cNvPr>
          <p:cNvSpPr>
            <a:spLocks noGrp="1"/>
          </p:cNvSpPr>
          <p:nvPr>
            <p:custDataLst>
              <p:tags r:id="rId6"/>
            </p:custDataLst>
          </p:nvPr>
        </p:nvSpPr>
        <p:spPr bwMode="auto">
          <a:xfrm>
            <a:off x="1752600" y="3167063"/>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Text Placeholder 2">
            <a:hlinkClick r:id="rId19" action="ppaction://hlinksldjump"/>
            <a:extLst>
              <a:ext uri="{FF2B5EF4-FFF2-40B4-BE49-F238E27FC236}">
                <a16:creationId xmlns:a16="http://schemas.microsoft.com/office/drawing/2014/main" id="{8FA92B66-5E3F-ED71-DF35-E84565AB5FB6}"/>
              </a:ext>
            </a:extLst>
          </p:cNvPr>
          <p:cNvSpPr>
            <a:spLocks noGrp="1"/>
          </p:cNvSpPr>
          <p:nvPr>
            <p:custDataLst>
              <p:tags r:id="rId7"/>
            </p:custDataLst>
          </p:nvPr>
        </p:nvSpPr>
        <p:spPr bwMode="auto">
          <a:xfrm>
            <a:off x="1752600" y="3573463"/>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（ア）実施体制</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Text Placeholder 2">
            <a:hlinkClick r:id="rId20" action="ppaction://hlinksldjump"/>
            <a:extLst>
              <a:ext uri="{FF2B5EF4-FFF2-40B4-BE49-F238E27FC236}">
                <a16:creationId xmlns:a16="http://schemas.microsoft.com/office/drawing/2014/main" id="{52048B8F-7904-97C8-DA83-8E91605DAF38}"/>
              </a:ext>
            </a:extLst>
          </p:cNvPr>
          <p:cNvSpPr>
            <a:spLocks noGrp="1"/>
          </p:cNvSpPr>
          <p:nvPr>
            <p:custDataLst>
              <p:tags r:id="rId8"/>
            </p:custDataLst>
          </p:nvPr>
        </p:nvSpPr>
        <p:spPr bwMode="auto">
          <a:xfrm>
            <a:off x="1752600" y="3929062"/>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（イ）財務状況</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Text Placeholder 2">
            <a:hlinkClick r:id="rId21" action="ppaction://hlinksldjump"/>
            <a:extLst>
              <a:ext uri="{FF2B5EF4-FFF2-40B4-BE49-F238E27FC236}">
                <a16:creationId xmlns:a16="http://schemas.microsoft.com/office/drawing/2014/main" id="{29B8FDBD-D199-F8AA-E488-4047B61AEF0B}"/>
              </a:ext>
            </a:extLst>
          </p:cNvPr>
          <p:cNvSpPr>
            <a:spLocks noGrp="1"/>
          </p:cNvSpPr>
          <p:nvPr>
            <p:custDataLst>
              <p:tags r:id="rId9"/>
            </p:custDataLst>
          </p:nvPr>
        </p:nvSpPr>
        <p:spPr bwMode="auto">
          <a:xfrm>
            <a:off x="1752600" y="4284663"/>
            <a:ext cx="6477000" cy="354013"/>
          </a:xfrm>
          <a:prstGeom prst="rect">
            <a:avLst/>
          </a:prstGeom>
          <a:solidFill>
            <a:schemeClr val="accent1"/>
          </a:solidFill>
          <a:ln w="381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（ウ）スケジュール</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Text Placeholder 2">
            <a:hlinkClick r:id="rId22" action="ppaction://hlinksldjump"/>
            <a:extLst>
              <a:ext uri="{FF2B5EF4-FFF2-40B4-BE49-F238E27FC236}">
                <a16:creationId xmlns:a16="http://schemas.microsoft.com/office/drawing/2014/main" id="{A8CD0235-A444-0BFC-8837-DA447C6E4761}"/>
              </a:ext>
            </a:extLst>
          </p:cNvPr>
          <p:cNvSpPr>
            <a:spLocks noGrp="1"/>
          </p:cNvSpPr>
          <p:nvPr>
            <p:custDataLst>
              <p:tags r:id="rId10"/>
            </p:custDataLst>
          </p:nvPr>
        </p:nvSpPr>
        <p:spPr bwMode="auto">
          <a:xfrm>
            <a:off x="1752600" y="4638674"/>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（エ）金融機関のコミットメント</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4A81DB72-E290-B34E-3A09-A0E3442E8311}"/>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595169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36028496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0" name="Text Placeholder 2">
            <a:hlinkClick r:id="rId15" action="ppaction://hlinksldjump"/>
            <a:extLst>
              <a:ext uri="{FF2B5EF4-FFF2-40B4-BE49-F238E27FC236}">
                <a16:creationId xmlns:a16="http://schemas.microsoft.com/office/drawing/2014/main" id="{1C87F4DB-5945-23DC-2238-30D1EA6DD025}"/>
              </a:ext>
            </a:extLst>
          </p:cNvPr>
          <p:cNvSpPr>
            <a:spLocks noGrp="1"/>
          </p:cNvSpPr>
          <p:nvPr>
            <p:custDataLst>
              <p:tags r:id="rId2"/>
            </p:custDataLst>
          </p:nvPr>
        </p:nvSpPr>
        <p:spPr bwMode="auto">
          <a:xfrm>
            <a:off x="1752600" y="1970088"/>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1" name="Text Placeholder 2">
            <a:hlinkClick r:id="rId16" action="ppaction://hlinksldjump"/>
            <a:extLst>
              <a:ext uri="{FF2B5EF4-FFF2-40B4-BE49-F238E27FC236}">
                <a16:creationId xmlns:a16="http://schemas.microsoft.com/office/drawing/2014/main" id="{33A10316-C5D1-1EF1-C871-9544F83306F9}"/>
              </a:ext>
            </a:extLst>
          </p:cNvPr>
          <p:cNvSpPr>
            <a:spLocks noGrp="1"/>
          </p:cNvSpPr>
          <p:nvPr>
            <p:custDataLst>
              <p:tags r:id="rId3"/>
            </p:custDataLst>
          </p:nvPr>
        </p:nvSpPr>
        <p:spPr bwMode="auto">
          <a:xfrm>
            <a:off x="1752600" y="2255838"/>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2" name="Text Placeholder 2">
            <a:hlinkClick r:id="rId17" action="ppaction://hlinksldjump"/>
            <a:extLst>
              <a:ext uri="{FF2B5EF4-FFF2-40B4-BE49-F238E27FC236}">
                <a16:creationId xmlns:a16="http://schemas.microsoft.com/office/drawing/2014/main" id="{23831D4A-FAFE-F6B8-2215-380332F3339C}"/>
              </a:ext>
            </a:extLst>
          </p:cNvPr>
          <p:cNvSpPr>
            <a:spLocks noGrp="1"/>
          </p:cNvSpPr>
          <p:nvPr>
            <p:custDataLst>
              <p:tags r:id="rId4"/>
            </p:custDataLst>
          </p:nvPr>
        </p:nvSpPr>
        <p:spPr bwMode="auto">
          <a:xfrm>
            <a:off x="1752600" y="2581275"/>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hlinkClick r:id="rId18" action="ppaction://hlinksldjump"/>
            <a:extLst>
              <a:ext uri="{FF2B5EF4-FFF2-40B4-BE49-F238E27FC236}">
                <a16:creationId xmlns:a16="http://schemas.microsoft.com/office/drawing/2014/main" id="{0DAEEAE5-D8A7-A1E3-6793-D08E1A06B8BA}"/>
              </a:ext>
            </a:extLst>
          </p:cNvPr>
          <p:cNvSpPr>
            <a:spLocks noGrp="1"/>
          </p:cNvSpPr>
          <p:nvPr>
            <p:custDataLst>
              <p:tags r:id="rId5"/>
            </p:custDataLst>
          </p:nvPr>
        </p:nvSpPr>
        <p:spPr bwMode="auto">
          <a:xfrm>
            <a:off x="1752600" y="2906713"/>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4" name="Text Placeholder 2">
            <a:hlinkClick r:id="rId19" action="ppaction://hlinksldjump"/>
            <a:extLst>
              <a:ext uri="{FF2B5EF4-FFF2-40B4-BE49-F238E27FC236}">
                <a16:creationId xmlns:a16="http://schemas.microsoft.com/office/drawing/2014/main" id="{59348C7D-406A-B18F-4B44-6671F635BFB5}"/>
              </a:ext>
            </a:extLst>
          </p:cNvPr>
          <p:cNvSpPr>
            <a:spLocks noGrp="1"/>
          </p:cNvSpPr>
          <p:nvPr>
            <p:custDataLst>
              <p:tags r:id="rId6"/>
            </p:custDataLst>
          </p:nvPr>
        </p:nvSpPr>
        <p:spPr bwMode="auto">
          <a:xfrm>
            <a:off x="1752600" y="3273425"/>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Text Placeholder 2">
            <a:extLst>
              <a:ext uri="{FF2B5EF4-FFF2-40B4-BE49-F238E27FC236}">
                <a16:creationId xmlns:a16="http://schemas.microsoft.com/office/drawing/2014/main" id="{9B422108-5CDA-B43B-82DB-2A620DFB8258}"/>
              </a:ext>
            </a:extLst>
          </p:cNvPr>
          <p:cNvSpPr>
            <a:spLocks noGrp="1"/>
          </p:cNvSpPr>
          <p:nvPr>
            <p:custDataLst>
              <p:tags r:id="rId7"/>
            </p:custDataLst>
          </p:nvPr>
        </p:nvSpPr>
        <p:spPr bwMode="auto">
          <a:xfrm>
            <a:off x="1752600" y="3681413"/>
            <a:ext cx="6477000" cy="354013"/>
          </a:xfrm>
          <a:prstGeom prst="rect">
            <a:avLst/>
          </a:prstGeom>
          <a:solidFill>
            <a:schemeClr val="accent1"/>
          </a:solidFill>
          <a:ln w="127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（ア）実施体制</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Text Placeholder 2">
            <a:hlinkClick r:id="rId20" action="ppaction://hlinksldjump"/>
            <a:extLst>
              <a:ext uri="{FF2B5EF4-FFF2-40B4-BE49-F238E27FC236}">
                <a16:creationId xmlns:a16="http://schemas.microsoft.com/office/drawing/2014/main" id="{395141AD-71D5-90E0-1E03-E29F331C49BD}"/>
              </a:ext>
            </a:extLst>
          </p:cNvPr>
          <p:cNvSpPr>
            <a:spLocks noGrp="1"/>
          </p:cNvSpPr>
          <p:nvPr>
            <p:custDataLst>
              <p:tags r:id="rId8"/>
            </p:custDataLst>
          </p:nvPr>
        </p:nvSpPr>
        <p:spPr bwMode="auto">
          <a:xfrm>
            <a:off x="1752600" y="4035424"/>
            <a:ext cx="6477000" cy="319088"/>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71438"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（イ）財務状況</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Text Placeholder 2">
            <a:hlinkClick r:id="rId21" action="ppaction://hlinksldjump"/>
            <a:extLst>
              <a:ext uri="{FF2B5EF4-FFF2-40B4-BE49-F238E27FC236}">
                <a16:creationId xmlns:a16="http://schemas.microsoft.com/office/drawing/2014/main" id="{688E061B-3A21-56F5-2301-0B866E2D645A}"/>
              </a:ext>
            </a:extLst>
          </p:cNvPr>
          <p:cNvSpPr>
            <a:spLocks noGrp="1"/>
          </p:cNvSpPr>
          <p:nvPr>
            <p:custDataLst>
              <p:tags r:id="rId9"/>
            </p:custDataLst>
          </p:nvPr>
        </p:nvSpPr>
        <p:spPr bwMode="auto">
          <a:xfrm>
            <a:off x="1752600" y="4354514"/>
            <a:ext cx="6477000" cy="284163"/>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（ウ）スケジュール</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Text Placeholder 2">
            <a:hlinkClick r:id="rId22" action="ppaction://hlinksldjump"/>
            <a:extLst>
              <a:ext uri="{FF2B5EF4-FFF2-40B4-BE49-F238E27FC236}">
                <a16:creationId xmlns:a16="http://schemas.microsoft.com/office/drawing/2014/main" id="{B714B1F5-2D1F-EB4B-95A3-787D901BB95A}"/>
              </a:ext>
            </a:extLst>
          </p:cNvPr>
          <p:cNvSpPr>
            <a:spLocks noGrp="1"/>
          </p:cNvSpPr>
          <p:nvPr>
            <p:custDataLst>
              <p:tags r:id="rId10"/>
            </p:custDataLst>
          </p:nvPr>
        </p:nvSpPr>
        <p:spPr bwMode="auto">
          <a:xfrm>
            <a:off x="1752600" y="4638675"/>
            <a:ext cx="6477000" cy="249238"/>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（エ）金融機関のコミットメント</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69B80189-8348-59DC-D681-811818061A7F}"/>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945207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D99D9068-5F47-B302-9352-D9369347264D}"/>
              </a:ext>
            </a:extLst>
          </p:cNvPr>
          <p:cNvGraphicFramePr>
            <a:graphicFrameLocks noChangeAspect="1"/>
          </p:cNvGraphicFramePr>
          <p:nvPr>
            <p:custDataLst>
              <p:tags r:id="rId1"/>
            </p:custDataLst>
            <p:extLst>
              <p:ext uri="{D42A27DB-BD31-4B8C-83A1-F6EECF244321}">
                <p14:modId xmlns:p14="http://schemas.microsoft.com/office/powerpoint/2010/main" val="28138818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D99D9068-5F47-B302-9352-D936934726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9" name="RectangleWithLineGroup">
            <a:extLst>
              <a:ext uri="{FF2B5EF4-FFF2-40B4-BE49-F238E27FC236}">
                <a16:creationId xmlns:a16="http://schemas.microsoft.com/office/drawing/2014/main" id="{2F2A3812-E494-705E-FFBE-A4CF9EE6036A}"/>
              </a:ext>
            </a:extLst>
          </p:cNvPr>
          <p:cNvGrpSpPr/>
          <p:nvPr/>
        </p:nvGrpSpPr>
        <p:grpSpPr>
          <a:xfrm>
            <a:off x="381000" y="3505720"/>
            <a:ext cx="9144000" cy="380480"/>
            <a:chOff x="2073603" y="1702803"/>
            <a:chExt cx="2160003" cy="360000"/>
          </a:xfrm>
          <a:noFill/>
        </p:grpSpPr>
        <p:sp>
          <p:nvSpPr>
            <p:cNvPr id="10" name="Rectangle 9">
              <a:extLst>
                <a:ext uri="{FF2B5EF4-FFF2-40B4-BE49-F238E27FC236}">
                  <a16:creationId xmlns:a16="http://schemas.microsoft.com/office/drawing/2014/main" id="{E58702B3-538B-E8A3-94B3-79331A7F528A}"/>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関連事業者の体制</a:t>
              </a:r>
            </a:p>
          </p:txBody>
        </p:sp>
        <p:cxnSp>
          <p:nvCxnSpPr>
            <p:cNvPr id="11" name="Straight Connector 10">
              <a:extLst>
                <a:ext uri="{FF2B5EF4-FFF2-40B4-BE49-F238E27FC236}">
                  <a16:creationId xmlns:a16="http://schemas.microsoft.com/office/drawing/2014/main" id="{41EB6DD9-50A9-6498-F9F3-87C824F8E1DF}"/>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26" name="正方形/長方形 6">
            <a:extLst>
              <a:ext uri="{FF2B5EF4-FFF2-40B4-BE49-F238E27FC236}">
                <a16:creationId xmlns:a16="http://schemas.microsoft.com/office/drawing/2014/main" id="{E5022195-3910-86B7-CF5D-8139FB7A7193}"/>
              </a:ext>
            </a:extLst>
          </p:cNvPr>
          <p:cNvSpPr/>
          <p:nvPr/>
        </p:nvSpPr>
        <p:spPr>
          <a:xfrm>
            <a:off x="2084548" y="3553933"/>
            <a:ext cx="2320035" cy="283275"/>
          </a:xfrm>
          <a:prstGeom prst="rect">
            <a:avLst/>
          </a:prstGeom>
          <a:solidFill>
            <a:schemeClr val="bg1"/>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7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事業者との</a:t>
            </a:r>
            <a:br>
              <a:rPr lang="en-US" altLang="ja-JP" sz="700">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7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調整ステータス</a:t>
            </a:r>
            <a:endParaRPr lang="ja-JP" altLang="en-US" sz="7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四角形: 角を丸くする 7">
            <a:extLst>
              <a:ext uri="{FF2B5EF4-FFF2-40B4-BE49-F238E27FC236}">
                <a16:creationId xmlns:a16="http://schemas.microsoft.com/office/drawing/2014/main" id="{9518AD8C-8AB8-F6E6-7CAC-5BD49978C9AA}"/>
              </a:ext>
            </a:extLst>
          </p:cNvPr>
          <p:cNvSpPr/>
          <p:nvPr/>
        </p:nvSpPr>
        <p:spPr>
          <a:xfrm>
            <a:off x="2764837" y="3601645"/>
            <a:ext cx="479728" cy="187853"/>
          </a:xfrm>
          <a:prstGeom prst="roundRect">
            <a:avLst>
              <a:gd name="adj" fmla="val 40234"/>
            </a:avLst>
          </a:prstGeom>
          <a:solidFill>
            <a:schemeClr val="accent1"/>
          </a:solidFill>
          <a:ln>
            <a:noFill/>
          </a:ln>
        </p:spPr>
        <p:txBody>
          <a:bodyPr wrap="none" lIns="36000" rIns="36000" anchor="ctr">
            <a:spAutoFit/>
          </a:bodyPr>
          <a:lstStyle/>
          <a:p>
            <a:pPr algn="ctr" defTabSz="914400">
              <a:lnSpc>
                <a:spcPct val="110000"/>
              </a:lnSpc>
            </a:pPr>
            <a:r>
              <a:rPr lang="ja-JP" altLang="en-US" sz="900">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参画済</a:t>
            </a:r>
            <a:endParaRPr kumimoji="1" lang="en-US" altLang="ja-JP" sz="700">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四角形: 角を丸くする 8">
            <a:extLst>
              <a:ext uri="{FF2B5EF4-FFF2-40B4-BE49-F238E27FC236}">
                <a16:creationId xmlns:a16="http://schemas.microsoft.com/office/drawing/2014/main" id="{674B0C6F-9573-8C85-C3F9-6FECC7F11F99}"/>
              </a:ext>
            </a:extLst>
          </p:cNvPr>
          <p:cNvSpPr/>
          <p:nvPr/>
        </p:nvSpPr>
        <p:spPr>
          <a:xfrm>
            <a:off x="3278817" y="3601645"/>
            <a:ext cx="479728" cy="187853"/>
          </a:xfrm>
          <a:prstGeom prst="roundRect">
            <a:avLst>
              <a:gd name="adj" fmla="val 40234"/>
            </a:avLst>
          </a:prstGeom>
          <a:solidFill>
            <a:schemeClr val="accent3">
              <a:lumMod val="20000"/>
              <a:lumOff val="80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内諾済</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四角形: 角を丸くする 9">
            <a:extLst>
              <a:ext uri="{FF2B5EF4-FFF2-40B4-BE49-F238E27FC236}">
                <a16:creationId xmlns:a16="http://schemas.microsoft.com/office/drawing/2014/main" id="{3D94AF24-D536-8496-48DF-30D194E4DA06}"/>
              </a:ext>
            </a:extLst>
          </p:cNvPr>
          <p:cNvSpPr/>
          <p:nvPr/>
        </p:nvSpPr>
        <p:spPr>
          <a:xfrm>
            <a:off x="3790776" y="3601645"/>
            <a:ext cx="601552" cy="187853"/>
          </a:xfrm>
          <a:prstGeom prst="roundRect">
            <a:avLst>
              <a:gd name="adj" fmla="val 40234"/>
            </a:avLst>
          </a:prstGeom>
          <a:solidFill>
            <a:schemeClr val="bg1">
              <a:lumMod val="75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検討段階</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itle 3">
            <a:extLst>
              <a:ext uri="{FF2B5EF4-FFF2-40B4-BE49-F238E27FC236}">
                <a16:creationId xmlns:a16="http://schemas.microsoft.com/office/drawing/2014/main" id="{AE0BF193-A5E8-45CA-64D4-65F389A58E74}"/>
              </a:ext>
            </a:extLst>
          </p:cNvPr>
          <p:cNvSpPr>
            <a:spLocks noGrp="1"/>
          </p:cNvSpPr>
          <p:nvPr>
            <p:ph type="title"/>
          </p:nvPr>
        </p:nvSpPr>
        <p:spPr/>
        <p:txBody>
          <a:bodyPr vert="horz"/>
          <a:lstStyle/>
          <a:p>
            <a:endParaRPr lang="ja-JP" altLang="en-US"/>
          </a:p>
        </p:txBody>
      </p:sp>
      <p:sp>
        <p:nvSpPr>
          <p:cNvPr id="111" name="Text Placeholder 110">
            <a:extLst>
              <a:ext uri="{FF2B5EF4-FFF2-40B4-BE49-F238E27FC236}">
                <a16:creationId xmlns:a16="http://schemas.microsoft.com/office/drawing/2014/main" id="{A811E90E-9027-B475-1C2F-B7CEFEE8109C}"/>
              </a:ext>
            </a:extLst>
          </p:cNvPr>
          <p:cNvSpPr>
            <a:spLocks noGrp="1"/>
          </p:cNvSpPr>
          <p:nvPr>
            <p:ph type="body" sz="quarter" idx="12"/>
          </p:nvPr>
        </p:nvSpPr>
        <p:spPr/>
        <p:txBody>
          <a:bodyPr/>
          <a:lstStyle/>
          <a:p>
            <a:r>
              <a:rPr lang="ja-JP" altLang="en-US"/>
              <a:t>⑤実現可能性（ア）実施体制</a:t>
            </a:r>
          </a:p>
        </p:txBody>
      </p:sp>
      <p:sp>
        <p:nvSpPr>
          <p:cNvPr id="12" name="フリーフォーム: 図形 44">
            <a:extLst>
              <a:ext uri="{FF2B5EF4-FFF2-40B4-BE49-F238E27FC236}">
                <a16:creationId xmlns:a16="http://schemas.microsoft.com/office/drawing/2014/main" id="{180DC742-A021-2F11-34F1-196CC4D905C1}"/>
              </a:ext>
            </a:extLst>
          </p:cNvPr>
          <p:cNvSpPr/>
          <p:nvPr/>
        </p:nvSpPr>
        <p:spPr>
          <a:xfrm>
            <a:off x="381784" y="1570823"/>
            <a:ext cx="908561" cy="416722"/>
          </a:xfrm>
          <a:prstGeom prst="rect">
            <a:avLst/>
          </a:prstGeom>
          <a:noFill/>
          <a:ln w="635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none" lIns="5715" tIns="5715" rIns="5715" bIns="5715" numCol="1" spcCol="1270" anchor="ctr" anchorCtr="0">
            <a:noAutofit/>
          </a:bodyPr>
          <a:lstStyle/>
          <a:p>
            <a:pPr marL="0" lvl="0" indent="0" algn="ctr" defTabSz="400050">
              <a:lnSpc>
                <a:spcPts val="600"/>
              </a:lnSpc>
              <a:spcBef>
                <a:spcPct val="0"/>
              </a:spcBef>
              <a:spcAft>
                <a:spcPct val="35000"/>
              </a:spcAft>
              <a:buNone/>
            </a:pPr>
            <a:r>
              <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代表取締役</a:t>
            </a:r>
            <a:endPar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4000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フリーフォーム: 図形 45">
            <a:extLst>
              <a:ext uri="{FF2B5EF4-FFF2-40B4-BE49-F238E27FC236}">
                <a16:creationId xmlns:a16="http://schemas.microsoft.com/office/drawing/2014/main" id="{6ACCF729-2592-65E0-3BF4-70293FAB2636}"/>
              </a:ext>
            </a:extLst>
          </p:cNvPr>
          <p:cNvSpPr/>
          <p:nvPr/>
        </p:nvSpPr>
        <p:spPr>
          <a:xfrm>
            <a:off x="1592365" y="1570823"/>
            <a:ext cx="908561" cy="416722"/>
          </a:xfrm>
          <a:prstGeom prst="rect">
            <a:avLst/>
          </a:prstGeom>
          <a:noFill/>
          <a:ln w="635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none" lIns="5715" tIns="5715" rIns="5715" bIns="5715" numCol="1" spcCol="1270" anchor="ctr" anchorCtr="0">
            <a:noAutofit/>
          </a:bodyPr>
          <a:lstStyle/>
          <a:p>
            <a:pPr marL="0" lvl="0" indent="0" algn="ctr" defTabSz="400050">
              <a:lnSpc>
                <a:spcPts val="600"/>
              </a:lnSpc>
              <a:spcBef>
                <a:spcPct val="0"/>
              </a:spcBef>
              <a:spcAft>
                <a:spcPct val="35000"/>
              </a:spcAft>
              <a:buNone/>
            </a:pPr>
            <a:r>
              <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取締役</a:t>
            </a:r>
            <a:endPar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4000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フリーフォーム: 図形 46">
            <a:extLst>
              <a:ext uri="{FF2B5EF4-FFF2-40B4-BE49-F238E27FC236}">
                <a16:creationId xmlns:a16="http://schemas.microsoft.com/office/drawing/2014/main" id="{3ECDCDC3-5521-7B50-B199-3406ABEB0CFE}"/>
              </a:ext>
            </a:extLst>
          </p:cNvPr>
          <p:cNvSpPr/>
          <p:nvPr/>
        </p:nvSpPr>
        <p:spPr>
          <a:xfrm>
            <a:off x="2825747" y="1571288"/>
            <a:ext cx="908054" cy="415793"/>
          </a:xfrm>
          <a:prstGeom prst="rect">
            <a:avLst/>
          </a:prstGeom>
          <a:noFill/>
          <a:ln w="635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none" lIns="14605" tIns="14605" rIns="14605" bIns="14605" numCol="1" spcCol="1270" anchor="ctr" anchorCtr="0">
            <a:noAutofit/>
          </a:bodyPr>
          <a:lstStyle/>
          <a:p>
            <a:pPr marL="0" lvl="0" indent="0" algn="ctr" defTabSz="1022350">
              <a:lnSpc>
                <a:spcPts val="600"/>
              </a:lnSpc>
              <a:spcBef>
                <a:spcPct val="0"/>
              </a:spcBef>
              <a:spcAft>
                <a:spcPct val="35000"/>
              </a:spcAft>
              <a:buNone/>
            </a:pPr>
            <a:r>
              <a:rPr kumimoji="1"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主任</a:t>
            </a:r>
            <a:endParaRPr kumimoji="1"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10223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5" name="フリーフォーム: 図形 47">
            <a:extLst>
              <a:ext uri="{FF2B5EF4-FFF2-40B4-BE49-F238E27FC236}">
                <a16:creationId xmlns:a16="http://schemas.microsoft.com/office/drawing/2014/main" id="{B1877A38-DBB9-9B18-6CC4-1DEB5A15A093}"/>
              </a:ext>
            </a:extLst>
          </p:cNvPr>
          <p:cNvSpPr/>
          <p:nvPr/>
        </p:nvSpPr>
        <p:spPr>
          <a:xfrm>
            <a:off x="1592365" y="2332375"/>
            <a:ext cx="908561" cy="416722"/>
          </a:xfrm>
          <a:prstGeom prst="rect">
            <a:avLst/>
          </a:prstGeom>
          <a:noFill/>
          <a:ln w="635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none" lIns="5715" tIns="5715" rIns="5715" bIns="5715" numCol="1" spcCol="1270" anchor="ctr" anchorCtr="0">
            <a:noAutofit/>
          </a:bodyPr>
          <a:lstStyle/>
          <a:p>
            <a:pPr marL="0" lvl="0" indent="0" algn="ctr" defTabSz="400050">
              <a:lnSpc>
                <a:spcPts val="600"/>
              </a:lnSpc>
              <a:spcBef>
                <a:spcPct val="0"/>
              </a:spcBef>
              <a:spcAft>
                <a:spcPct val="35000"/>
              </a:spcAft>
              <a:buNone/>
            </a:pPr>
            <a:r>
              <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取締役</a:t>
            </a:r>
            <a:endPar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4000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フリーフォーム: 図形 48">
            <a:extLst>
              <a:ext uri="{FF2B5EF4-FFF2-40B4-BE49-F238E27FC236}">
                <a16:creationId xmlns:a16="http://schemas.microsoft.com/office/drawing/2014/main" id="{364B3551-0735-6BEC-DA88-58464AC08597}"/>
              </a:ext>
            </a:extLst>
          </p:cNvPr>
          <p:cNvSpPr/>
          <p:nvPr/>
        </p:nvSpPr>
        <p:spPr>
          <a:xfrm>
            <a:off x="2825747" y="2332645"/>
            <a:ext cx="908054" cy="415793"/>
          </a:xfrm>
          <a:prstGeom prst="rect">
            <a:avLst/>
          </a:prstGeom>
          <a:noFill/>
          <a:ln w="6350"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none" lIns="12065" tIns="12065" rIns="12065" bIns="12065" numCol="1" spcCol="1270" anchor="ctr" anchorCtr="0">
            <a:noAutofit/>
          </a:bodyPr>
          <a:lstStyle/>
          <a:p>
            <a:pPr marL="0" lvl="0" indent="0" algn="ctr" defTabSz="1022350">
              <a:lnSpc>
                <a:spcPts val="600"/>
              </a:lnSpc>
              <a:spcBef>
                <a:spcPct val="0"/>
              </a:spcBef>
              <a:spcAft>
                <a:spcPct val="35000"/>
              </a:spcAft>
              <a:buNone/>
            </a:pPr>
            <a:r>
              <a:rPr kumimoji="1"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リーダー</a:t>
            </a:r>
            <a:endParaRPr kumimoji="1"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10223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7" name="フリーフォーム: 図形 49">
            <a:extLst>
              <a:ext uri="{FF2B5EF4-FFF2-40B4-BE49-F238E27FC236}">
                <a16:creationId xmlns:a16="http://schemas.microsoft.com/office/drawing/2014/main" id="{081460A5-140F-3357-4858-66873DA10041}"/>
              </a:ext>
            </a:extLst>
          </p:cNvPr>
          <p:cNvSpPr/>
          <p:nvPr/>
        </p:nvSpPr>
        <p:spPr>
          <a:xfrm>
            <a:off x="1592365" y="3086342"/>
            <a:ext cx="908561" cy="416722"/>
          </a:xfrm>
          <a:prstGeom prst="rect">
            <a:avLst/>
          </a:prstGeom>
          <a:noFill/>
          <a:ln w="635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none" lIns="5715" tIns="5715" rIns="5715" bIns="5715" numCol="1" spcCol="1270" anchor="ctr" anchorCtr="0">
            <a:noAutofit/>
          </a:bodyPr>
          <a:lstStyle/>
          <a:p>
            <a:pPr marL="0" lvl="0" indent="0" algn="ctr" defTabSz="400050">
              <a:lnSpc>
                <a:spcPts val="600"/>
              </a:lnSpc>
              <a:spcBef>
                <a:spcPct val="0"/>
              </a:spcBef>
              <a:spcAft>
                <a:spcPct val="35000"/>
              </a:spcAft>
              <a:buNone/>
            </a:pPr>
            <a:r>
              <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取締役</a:t>
            </a:r>
            <a:endPar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4000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8" name="フリーフォーム: 図形 50">
            <a:extLst>
              <a:ext uri="{FF2B5EF4-FFF2-40B4-BE49-F238E27FC236}">
                <a16:creationId xmlns:a16="http://schemas.microsoft.com/office/drawing/2014/main" id="{63C30E24-3383-94F2-BE13-00F3FE162156}"/>
              </a:ext>
            </a:extLst>
          </p:cNvPr>
          <p:cNvSpPr/>
          <p:nvPr/>
        </p:nvSpPr>
        <p:spPr>
          <a:xfrm>
            <a:off x="2825747" y="3088471"/>
            <a:ext cx="908054" cy="415793"/>
          </a:xfrm>
          <a:prstGeom prst="rect">
            <a:avLst/>
          </a:prstGeom>
          <a:noFill/>
          <a:ln w="6350"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none" lIns="12065" tIns="12065" rIns="12065" bIns="12065" numCol="1" spcCol="1270" anchor="ctr" anchorCtr="0">
            <a:noAutofit/>
          </a:bodyPr>
          <a:lstStyle/>
          <a:p>
            <a:pPr marL="0" lvl="0" indent="0" algn="ctr" defTabSz="1022350">
              <a:lnSpc>
                <a:spcPts val="600"/>
              </a:lnSpc>
              <a:spcBef>
                <a:spcPct val="0"/>
              </a:spcBef>
              <a:spcAft>
                <a:spcPct val="35000"/>
              </a:spcAft>
              <a:buNone/>
            </a:pPr>
            <a:r>
              <a:rPr kumimoji="1"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主任</a:t>
            </a:r>
            <a:endParaRPr kumimoji="1"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10223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9" name="正方形/長方形 58">
            <a:extLst>
              <a:ext uri="{FF2B5EF4-FFF2-40B4-BE49-F238E27FC236}">
                <a16:creationId xmlns:a16="http://schemas.microsoft.com/office/drawing/2014/main" id="{D42B5535-1773-29F4-83A9-C5486D841DE7}"/>
              </a:ext>
            </a:extLst>
          </p:cNvPr>
          <p:cNvSpPr/>
          <p:nvPr/>
        </p:nvSpPr>
        <p:spPr>
          <a:xfrm>
            <a:off x="1591510" y="1374060"/>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1000">
                <a:latin typeface="Yu Gothic UI" panose="020B0500000000000000" pitchFamily="50" charset="-128"/>
                <a:ea typeface="Yu Gothic UI" panose="020B0500000000000000" pitchFamily="50" charset="-128"/>
                <a:sym typeface="Yu Gothic UI" panose="020B0500000000000000" pitchFamily="50" charset="-128"/>
              </a:rPr>
              <a:t>事業責任者</a:t>
            </a:r>
          </a:p>
        </p:txBody>
      </p:sp>
      <p:sp>
        <p:nvSpPr>
          <p:cNvPr id="20" name="正方形/長方形 61">
            <a:extLst>
              <a:ext uri="{FF2B5EF4-FFF2-40B4-BE49-F238E27FC236}">
                <a16:creationId xmlns:a16="http://schemas.microsoft.com/office/drawing/2014/main" id="{F08D5C71-9CCC-63CC-6124-55754E4761E3}"/>
              </a:ext>
            </a:extLst>
          </p:cNvPr>
          <p:cNvSpPr/>
          <p:nvPr/>
        </p:nvSpPr>
        <p:spPr>
          <a:xfrm>
            <a:off x="2824185" y="1374060"/>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営業部門</a:t>
            </a:r>
            <a:endParaRPr lang="ja-JP" alt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1" name="正方形/長方形 62">
            <a:extLst>
              <a:ext uri="{FF2B5EF4-FFF2-40B4-BE49-F238E27FC236}">
                <a16:creationId xmlns:a16="http://schemas.microsoft.com/office/drawing/2014/main" id="{B3DA4207-1784-61ED-0D7E-539FB064DDB7}"/>
              </a:ext>
            </a:extLst>
          </p:cNvPr>
          <p:cNvSpPr/>
          <p:nvPr/>
        </p:nvSpPr>
        <p:spPr>
          <a:xfrm>
            <a:off x="2824184" y="2139184"/>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lang="ja-JP" altLang="en-US" sz="1000" kern="100">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製造・管理部門</a:t>
            </a:r>
            <a:endParaRPr lang="ja-JP" alt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2" name="正方形/長方形 63">
            <a:extLst>
              <a:ext uri="{FF2B5EF4-FFF2-40B4-BE49-F238E27FC236}">
                <a16:creationId xmlns:a16="http://schemas.microsoft.com/office/drawing/2014/main" id="{0236FE7C-A914-DC16-78FE-1228FFE47A1C}"/>
              </a:ext>
            </a:extLst>
          </p:cNvPr>
          <p:cNvSpPr/>
          <p:nvPr/>
        </p:nvSpPr>
        <p:spPr>
          <a:xfrm>
            <a:off x="2824185" y="2904911"/>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lang="ja-JP" altLang="en-US" sz="1000" kern="100">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経理・総務部門</a:t>
            </a:r>
            <a:endParaRPr lang="ja-JP" alt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3" name="正方形/長方形 66">
            <a:extLst>
              <a:ext uri="{FF2B5EF4-FFF2-40B4-BE49-F238E27FC236}">
                <a16:creationId xmlns:a16="http://schemas.microsoft.com/office/drawing/2014/main" id="{12D09E98-168B-974A-C0B3-1A99368A7268}"/>
              </a:ext>
            </a:extLst>
          </p:cNvPr>
          <p:cNvSpPr/>
          <p:nvPr/>
        </p:nvSpPr>
        <p:spPr>
          <a:xfrm>
            <a:off x="1592013" y="2151060"/>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1000">
                <a:latin typeface="Yu Gothic UI" panose="020B0500000000000000" pitchFamily="50" charset="-128"/>
                <a:ea typeface="Yu Gothic UI" panose="020B0500000000000000" pitchFamily="50" charset="-128"/>
                <a:sym typeface="Yu Gothic UI" panose="020B0500000000000000" pitchFamily="50" charset="-128"/>
              </a:rPr>
              <a:t>製造責任者</a:t>
            </a:r>
          </a:p>
        </p:txBody>
      </p:sp>
      <p:sp>
        <p:nvSpPr>
          <p:cNvPr id="24" name="正方形/長方形 67">
            <a:extLst>
              <a:ext uri="{FF2B5EF4-FFF2-40B4-BE49-F238E27FC236}">
                <a16:creationId xmlns:a16="http://schemas.microsoft.com/office/drawing/2014/main" id="{156E7B70-A1FA-97FA-3BB4-230E916B3F59}"/>
              </a:ext>
            </a:extLst>
          </p:cNvPr>
          <p:cNvSpPr/>
          <p:nvPr/>
        </p:nvSpPr>
        <p:spPr>
          <a:xfrm>
            <a:off x="381001" y="1378999"/>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1000">
                <a:latin typeface="Yu Gothic UI" panose="020B0500000000000000" pitchFamily="50" charset="-128"/>
                <a:ea typeface="Yu Gothic UI" panose="020B0500000000000000" pitchFamily="50" charset="-128"/>
                <a:sym typeface="Yu Gothic UI" panose="020B0500000000000000" pitchFamily="50" charset="-128"/>
              </a:rPr>
              <a:t>経営者</a:t>
            </a:r>
          </a:p>
        </p:txBody>
      </p:sp>
      <p:sp>
        <p:nvSpPr>
          <p:cNvPr id="25" name="正方形/長方形 7">
            <a:extLst>
              <a:ext uri="{FF2B5EF4-FFF2-40B4-BE49-F238E27FC236}">
                <a16:creationId xmlns:a16="http://schemas.microsoft.com/office/drawing/2014/main" id="{005AA3C6-DAB4-1B5A-32BE-20F1CD3A3A76}"/>
              </a:ext>
            </a:extLst>
          </p:cNvPr>
          <p:cNvSpPr/>
          <p:nvPr/>
        </p:nvSpPr>
        <p:spPr>
          <a:xfrm>
            <a:off x="1592013" y="2904911"/>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1000">
                <a:latin typeface="Yu Gothic UI" panose="020B0500000000000000" pitchFamily="50" charset="-128"/>
                <a:ea typeface="Yu Gothic UI" panose="020B0500000000000000" pitchFamily="50" charset="-128"/>
                <a:sym typeface="Yu Gothic UI" panose="020B0500000000000000" pitchFamily="50" charset="-128"/>
              </a:rPr>
              <a:t>管理責任者</a:t>
            </a:r>
          </a:p>
        </p:txBody>
      </p:sp>
      <p:graphicFrame>
        <p:nvGraphicFramePr>
          <p:cNvPr id="27" name="表 1">
            <a:extLst>
              <a:ext uri="{FF2B5EF4-FFF2-40B4-BE49-F238E27FC236}">
                <a16:creationId xmlns:a16="http://schemas.microsoft.com/office/drawing/2014/main" id="{DCAB6121-9CF7-A539-6775-55BE5969FC34}"/>
              </a:ext>
            </a:extLst>
          </p:cNvPr>
          <p:cNvGraphicFramePr>
            <a:graphicFrameLocks noGrp="1"/>
          </p:cNvGraphicFramePr>
          <p:nvPr>
            <p:extLst>
              <p:ext uri="{D42A27DB-BD31-4B8C-83A1-F6EECF244321}">
                <p14:modId xmlns:p14="http://schemas.microsoft.com/office/powerpoint/2010/main" val="3832800563"/>
              </p:ext>
            </p:extLst>
          </p:nvPr>
        </p:nvGraphicFramePr>
        <p:xfrm>
          <a:off x="4018567" y="1372117"/>
          <a:ext cx="5486400" cy="2132149"/>
        </p:xfrm>
        <a:graphic>
          <a:graphicData uri="http://schemas.openxmlformats.org/drawingml/2006/table">
            <a:tbl>
              <a:tblPr/>
              <a:tblGrid>
                <a:gridCol w="109728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1188720">
                  <a:extLst>
                    <a:ext uri="{9D8B030D-6E8A-4147-A177-3AD203B41FA5}">
                      <a16:colId xmlns:a16="http://schemas.microsoft.com/office/drawing/2014/main" val="2159797835"/>
                    </a:ext>
                  </a:extLst>
                </a:gridCol>
                <a:gridCol w="2377440">
                  <a:extLst>
                    <a:ext uri="{9D8B030D-6E8A-4147-A177-3AD203B41FA5}">
                      <a16:colId xmlns:a16="http://schemas.microsoft.com/office/drawing/2014/main" val="93772259"/>
                    </a:ext>
                  </a:extLst>
                </a:gridCol>
              </a:tblGrid>
              <a:tr h="211909">
                <a:tc gridSpan="2">
                  <a:txBody>
                    <a:bodyPr/>
                    <a:lstStyle/>
                    <a:p>
                      <a:pPr marR="44450" indent="127000" algn="ctr">
                        <a:spcAft>
                          <a:spcPts val="0"/>
                        </a:spcAft>
                        <a:tabLst>
                          <a:tab pos="2700020" algn="ctr"/>
                          <a:tab pos="5400040" algn="r"/>
                        </a:tabLst>
                      </a:pPr>
                      <a:r>
                        <a:rPr lang="ja-JP" altLang="en-US" sz="1000" b="1" kern="100">
                          <a:effectLst/>
                          <a:latin typeface="Yu Gothic UI" panose="020B0500000000000000" pitchFamily="50" charset="-128"/>
                          <a:ea typeface="Yu Gothic UI" panose="020B0500000000000000" pitchFamily="50" charset="-128"/>
                          <a:sym typeface="Yu Gothic UI" panose="020B0500000000000000" pitchFamily="50" charset="-128"/>
                        </a:rPr>
                        <a:t>担当者</a:t>
                      </a:r>
                      <a:endParaRPr lang="en-US" altLang="ja-JP" sz="1000" b="1" kern="100">
                        <a:effectLst/>
                        <a:latin typeface="Yu Gothic UI" panose="020B0500000000000000" pitchFamily="50" charset="-128"/>
                        <a:ea typeface="Yu Gothic UI" panose="020B0500000000000000" pitchFamily="50" charset="-128"/>
                        <a:sym typeface="Yu Gothic UI" panose="020B0500000000000000" pitchFamily="50" charset="-128"/>
                      </a:endParaRPr>
                    </a:p>
                  </a:txBody>
                  <a:tcPr marL="15931" marR="15931"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hMerge="1">
                  <a:txBody>
                    <a:bodyPr/>
                    <a:lstStyle/>
                    <a:p>
                      <a:pPr marR="44450" indent="127000" algn="ctr">
                        <a:spcAft>
                          <a:spcPts val="0"/>
                        </a:spcAft>
                        <a:tabLst>
                          <a:tab pos="2700020" algn="ctr"/>
                          <a:tab pos="5400040" algn="r"/>
                        </a:tabLst>
                      </a:pPr>
                      <a:r>
                        <a:rPr lang="ja-JP" altLang="en-US" sz="10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altLang="en-US" sz="1000" b="1"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役職</a:t>
                      </a:r>
                      <a:endParaRPr lang="en-US" altLang="ja-JP" sz="1000" b="1"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L="0" marR="44450" indent="0" algn="ctr">
                        <a:spcAft>
                          <a:spcPts val="0"/>
                        </a:spcAft>
                        <a:tabLst>
                          <a:tab pos="2700020" algn="ctr"/>
                          <a:tab pos="5400040" algn="r"/>
                        </a:tabLst>
                      </a:pPr>
                      <a:r>
                        <a:rPr lang="ja-JP" altLang="en-US" sz="1000" b="1"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本事業における役割</a:t>
                      </a:r>
                      <a:endParaRPr lang="en-US" altLang="ja-JP" sz="1000" b="1"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経営者</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000" kern="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xxx</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事業責任者</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000" kern="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xxx</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製造責任者</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000" kern="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xxx</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管理責任者</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000" kern="0">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xxx</a:t>
                      </a: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営業部門</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000" b="0" i="0" u="none" strike="noStrike" kern="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xxx</a:t>
                      </a: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74320">
                <a:tc>
                  <a:txBody>
                    <a:bodyPr/>
                    <a:lstStyle/>
                    <a:p>
                      <a:pPr marL="0" marR="44450" lvl="0" indent="0" algn="l" defTabSz="914400" rtl="0" eaLnBrk="1" fontAlgn="auto" latinLnBrk="0" hangingPunct="1">
                        <a:lnSpc>
                          <a:spcPct val="100000"/>
                        </a:lnSpc>
                        <a:spcBef>
                          <a:spcPts val="0"/>
                        </a:spcBef>
                        <a:spcAft>
                          <a:spcPts val="0"/>
                        </a:spcAft>
                        <a:buClrTx/>
                        <a:buSzTx/>
                        <a:buFontTx/>
                        <a:buNone/>
                        <a:tabLst>
                          <a:tab pos="2700020" algn="ctr"/>
                          <a:tab pos="5400040" algn="r"/>
                        </a:tabLst>
                        <a:defRPr/>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製造・管理部門</a:t>
                      </a:r>
                      <a:endParaRPr lang="ja-JP" alt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000" b="0" i="0" u="none" strike="noStrike" kern="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xxx</a:t>
                      </a: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801101466"/>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経理・総務部門</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000" b="0" i="0" u="none" strike="noStrike" kern="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xxx</a:t>
                      </a: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811215643"/>
                  </a:ext>
                </a:extLst>
              </a:tr>
            </a:tbl>
          </a:graphicData>
        </a:graphic>
      </p:graphicFrame>
      <p:grpSp>
        <p:nvGrpSpPr>
          <p:cNvPr id="28" name="RectangleWithLineGroup">
            <a:extLst>
              <a:ext uri="{FF2B5EF4-FFF2-40B4-BE49-F238E27FC236}">
                <a16:creationId xmlns:a16="http://schemas.microsoft.com/office/drawing/2014/main" id="{CD13FD0C-BF63-2034-46D0-F13AA6962C7C}"/>
              </a:ext>
            </a:extLst>
          </p:cNvPr>
          <p:cNvGrpSpPr/>
          <p:nvPr/>
        </p:nvGrpSpPr>
        <p:grpSpPr>
          <a:xfrm>
            <a:off x="381000" y="914400"/>
            <a:ext cx="9144000" cy="380480"/>
            <a:chOff x="2073603" y="1702803"/>
            <a:chExt cx="2160003" cy="360000"/>
          </a:xfrm>
          <a:noFill/>
        </p:grpSpPr>
        <p:sp>
          <p:nvSpPr>
            <p:cNvPr id="29" name="Rectangle 28">
              <a:extLst>
                <a:ext uri="{FF2B5EF4-FFF2-40B4-BE49-F238E27FC236}">
                  <a16:creationId xmlns:a16="http://schemas.microsoft.com/office/drawing/2014/main" id="{C3293C30-0762-403C-2E21-383BA7BCAB6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当社内の体制</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30" name="Straight Connector 29">
              <a:extLst>
                <a:ext uri="{FF2B5EF4-FFF2-40B4-BE49-F238E27FC236}">
                  <a16:creationId xmlns:a16="http://schemas.microsoft.com/office/drawing/2014/main" id="{AE5BB4E0-C48F-E2BD-AD16-E3FAF4B2F766}"/>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34" name="正方形/長方形 82">
            <a:extLst>
              <a:ext uri="{FF2B5EF4-FFF2-40B4-BE49-F238E27FC236}">
                <a16:creationId xmlns:a16="http://schemas.microsoft.com/office/drawing/2014/main" id="{E36BE842-A6B4-8371-D6C4-58829709DA9D}"/>
              </a:ext>
            </a:extLst>
          </p:cNvPr>
          <p:cNvSpPr/>
          <p:nvPr/>
        </p:nvSpPr>
        <p:spPr>
          <a:xfrm>
            <a:off x="463320" y="4384963"/>
            <a:ext cx="6125328" cy="1024633"/>
          </a:xfrm>
          <a:prstGeom prst="rect">
            <a:avLst/>
          </a:prstGeom>
          <a:solidFill>
            <a:schemeClr val="accent3">
              <a:lumMod val="20000"/>
              <a:lumOff val="80000"/>
            </a:schemeClr>
          </a:solidFill>
          <a:ln>
            <a:noFill/>
          </a:ln>
          <a:effectLst>
            <a:reflection endPos="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正方形/長方形 12">
            <a:extLst>
              <a:ext uri="{FF2B5EF4-FFF2-40B4-BE49-F238E27FC236}">
                <a16:creationId xmlns:a16="http://schemas.microsoft.com/office/drawing/2014/main" id="{04385297-3912-4140-554C-CA6D5EEE6D2A}"/>
              </a:ext>
            </a:extLst>
          </p:cNvPr>
          <p:cNvSpPr/>
          <p:nvPr/>
        </p:nvSpPr>
        <p:spPr>
          <a:xfrm>
            <a:off x="5888373" y="5616376"/>
            <a:ext cx="1400549"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43" name="角丸四角形 9">
            <a:extLst>
              <a:ext uri="{FF2B5EF4-FFF2-40B4-BE49-F238E27FC236}">
                <a16:creationId xmlns:a16="http://schemas.microsoft.com/office/drawing/2014/main" id="{A3C3C25D-9E71-DB97-A1A5-17CC48133FCA}"/>
              </a:ext>
            </a:extLst>
          </p:cNvPr>
          <p:cNvSpPr/>
          <p:nvPr/>
        </p:nvSpPr>
        <p:spPr>
          <a:xfrm>
            <a:off x="2874328" y="4049934"/>
            <a:ext cx="4464550" cy="2403254"/>
          </a:xfrm>
          <a:prstGeom prst="roundRect">
            <a:avLst>
              <a:gd name="adj" fmla="val 2347"/>
            </a:avLst>
          </a:prstGeom>
          <a:noFill/>
          <a:ln w="19050">
            <a:solidFill>
              <a:srgbClr val="3C64A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4" name="正方形/長方形 16">
            <a:extLst>
              <a:ext uri="{FF2B5EF4-FFF2-40B4-BE49-F238E27FC236}">
                <a16:creationId xmlns:a16="http://schemas.microsoft.com/office/drawing/2014/main" id="{A4648C0F-CEF5-08E6-B89E-D58C80821737}"/>
              </a:ext>
            </a:extLst>
          </p:cNvPr>
          <p:cNvSpPr/>
          <p:nvPr/>
        </p:nvSpPr>
        <p:spPr>
          <a:xfrm>
            <a:off x="2952436" y="5616376"/>
            <a:ext cx="1400549"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45" name="正方形/長方形 19">
            <a:extLst>
              <a:ext uri="{FF2B5EF4-FFF2-40B4-BE49-F238E27FC236}">
                <a16:creationId xmlns:a16="http://schemas.microsoft.com/office/drawing/2014/main" id="{2E785F57-374A-3CA7-21D9-4890071F39F5}"/>
              </a:ext>
            </a:extLst>
          </p:cNvPr>
          <p:cNvSpPr/>
          <p:nvPr/>
        </p:nvSpPr>
        <p:spPr>
          <a:xfrm>
            <a:off x="4420404" y="5616376"/>
            <a:ext cx="1400549"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lang="ja-JP" altLang="ja-JP" sz="2400" b="0" i="0" u="none" strike="noStrike">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6" name="正方形/長方形 20">
            <a:extLst>
              <a:ext uri="{FF2B5EF4-FFF2-40B4-BE49-F238E27FC236}">
                <a16:creationId xmlns:a16="http://schemas.microsoft.com/office/drawing/2014/main" id="{3E35CEE1-D2A4-2744-285B-23A7134CABBE}"/>
              </a:ext>
            </a:extLst>
          </p:cNvPr>
          <p:cNvSpPr/>
          <p:nvPr/>
        </p:nvSpPr>
        <p:spPr>
          <a:xfrm>
            <a:off x="4453180" y="3946549"/>
            <a:ext cx="1306847" cy="30441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R="45720"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事業推進体制</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47" name="正方形/長方形 21">
            <a:extLst>
              <a:ext uri="{FF2B5EF4-FFF2-40B4-BE49-F238E27FC236}">
                <a16:creationId xmlns:a16="http://schemas.microsoft.com/office/drawing/2014/main" id="{E15EF6E1-3D18-8D7A-BFA2-234129F9621E}"/>
              </a:ext>
            </a:extLst>
          </p:cNvPr>
          <p:cNvSpPr/>
          <p:nvPr/>
        </p:nvSpPr>
        <p:spPr>
          <a:xfrm>
            <a:off x="7637187" y="4504319"/>
            <a:ext cx="1853775"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48" name="正方形/長方形 22">
            <a:extLst>
              <a:ext uri="{FF2B5EF4-FFF2-40B4-BE49-F238E27FC236}">
                <a16:creationId xmlns:a16="http://schemas.microsoft.com/office/drawing/2014/main" id="{C5C7141D-65A0-7782-66A6-3D03CAD6EB9A}"/>
              </a:ext>
            </a:extLst>
          </p:cNvPr>
          <p:cNvSpPr/>
          <p:nvPr/>
        </p:nvSpPr>
        <p:spPr>
          <a:xfrm>
            <a:off x="7637187" y="5616376"/>
            <a:ext cx="1853775"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cxnSp>
        <p:nvCxnSpPr>
          <p:cNvPr id="49" name="直線矢印コネクタ 116">
            <a:extLst>
              <a:ext uri="{FF2B5EF4-FFF2-40B4-BE49-F238E27FC236}">
                <a16:creationId xmlns:a16="http://schemas.microsoft.com/office/drawing/2014/main" id="{987AF99D-DF35-8996-007B-5D67CFBCBCA6}"/>
              </a:ext>
            </a:extLst>
          </p:cNvPr>
          <p:cNvCxnSpPr>
            <a:cxnSpLocks/>
            <a:stCxn id="61" idx="2"/>
            <a:endCxn id="42" idx="0"/>
          </p:cNvCxnSpPr>
          <p:nvPr/>
        </p:nvCxnSpPr>
        <p:spPr bwMode="gray">
          <a:xfrm rot="16200000" flipH="1">
            <a:off x="5698600" y="4726328"/>
            <a:ext cx="312127" cy="1467968"/>
          </a:xfrm>
          <a:prstGeom prst="bentConnector3">
            <a:avLst>
              <a:gd name="adj1" fmla="val 50000"/>
            </a:avLst>
          </a:prstGeom>
          <a:noFill/>
          <a:ln w="12700" cap="flat" cmpd="sng" algn="ctr">
            <a:solidFill>
              <a:schemeClr val="accent1"/>
            </a:solidFill>
            <a:prstDash val="solid"/>
            <a:tailEnd type="triangle"/>
          </a:ln>
          <a:effectLst/>
        </p:spPr>
      </p:cxnSp>
      <p:cxnSp>
        <p:nvCxnSpPr>
          <p:cNvPr id="50" name="直線矢印コネクタ 116">
            <a:extLst>
              <a:ext uri="{FF2B5EF4-FFF2-40B4-BE49-F238E27FC236}">
                <a16:creationId xmlns:a16="http://schemas.microsoft.com/office/drawing/2014/main" id="{E92644DF-9138-F06A-1A05-6C9CCC699FBD}"/>
              </a:ext>
            </a:extLst>
          </p:cNvPr>
          <p:cNvCxnSpPr>
            <a:cxnSpLocks/>
            <a:stCxn id="47" idx="1"/>
            <a:endCxn id="43" idx="3"/>
          </p:cNvCxnSpPr>
          <p:nvPr/>
        </p:nvCxnSpPr>
        <p:spPr bwMode="gray">
          <a:xfrm rot="10800000" flipV="1">
            <a:off x="7338879" y="4866910"/>
            <a:ext cx="298309" cy="384651"/>
          </a:xfrm>
          <a:prstGeom prst="bentConnector3">
            <a:avLst>
              <a:gd name="adj1" fmla="val 50000"/>
            </a:avLst>
          </a:prstGeom>
          <a:noFill/>
          <a:ln w="12700" cap="flat" cmpd="sng" algn="ctr">
            <a:solidFill>
              <a:schemeClr val="accent1"/>
            </a:solidFill>
            <a:prstDash val="solid"/>
            <a:headEnd type="triangle"/>
            <a:tailEnd type="none"/>
          </a:ln>
          <a:effectLst/>
        </p:spPr>
      </p:cxnSp>
      <p:cxnSp>
        <p:nvCxnSpPr>
          <p:cNvPr id="51" name="直線矢印コネクタ 116">
            <a:extLst>
              <a:ext uri="{FF2B5EF4-FFF2-40B4-BE49-F238E27FC236}">
                <a16:creationId xmlns:a16="http://schemas.microsoft.com/office/drawing/2014/main" id="{7EE5434D-7D92-F622-57AF-FE7E18B2AFE8}"/>
              </a:ext>
            </a:extLst>
          </p:cNvPr>
          <p:cNvCxnSpPr>
            <a:cxnSpLocks/>
            <a:stCxn id="48" idx="1"/>
            <a:endCxn id="43" idx="3"/>
          </p:cNvCxnSpPr>
          <p:nvPr/>
        </p:nvCxnSpPr>
        <p:spPr bwMode="gray">
          <a:xfrm rot="10800000">
            <a:off x="7338879" y="5251563"/>
            <a:ext cx="298309" cy="727406"/>
          </a:xfrm>
          <a:prstGeom prst="bentConnector3">
            <a:avLst>
              <a:gd name="adj1" fmla="val 50000"/>
            </a:avLst>
          </a:prstGeom>
          <a:noFill/>
          <a:ln w="12700" cap="flat" cmpd="sng" algn="ctr">
            <a:solidFill>
              <a:schemeClr val="accent1"/>
            </a:solidFill>
            <a:prstDash val="solid"/>
            <a:headEnd type="triangle"/>
            <a:tailEnd type="none"/>
          </a:ln>
          <a:effectLst/>
        </p:spPr>
      </p:cxnSp>
      <p:sp>
        <p:nvSpPr>
          <p:cNvPr id="52" name="正方形/長方形 29">
            <a:extLst>
              <a:ext uri="{FF2B5EF4-FFF2-40B4-BE49-F238E27FC236}">
                <a16:creationId xmlns:a16="http://schemas.microsoft.com/office/drawing/2014/main" id="{8027DC1E-6477-E74E-6D24-77DBE64E0A26}"/>
              </a:ext>
            </a:extLst>
          </p:cNvPr>
          <p:cNvSpPr/>
          <p:nvPr/>
        </p:nvSpPr>
        <p:spPr>
          <a:xfrm>
            <a:off x="7188559" y="6092133"/>
            <a:ext cx="411025" cy="19096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R="45720" algn="ctr" rtl="0" eaLnBrk="1" fontAlgn="ctr" latinLnBrk="0" hangingPunct="1">
              <a:spcBef>
                <a:spcPts val="0"/>
              </a:spcBef>
              <a:spcAft>
                <a:spcPts val="0"/>
              </a:spcAft>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xxx</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53" name="正方形/長方形 30">
            <a:extLst>
              <a:ext uri="{FF2B5EF4-FFF2-40B4-BE49-F238E27FC236}">
                <a16:creationId xmlns:a16="http://schemas.microsoft.com/office/drawing/2014/main" id="{68812717-8D29-6170-01C8-260EFDEB5917}"/>
              </a:ext>
            </a:extLst>
          </p:cNvPr>
          <p:cNvSpPr/>
          <p:nvPr/>
        </p:nvSpPr>
        <p:spPr>
          <a:xfrm>
            <a:off x="7188559" y="4593197"/>
            <a:ext cx="411025" cy="19096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R="45720"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xxx</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54" name="角丸四角形 9">
            <a:extLst>
              <a:ext uri="{FF2B5EF4-FFF2-40B4-BE49-F238E27FC236}">
                <a16:creationId xmlns:a16="http://schemas.microsoft.com/office/drawing/2014/main" id="{03F0231E-0A84-A7D6-2C91-EC939CB1A3BD}"/>
              </a:ext>
            </a:extLst>
          </p:cNvPr>
          <p:cNvSpPr/>
          <p:nvPr/>
        </p:nvSpPr>
        <p:spPr>
          <a:xfrm>
            <a:off x="7424711" y="4052263"/>
            <a:ext cx="2100287" cy="2398887"/>
          </a:xfrm>
          <a:prstGeom prst="roundRect">
            <a:avLst>
              <a:gd name="adj" fmla="val 2347"/>
            </a:avLst>
          </a:prstGeom>
          <a:noFill/>
          <a:ln w="19050">
            <a:solidFill>
              <a:srgbClr val="3C64A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5" name="正方形/長方形 32">
            <a:extLst>
              <a:ext uri="{FF2B5EF4-FFF2-40B4-BE49-F238E27FC236}">
                <a16:creationId xmlns:a16="http://schemas.microsoft.com/office/drawing/2014/main" id="{A04153E3-190D-F3E5-E28E-FCF37273CDD6}"/>
              </a:ext>
            </a:extLst>
          </p:cNvPr>
          <p:cNvSpPr/>
          <p:nvPr/>
        </p:nvSpPr>
        <p:spPr>
          <a:xfrm>
            <a:off x="7821431" y="3946549"/>
            <a:ext cx="1306848" cy="30441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外注先・アドバイザー</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cxnSp>
        <p:nvCxnSpPr>
          <p:cNvPr id="56" name="直線矢印コネクタ 116">
            <a:extLst>
              <a:ext uri="{FF2B5EF4-FFF2-40B4-BE49-F238E27FC236}">
                <a16:creationId xmlns:a16="http://schemas.microsoft.com/office/drawing/2014/main" id="{72DA4931-AFCB-F61F-6251-DD1D383CB019}"/>
              </a:ext>
            </a:extLst>
          </p:cNvPr>
          <p:cNvCxnSpPr>
            <a:cxnSpLocks/>
            <a:stCxn id="61" idx="2"/>
            <a:endCxn id="45" idx="0"/>
          </p:cNvCxnSpPr>
          <p:nvPr/>
        </p:nvCxnSpPr>
        <p:spPr bwMode="gray">
          <a:xfrm>
            <a:off x="5120679" y="5304249"/>
            <a:ext cx="0" cy="312127"/>
          </a:xfrm>
          <a:prstGeom prst="straightConnector1">
            <a:avLst/>
          </a:prstGeom>
          <a:noFill/>
          <a:ln w="12700" cap="flat" cmpd="sng" algn="ctr">
            <a:solidFill>
              <a:schemeClr val="accent1"/>
            </a:solidFill>
            <a:prstDash val="solid"/>
            <a:tailEnd type="triangle"/>
          </a:ln>
          <a:effectLst/>
        </p:spPr>
      </p:cxnSp>
      <p:cxnSp>
        <p:nvCxnSpPr>
          <p:cNvPr id="57" name="直線矢印コネクタ 116">
            <a:extLst>
              <a:ext uri="{FF2B5EF4-FFF2-40B4-BE49-F238E27FC236}">
                <a16:creationId xmlns:a16="http://schemas.microsoft.com/office/drawing/2014/main" id="{6A8FDE42-A755-72C4-33C7-F712CCD47A20}"/>
              </a:ext>
            </a:extLst>
          </p:cNvPr>
          <p:cNvCxnSpPr>
            <a:cxnSpLocks/>
            <a:stCxn id="61" idx="2"/>
            <a:endCxn id="44" idx="0"/>
          </p:cNvCxnSpPr>
          <p:nvPr/>
        </p:nvCxnSpPr>
        <p:spPr bwMode="gray">
          <a:xfrm rot="5400000">
            <a:off x="4230631" y="4726328"/>
            <a:ext cx="312127" cy="1467968"/>
          </a:xfrm>
          <a:prstGeom prst="bentConnector3">
            <a:avLst>
              <a:gd name="adj1" fmla="val 50000"/>
            </a:avLst>
          </a:prstGeom>
          <a:noFill/>
          <a:ln w="12700" cap="flat" cmpd="sng" algn="ctr">
            <a:solidFill>
              <a:schemeClr val="accent1"/>
            </a:solidFill>
            <a:prstDash val="solid"/>
            <a:tailEnd type="triangle"/>
          </a:ln>
          <a:effectLst/>
        </p:spPr>
      </p:cxnSp>
      <p:sp>
        <p:nvSpPr>
          <p:cNvPr id="58" name="正方形/長方形 17">
            <a:extLst>
              <a:ext uri="{FF2B5EF4-FFF2-40B4-BE49-F238E27FC236}">
                <a16:creationId xmlns:a16="http://schemas.microsoft.com/office/drawing/2014/main" id="{A882DD28-4E24-5C52-D46B-71013B7A24E7}"/>
              </a:ext>
            </a:extLst>
          </p:cNvPr>
          <p:cNvSpPr/>
          <p:nvPr/>
        </p:nvSpPr>
        <p:spPr>
          <a:xfrm>
            <a:off x="926980" y="4594141"/>
            <a:ext cx="1332847"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kumimoji="1"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kumimoji="1"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L="0" marR="45720" indent="128016" algn="ctr" rtl="0" eaLnBrk="1" fontAlgn="ctr" latinLnBrk="0" hangingPunct="1">
              <a:spcBef>
                <a:spcPts val="0"/>
              </a:spcBef>
              <a:spcAft>
                <a:spcPts val="0"/>
              </a:spcAft>
              <a:tabLst>
                <a:tab pos="2700020" algn="ctr"/>
                <a:tab pos="5400040" algn="r"/>
              </a:tabLst>
            </a:pPr>
            <a:r>
              <a:rPr lang="ja-JP" altLang="en-US" sz="1200" b="0" i="0" u="none" strike="noStrike" kern="100">
                <a:solidFill>
                  <a:srgbClr val="000000"/>
                </a:solidFill>
                <a:effectLst/>
                <a:latin typeface="Yu Gothic UI" panose="020B0500000000000000" pitchFamily="50" charset="-128"/>
                <a:ea typeface="Yu Gothic UI" panose="020B0500000000000000" pitchFamily="50" charset="-128"/>
                <a:sym typeface="Yu Gothic UI" panose="020B0500000000000000" pitchFamily="50" charset="-128"/>
              </a:rPr>
              <a:t>（役割）</a:t>
            </a:r>
            <a:endParaRPr lang="ja-JP" altLang="ja-JP" sz="1200" b="0" i="0" u="none" strike="noStrike">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9" name="四角形: 角を丸くする 45">
            <a:extLst>
              <a:ext uri="{FF2B5EF4-FFF2-40B4-BE49-F238E27FC236}">
                <a16:creationId xmlns:a16="http://schemas.microsoft.com/office/drawing/2014/main" id="{F123C5F2-A8A4-5C17-13A2-9DC4D14536AB}"/>
              </a:ext>
            </a:extLst>
          </p:cNvPr>
          <p:cNvSpPr/>
          <p:nvPr/>
        </p:nvSpPr>
        <p:spPr>
          <a:xfrm>
            <a:off x="1184716" y="4493779"/>
            <a:ext cx="817376" cy="224227"/>
          </a:xfrm>
          <a:prstGeom prst="roundRect">
            <a:avLst>
              <a:gd name="adj" fmla="val 40234"/>
            </a:avLst>
          </a:prstGeom>
          <a:solidFill>
            <a:schemeClr val="accent1"/>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参加企業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1" name="正方形/長方形 48">
            <a:extLst>
              <a:ext uri="{FF2B5EF4-FFF2-40B4-BE49-F238E27FC236}">
                <a16:creationId xmlns:a16="http://schemas.microsoft.com/office/drawing/2014/main" id="{3580160C-9CBE-2077-C0EA-0E10623B3648}"/>
              </a:ext>
            </a:extLst>
          </p:cNvPr>
          <p:cNvSpPr/>
          <p:nvPr/>
        </p:nvSpPr>
        <p:spPr>
          <a:xfrm>
            <a:off x="4116653" y="4579068"/>
            <a:ext cx="2008050"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kumimoji="1"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kumimoji="1"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L="0" marR="45720" indent="128016" algn="ctr" rtl="0" eaLnBrk="1" fontAlgn="ctr" latinLnBrk="0" hangingPunct="1">
              <a:spcBef>
                <a:spcPts val="0"/>
              </a:spcBef>
              <a:spcAft>
                <a:spcPts val="0"/>
              </a:spcAft>
              <a:tabLst>
                <a:tab pos="2700020" algn="ctr"/>
                <a:tab pos="5400040" algn="r"/>
              </a:tabLst>
            </a:pPr>
            <a:r>
              <a:rPr lang="ja-JP" altLang="en-US" sz="1200" b="0" i="0" u="none" strike="noStrike" kern="100">
                <a:solidFill>
                  <a:srgbClr val="000000"/>
                </a:solidFill>
                <a:effectLst/>
                <a:latin typeface="Yu Gothic UI" panose="020B0500000000000000" pitchFamily="50" charset="-128"/>
                <a:ea typeface="Yu Gothic UI" panose="020B0500000000000000" pitchFamily="50" charset="-128"/>
                <a:sym typeface="Yu Gothic UI" panose="020B0500000000000000" pitchFamily="50" charset="-128"/>
              </a:rPr>
              <a:t>（役割）</a:t>
            </a:r>
            <a:endParaRPr lang="ja-JP" altLang="ja-JP" sz="1200" b="0" i="0" u="none" strike="noStrike">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2" name="四角形: 角を丸くする 44">
            <a:extLst>
              <a:ext uri="{FF2B5EF4-FFF2-40B4-BE49-F238E27FC236}">
                <a16:creationId xmlns:a16="http://schemas.microsoft.com/office/drawing/2014/main" id="{C9506608-570A-5FF0-4E24-C84F0B4E3527}"/>
              </a:ext>
            </a:extLst>
          </p:cNvPr>
          <p:cNvSpPr/>
          <p:nvPr/>
        </p:nvSpPr>
        <p:spPr>
          <a:xfrm>
            <a:off x="4599450" y="4466679"/>
            <a:ext cx="1042456" cy="224227"/>
          </a:xfrm>
          <a:prstGeom prst="roundRect">
            <a:avLst>
              <a:gd name="adj" fmla="val 40234"/>
            </a:avLst>
          </a:prstGeom>
          <a:solidFill>
            <a:schemeClr val="accent1"/>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幹事企業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3" name="四角形: 角を丸くする 50">
            <a:extLst>
              <a:ext uri="{FF2B5EF4-FFF2-40B4-BE49-F238E27FC236}">
                <a16:creationId xmlns:a16="http://schemas.microsoft.com/office/drawing/2014/main" id="{F91261DC-7D86-1401-9278-9A2FEE0ED658}"/>
              </a:ext>
            </a:extLst>
          </p:cNvPr>
          <p:cNvSpPr/>
          <p:nvPr/>
        </p:nvSpPr>
        <p:spPr>
          <a:xfrm>
            <a:off x="8339992" y="5540806"/>
            <a:ext cx="601552" cy="227302"/>
          </a:xfrm>
          <a:prstGeom prst="roundRect">
            <a:avLst>
              <a:gd name="adj" fmla="val 40234"/>
            </a:avLst>
          </a:prstGeom>
          <a:solidFill>
            <a:schemeClr val="bg1">
              <a:lumMod val="75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検討段階</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4" name="四角形: 角を丸くする 51">
            <a:extLst>
              <a:ext uri="{FF2B5EF4-FFF2-40B4-BE49-F238E27FC236}">
                <a16:creationId xmlns:a16="http://schemas.microsoft.com/office/drawing/2014/main" id="{84F07BF8-6BBE-1265-70EC-B6B079825C98}"/>
              </a:ext>
            </a:extLst>
          </p:cNvPr>
          <p:cNvSpPr/>
          <p:nvPr/>
        </p:nvSpPr>
        <p:spPr>
          <a:xfrm>
            <a:off x="4819903" y="5540806"/>
            <a:ext cx="601552" cy="227302"/>
          </a:xfrm>
          <a:prstGeom prst="roundRect">
            <a:avLst>
              <a:gd name="adj" fmla="val 40234"/>
            </a:avLst>
          </a:prstGeom>
          <a:solidFill>
            <a:schemeClr val="bg1">
              <a:lumMod val="75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検討段階</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5" name="四角形: 角を丸くする 52">
            <a:extLst>
              <a:ext uri="{FF2B5EF4-FFF2-40B4-BE49-F238E27FC236}">
                <a16:creationId xmlns:a16="http://schemas.microsoft.com/office/drawing/2014/main" id="{10806992-43E3-F61D-A3E1-B09F43F267D6}"/>
              </a:ext>
            </a:extLst>
          </p:cNvPr>
          <p:cNvSpPr/>
          <p:nvPr/>
        </p:nvSpPr>
        <p:spPr>
          <a:xfrm>
            <a:off x="8339992" y="4494293"/>
            <a:ext cx="601552" cy="227302"/>
          </a:xfrm>
          <a:prstGeom prst="roundRect">
            <a:avLst>
              <a:gd name="adj" fmla="val 40234"/>
            </a:avLst>
          </a:prstGeom>
          <a:solidFill>
            <a:schemeClr val="bg1">
              <a:lumMod val="75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検討段階</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6" name="四角形: 角を丸くする 53">
            <a:extLst>
              <a:ext uri="{FF2B5EF4-FFF2-40B4-BE49-F238E27FC236}">
                <a16:creationId xmlns:a16="http://schemas.microsoft.com/office/drawing/2014/main" id="{5E7EA270-6F2A-A96B-BF91-D32414AF6308}"/>
              </a:ext>
            </a:extLst>
          </p:cNvPr>
          <p:cNvSpPr/>
          <p:nvPr/>
        </p:nvSpPr>
        <p:spPr>
          <a:xfrm>
            <a:off x="6348783" y="5540806"/>
            <a:ext cx="479728" cy="227302"/>
          </a:xfrm>
          <a:prstGeom prst="roundRect">
            <a:avLst>
              <a:gd name="adj" fmla="val 40234"/>
            </a:avLst>
          </a:prstGeom>
          <a:solidFill>
            <a:schemeClr val="accent3">
              <a:lumMod val="20000"/>
              <a:lumOff val="80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内諾済</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7" name="四角形: 角を丸くする 55">
            <a:extLst>
              <a:ext uri="{FF2B5EF4-FFF2-40B4-BE49-F238E27FC236}">
                <a16:creationId xmlns:a16="http://schemas.microsoft.com/office/drawing/2014/main" id="{5207BB50-F985-BD7F-AA75-75D9DF24E452}"/>
              </a:ext>
            </a:extLst>
          </p:cNvPr>
          <p:cNvSpPr/>
          <p:nvPr/>
        </p:nvSpPr>
        <p:spPr>
          <a:xfrm>
            <a:off x="3412847" y="5540806"/>
            <a:ext cx="479728" cy="227302"/>
          </a:xfrm>
          <a:prstGeom prst="roundRect">
            <a:avLst>
              <a:gd name="adj" fmla="val 40234"/>
            </a:avLst>
          </a:prstGeom>
          <a:solidFill>
            <a:schemeClr val="accent1"/>
          </a:solidFill>
          <a:ln>
            <a:noFill/>
          </a:ln>
        </p:spPr>
        <p:txBody>
          <a:bodyPr wrap="none" lIns="36000" rIns="36000" anchor="ctr">
            <a:spAutoFit/>
          </a:bodyPr>
          <a:lstStyle/>
          <a:p>
            <a:pPr algn="ctr">
              <a:lnSpc>
                <a:spcPct val="110000"/>
              </a:lnSpc>
            </a:pPr>
            <a:r>
              <a:rPr lang="ja-JP" altLang="en-US" sz="900">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参画済</a:t>
            </a:r>
            <a:endParaRPr lang="en-US" altLang="ja-JP" sz="900">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8" name="角丸四角形 9">
            <a:extLst>
              <a:ext uri="{FF2B5EF4-FFF2-40B4-BE49-F238E27FC236}">
                <a16:creationId xmlns:a16="http://schemas.microsoft.com/office/drawing/2014/main" id="{6D5A6D43-209D-8F5F-88E6-8E74EF3E7057}"/>
              </a:ext>
            </a:extLst>
          </p:cNvPr>
          <p:cNvSpPr/>
          <p:nvPr/>
        </p:nvSpPr>
        <p:spPr>
          <a:xfrm>
            <a:off x="380999" y="4049934"/>
            <a:ext cx="2424812" cy="2403254"/>
          </a:xfrm>
          <a:prstGeom prst="roundRect">
            <a:avLst>
              <a:gd name="adj" fmla="val 2347"/>
            </a:avLst>
          </a:prstGeom>
          <a:noFill/>
          <a:ln w="19050">
            <a:solidFill>
              <a:srgbClr val="3C64A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9" name="正方形/長方形 58">
            <a:extLst>
              <a:ext uri="{FF2B5EF4-FFF2-40B4-BE49-F238E27FC236}">
                <a16:creationId xmlns:a16="http://schemas.microsoft.com/office/drawing/2014/main" id="{4549A059-B576-74F9-6B70-D8CE2E412406}"/>
              </a:ext>
            </a:extLst>
          </p:cNvPr>
          <p:cNvSpPr/>
          <p:nvPr/>
        </p:nvSpPr>
        <p:spPr>
          <a:xfrm>
            <a:off x="943844" y="3991266"/>
            <a:ext cx="1299121" cy="21497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R="45720"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事業推進体制</a:t>
            </a:r>
          </a:p>
        </p:txBody>
      </p:sp>
      <p:sp>
        <p:nvSpPr>
          <p:cNvPr id="71" name="正方形/長方形 60">
            <a:extLst>
              <a:ext uri="{FF2B5EF4-FFF2-40B4-BE49-F238E27FC236}">
                <a16:creationId xmlns:a16="http://schemas.microsoft.com/office/drawing/2014/main" id="{ED0A4E6C-B080-999F-8091-574C8FB487CA}"/>
              </a:ext>
            </a:extLst>
          </p:cNvPr>
          <p:cNvSpPr/>
          <p:nvPr/>
        </p:nvSpPr>
        <p:spPr>
          <a:xfrm>
            <a:off x="1652370" y="5616376"/>
            <a:ext cx="1122924"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lang="ja-JP" altLang="ja-JP" sz="1200">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2" name="正方形/長方形 61">
            <a:extLst>
              <a:ext uri="{FF2B5EF4-FFF2-40B4-BE49-F238E27FC236}">
                <a16:creationId xmlns:a16="http://schemas.microsoft.com/office/drawing/2014/main" id="{F64AF2DB-EC4D-53D4-4599-A5E19A763998}"/>
              </a:ext>
            </a:extLst>
          </p:cNvPr>
          <p:cNvSpPr/>
          <p:nvPr/>
        </p:nvSpPr>
        <p:spPr>
          <a:xfrm>
            <a:off x="463320" y="5616376"/>
            <a:ext cx="1122924"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lang="ja-JP" altLang="ja-JP" sz="1200">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73" name="直線矢印コネクタ 116">
            <a:extLst>
              <a:ext uri="{FF2B5EF4-FFF2-40B4-BE49-F238E27FC236}">
                <a16:creationId xmlns:a16="http://schemas.microsoft.com/office/drawing/2014/main" id="{1364CFE2-F73F-EE64-23C3-DC149EC8724D}"/>
              </a:ext>
            </a:extLst>
          </p:cNvPr>
          <p:cNvCxnSpPr>
            <a:cxnSpLocks/>
            <a:stCxn id="58" idx="2"/>
            <a:endCxn id="72" idx="0"/>
          </p:cNvCxnSpPr>
          <p:nvPr/>
        </p:nvCxnSpPr>
        <p:spPr bwMode="gray">
          <a:xfrm rot="5400000">
            <a:off x="1160566" y="5183538"/>
            <a:ext cx="297054" cy="568623"/>
          </a:xfrm>
          <a:prstGeom prst="bentConnector3">
            <a:avLst>
              <a:gd name="adj1" fmla="val 50000"/>
            </a:avLst>
          </a:prstGeom>
          <a:noFill/>
          <a:ln w="12700" cap="flat" cmpd="sng" algn="ctr">
            <a:solidFill>
              <a:schemeClr val="accent1"/>
            </a:solidFill>
            <a:prstDash val="solid"/>
            <a:tailEnd type="triangle"/>
          </a:ln>
          <a:effectLst/>
        </p:spPr>
      </p:cxnSp>
      <p:cxnSp>
        <p:nvCxnSpPr>
          <p:cNvPr id="74" name="直線矢印コネクタ 116">
            <a:extLst>
              <a:ext uri="{FF2B5EF4-FFF2-40B4-BE49-F238E27FC236}">
                <a16:creationId xmlns:a16="http://schemas.microsoft.com/office/drawing/2014/main" id="{95E19CEC-28FD-6C85-67AA-4AF2802FCBB7}"/>
              </a:ext>
            </a:extLst>
          </p:cNvPr>
          <p:cNvCxnSpPr>
            <a:cxnSpLocks/>
            <a:stCxn id="58" idx="2"/>
            <a:endCxn id="71" idx="0"/>
          </p:cNvCxnSpPr>
          <p:nvPr/>
        </p:nvCxnSpPr>
        <p:spPr bwMode="gray">
          <a:xfrm rot="16200000" flipH="1">
            <a:off x="1755091" y="5157635"/>
            <a:ext cx="297054" cy="620427"/>
          </a:xfrm>
          <a:prstGeom prst="bentConnector3">
            <a:avLst>
              <a:gd name="adj1" fmla="val 50000"/>
            </a:avLst>
          </a:prstGeom>
          <a:noFill/>
          <a:ln w="12700" cap="flat" cmpd="sng" algn="ctr">
            <a:solidFill>
              <a:schemeClr val="accent1"/>
            </a:solidFill>
            <a:prstDash val="solid"/>
            <a:tailEnd type="triangle"/>
          </a:ln>
          <a:effectLst/>
        </p:spPr>
      </p:cxnSp>
      <p:sp>
        <p:nvSpPr>
          <p:cNvPr id="75" name="四角形: 角を丸くする 79">
            <a:extLst>
              <a:ext uri="{FF2B5EF4-FFF2-40B4-BE49-F238E27FC236}">
                <a16:creationId xmlns:a16="http://schemas.microsoft.com/office/drawing/2014/main" id="{45B473AF-A1F0-A411-6158-CACB9F6717F1}"/>
              </a:ext>
            </a:extLst>
          </p:cNvPr>
          <p:cNvSpPr/>
          <p:nvPr/>
        </p:nvSpPr>
        <p:spPr>
          <a:xfrm>
            <a:off x="784917" y="5540806"/>
            <a:ext cx="479728" cy="227302"/>
          </a:xfrm>
          <a:prstGeom prst="roundRect">
            <a:avLst>
              <a:gd name="adj" fmla="val 40234"/>
            </a:avLst>
          </a:prstGeom>
          <a:solidFill>
            <a:schemeClr val="accent3">
              <a:lumMod val="20000"/>
              <a:lumOff val="80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内諾済</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6" name="四角形: 角を丸くする 81">
            <a:extLst>
              <a:ext uri="{FF2B5EF4-FFF2-40B4-BE49-F238E27FC236}">
                <a16:creationId xmlns:a16="http://schemas.microsoft.com/office/drawing/2014/main" id="{E626F463-AEA7-43BF-1F12-923D140C541E}"/>
              </a:ext>
            </a:extLst>
          </p:cNvPr>
          <p:cNvSpPr/>
          <p:nvPr/>
        </p:nvSpPr>
        <p:spPr>
          <a:xfrm>
            <a:off x="1973968" y="5540806"/>
            <a:ext cx="479728" cy="227302"/>
          </a:xfrm>
          <a:prstGeom prst="roundRect">
            <a:avLst>
              <a:gd name="adj" fmla="val 40234"/>
            </a:avLst>
          </a:prstGeom>
          <a:solidFill>
            <a:schemeClr val="accent1"/>
          </a:solidFill>
          <a:ln>
            <a:noFill/>
          </a:ln>
        </p:spPr>
        <p:txBody>
          <a:bodyPr wrap="none" lIns="36000" rIns="36000" anchor="ctr">
            <a:spAutoFit/>
          </a:bodyPr>
          <a:lstStyle/>
          <a:p>
            <a:pPr algn="ctr">
              <a:lnSpc>
                <a:spcPct val="110000"/>
              </a:lnSpc>
            </a:pPr>
            <a:r>
              <a:rPr lang="ja-JP" altLang="en-US" sz="900">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参画済</a:t>
            </a:r>
            <a:endParaRPr lang="en-US" altLang="ja-JP" sz="900">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8" name="テキスト ボックス 84">
            <a:extLst>
              <a:ext uri="{FF2B5EF4-FFF2-40B4-BE49-F238E27FC236}">
                <a16:creationId xmlns:a16="http://schemas.microsoft.com/office/drawing/2014/main" id="{9BEC0FD6-014B-2713-CB07-FC8A860156FC}"/>
              </a:ext>
            </a:extLst>
          </p:cNvPr>
          <p:cNvSpPr txBox="1"/>
          <p:nvPr/>
        </p:nvSpPr>
        <p:spPr>
          <a:xfrm>
            <a:off x="2354705" y="4757216"/>
            <a:ext cx="1470309" cy="34862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a:t>
            </a:r>
          </a:p>
        </p:txBody>
      </p:sp>
      <p:cxnSp>
        <p:nvCxnSpPr>
          <p:cNvPr id="81" name="Straight Connector 80">
            <a:extLst>
              <a:ext uri="{FF2B5EF4-FFF2-40B4-BE49-F238E27FC236}">
                <a16:creationId xmlns:a16="http://schemas.microsoft.com/office/drawing/2014/main" id="{F0C8D876-BFF3-5F6A-9ABC-97FFAE49145D}"/>
              </a:ext>
            </a:extLst>
          </p:cNvPr>
          <p:cNvCxnSpPr>
            <a:cxnSpLocks/>
            <a:stCxn id="12" idx="3"/>
            <a:endCxn id="13" idx="1"/>
          </p:cNvCxnSpPr>
          <p:nvPr/>
        </p:nvCxnSpPr>
        <p:spPr>
          <a:xfrm>
            <a:off x="1290345" y="1779184"/>
            <a:ext cx="3020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F5455582-ED85-48CB-9D64-DBEE578AF973}"/>
              </a:ext>
            </a:extLst>
          </p:cNvPr>
          <p:cNvCxnSpPr>
            <a:cxnSpLocks/>
            <a:stCxn id="13" idx="3"/>
            <a:endCxn id="14" idx="1"/>
          </p:cNvCxnSpPr>
          <p:nvPr/>
        </p:nvCxnSpPr>
        <p:spPr>
          <a:xfrm>
            <a:off x="2500926" y="1779184"/>
            <a:ext cx="32482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C3680BFE-8EF2-99D3-1DB6-D5740802C40B}"/>
              </a:ext>
            </a:extLst>
          </p:cNvPr>
          <p:cNvCxnSpPr>
            <a:cxnSpLocks/>
            <a:stCxn id="15" idx="3"/>
            <a:endCxn id="16" idx="1"/>
          </p:cNvCxnSpPr>
          <p:nvPr/>
        </p:nvCxnSpPr>
        <p:spPr>
          <a:xfrm flipV="1">
            <a:off x="2500926" y="2540542"/>
            <a:ext cx="324821" cy="194"/>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0C1D3B61-651B-D5C5-C53B-0EF0F6A5C510}"/>
              </a:ext>
            </a:extLst>
          </p:cNvPr>
          <p:cNvCxnSpPr>
            <a:cxnSpLocks/>
            <a:stCxn id="17" idx="3"/>
            <a:endCxn id="18" idx="1"/>
          </p:cNvCxnSpPr>
          <p:nvPr/>
        </p:nvCxnSpPr>
        <p:spPr>
          <a:xfrm>
            <a:off x="2500926" y="3294703"/>
            <a:ext cx="324821" cy="1665"/>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Connector: Elbow 96">
            <a:extLst>
              <a:ext uri="{FF2B5EF4-FFF2-40B4-BE49-F238E27FC236}">
                <a16:creationId xmlns:a16="http://schemas.microsoft.com/office/drawing/2014/main" id="{8A7B17BB-A2D2-00C9-7EAE-EC4BD08B2F8F}"/>
              </a:ext>
            </a:extLst>
          </p:cNvPr>
          <p:cNvCxnSpPr>
            <a:cxnSpLocks/>
            <a:stCxn id="12" idx="3"/>
            <a:endCxn id="15" idx="1"/>
          </p:cNvCxnSpPr>
          <p:nvPr/>
        </p:nvCxnSpPr>
        <p:spPr>
          <a:xfrm>
            <a:off x="1290345" y="1779184"/>
            <a:ext cx="302020" cy="76155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00" name="Connector: Elbow 99">
            <a:extLst>
              <a:ext uri="{FF2B5EF4-FFF2-40B4-BE49-F238E27FC236}">
                <a16:creationId xmlns:a16="http://schemas.microsoft.com/office/drawing/2014/main" id="{05093F3F-C5C8-9766-7334-4AC7806DD802}"/>
              </a:ext>
            </a:extLst>
          </p:cNvPr>
          <p:cNvCxnSpPr>
            <a:cxnSpLocks/>
            <a:stCxn id="12" idx="3"/>
            <a:endCxn id="17" idx="1"/>
          </p:cNvCxnSpPr>
          <p:nvPr/>
        </p:nvCxnSpPr>
        <p:spPr>
          <a:xfrm>
            <a:off x="1290345" y="1779184"/>
            <a:ext cx="302020" cy="151551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7" name="四角形: メモ 1">
            <a:extLst>
              <a:ext uri="{FF2B5EF4-FFF2-40B4-BE49-F238E27FC236}">
                <a16:creationId xmlns:a16="http://schemas.microsoft.com/office/drawing/2014/main" id="{4B187E1A-8205-D991-CE71-7C301A09C2C6}"/>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 name="四角形: メモ 1">
            <a:extLst>
              <a:ext uri="{FF2B5EF4-FFF2-40B4-BE49-F238E27FC236}">
                <a16:creationId xmlns:a16="http://schemas.microsoft.com/office/drawing/2014/main" id="{9542940E-FF19-9B08-DDB3-C23A58C57AB8}"/>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8" name="正方形/長方形 2">
            <a:extLst>
              <a:ext uri="{FF2B5EF4-FFF2-40B4-BE49-F238E27FC236}">
                <a16:creationId xmlns:a16="http://schemas.microsoft.com/office/drawing/2014/main" id="{81DBFC84-77FD-A965-9D9B-5D83FD322D37}"/>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 name="Callout: Line with Border and Accent Bar 2">
            <a:extLst>
              <a:ext uri="{FF2B5EF4-FFF2-40B4-BE49-F238E27FC236}">
                <a16:creationId xmlns:a16="http://schemas.microsoft.com/office/drawing/2014/main" id="{DE207E50-4E0E-856F-26C5-D15C2FBEE806}"/>
              </a:ext>
            </a:extLst>
          </p:cNvPr>
          <p:cNvSpPr/>
          <p:nvPr/>
        </p:nvSpPr>
        <p:spPr>
          <a:xfrm>
            <a:off x="3942053" y="912612"/>
            <a:ext cx="3156758" cy="556955"/>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生産・調達や保有技術等の情報を適切に管理するための体制が構築されていることを明記してください</a:t>
            </a:r>
          </a:p>
        </p:txBody>
      </p:sp>
      <p:sp>
        <p:nvSpPr>
          <p:cNvPr id="6" name="Callout: Line with Border and Accent Bar 5">
            <a:extLst>
              <a:ext uri="{FF2B5EF4-FFF2-40B4-BE49-F238E27FC236}">
                <a16:creationId xmlns:a16="http://schemas.microsoft.com/office/drawing/2014/main" id="{4101E56A-C572-857A-D978-4233101FDEE4}"/>
              </a:ext>
            </a:extLst>
          </p:cNvPr>
          <p:cNvSpPr/>
          <p:nvPr/>
        </p:nvSpPr>
        <p:spPr>
          <a:xfrm>
            <a:off x="5810884" y="2938818"/>
            <a:ext cx="3156758" cy="986681"/>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取引先が多数あり全て記載しきれないなどの場合、「装置メーカー」といった集合として</a:t>
            </a:r>
            <a:br>
              <a:rPr lang="en-US" altLang="ja-JP" sz="1200" b="1">
                <a:solidFill>
                  <a:schemeClr val="accent4">
                    <a:lumMod val="75000"/>
                  </a:schemeClr>
                </a:solidFill>
              </a:rPr>
            </a:br>
            <a:r>
              <a:rPr lang="ja-JP" altLang="en-US" sz="1200" b="1">
                <a:solidFill>
                  <a:schemeClr val="accent4">
                    <a:lumMod val="75000"/>
                  </a:schemeClr>
                </a:solidFill>
              </a:rPr>
              <a:t>記載いただくか、代表企業名 他〇〇社（〇〇には数字が入る）などで記載を</a:t>
            </a:r>
            <a:br>
              <a:rPr lang="en-US" altLang="ja-JP" sz="1200" b="1">
                <a:solidFill>
                  <a:schemeClr val="accent4">
                    <a:lumMod val="75000"/>
                  </a:schemeClr>
                </a:solidFill>
              </a:rPr>
            </a:br>
            <a:r>
              <a:rPr lang="ja-JP" altLang="en-US" sz="1200" b="1">
                <a:solidFill>
                  <a:schemeClr val="accent4">
                    <a:lumMod val="75000"/>
                  </a:schemeClr>
                </a:solidFill>
              </a:rPr>
              <a:t>工夫いただいても構いません</a:t>
            </a:r>
          </a:p>
        </p:txBody>
      </p:sp>
    </p:spTree>
    <p:extLst>
      <p:ext uri="{BB962C8B-B14F-4D97-AF65-F5344CB8AC3E}">
        <p14:creationId xmlns:p14="http://schemas.microsoft.com/office/powerpoint/2010/main" val="29631567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40850919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1" name="Text Placeholder 2">
            <a:hlinkClick r:id="rId15" action="ppaction://hlinksldjump"/>
            <a:extLst>
              <a:ext uri="{FF2B5EF4-FFF2-40B4-BE49-F238E27FC236}">
                <a16:creationId xmlns:a16="http://schemas.microsoft.com/office/drawing/2014/main" id="{FAF56936-241B-9304-7FCE-0F45C2A5FFE3}"/>
              </a:ext>
            </a:extLst>
          </p:cNvPr>
          <p:cNvSpPr>
            <a:spLocks noGrp="1"/>
          </p:cNvSpPr>
          <p:nvPr>
            <p:custDataLst>
              <p:tags r:id="rId2"/>
            </p:custDataLst>
          </p:nvPr>
        </p:nvSpPr>
        <p:spPr bwMode="auto">
          <a:xfrm>
            <a:off x="1752600" y="1935163"/>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2" name="Text Placeholder 2">
            <a:hlinkClick r:id="rId16" action="ppaction://hlinksldjump"/>
            <a:extLst>
              <a:ext uri="{FF2B5EF4-FFF2-40B4-BE49-F238E27FC236}">
                <a16:creationId xmlns:a16="http://schemas.microsoft.com/office/drawing/2014/main" id="{E0F5A324-FBF2-E13A-14D3-0458BFBA5FE7}"/>
              </a:ext>
            </a:extLst>
          </p:cNvPr>
          <p:cNvSpPr>
            <a:spLocks noGrp="1"/>
          </p:cNvSpPr>
          <p:nvPr>
            <p:custDataLst>
              <p:tags r:id="rId3"/>
            </p:custDataLst>
          </p:nvPr>
        </p:nvSpPr>
        <p:spPr bwMode="auto">
          <a:xfrm>
            <a:off x="1752600" y="222091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hlinkClick r:id="rId17" action="ppaction://hlinksldjump"/>
            <a:extLst>
              <a:ext uri="{FF2B5EF4-FFF2-40B4-BE49-F238E27FC236}">
                <a16:creationId xmlns:a16="http://schemas.microsoft.com/office/drawing/2014/main" id="{0B0AFD2C-7451-61B2-C30A-FFF1FC5146D9}"/>
              </a:ext>
            </a:extLst>
          </p:cNvPr>
          <p:cNvSpPr>
            <a:spLocks noGrp="1"/>
          </p:cNvSpPr>
          <p:nvPr>
            <p:custDataLst>
              <p:tags r:id="rId4"/>
            </p:custDataLst>
          </p:nvPr>
        </p:nvSpPr>
        <p:spPr bwMode="auto">
          <a:xfrm>
            <a:off x="1752600" y="2546350"/>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hlinkClick r:id="rId18" action="ppaction://hlinksldjump"/>
            <a:extLst>
              <a:ext uri="{FF2B5EF4-FFF2-40B4-BE49-F238E27FC236}">
                <a16:creationId xmlns:a16="http://schemas.microsoft.com/office/drawing/2014/main" id="{911D0860-7F38-4AEF-6523-C4DB4CDF92FA}"/>
              </a:ext>
            </a:extLst>
          </p:cNvPr>
          <p:cNvSpPr>
            <a:spLocks noGrp="1"/>
          </p:cNvSpPr>
          <p:nvPr>
            <p:custDataLst>
              <p:tags r:id="rId5"/>
            </p:custDataLst>
          </p:nvPr>
        </p:nvSpPr>
        <p:spPr bwMode="auto">
          <a:xfrm>
            <a:off x="1752600" y="2871788"/>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5" name="Text Placeholder 2">
            <a:hlinkClick r:id="rId19" action="ppaction://hlinksldjump"/>
            <a:extLst>
              <a:ext uri="{FF2B5EF4-FFF2-40B4-BE49-F238E27FC236}">
                <a16:creationId xmlns:a16="http://schemas.microsoft.com/office/drawing/2014/main" id="{E13569A4-FD3C-872A-979C-F7C8821D7093}"/>
              </a:ext>
            </a:extLst>
          </p:cNvPr>
          <p:cNvSpPr>
            <a:spLocks noGrp="1"/>
          </p:cNvSpPr>
          <p:nvPr>
            <p:custDataLst>
              <p:tags r:id="rId6"/>
            </p:custDataLst>
          </p:nvPr>
        </p:nvSpPr>
        <p:spPr bwMode="auto">
          <a:xfrm>
            <a:off x="1752600" y="323850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Text Placeholder 2">
            <a:hlinkClick r:id="rId20" action="ppaction://hlinksldjump"/>
            <a:extLst>
              <a:ext uri="{FF2B5EF4-FFF2-40B4-BE49-F238E27FC236}">
                <a16:creationId xmlns:a16="http://schemas.microsoft.com/office/drawing/2014/main" id="{6EA6B01B-2044-D7E5-A5AB-5912B02D67A5}"/>
              </a:ext>
            </a:extLst>
          </p:cNvPr>
          <p:cNvSpPr>
            <a:spLocks noGrp="1"/>
          </p:cNvSpPr>
          <p:nvPr>
            <p:custDataLst>
              <p:tags r:id="rId7"/>
            </p:custDataLst>
          </p:nvPr>
        </p:nvSpPr>
        <p:spPr bwMode="auto">
          <a:xfrm>
            <a:off x="1752600" y="3644900"/>
            <a:ext cx="6477000" cy="35560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（ア）実施体制</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Text Placeholder 2">
            <a:extLst>
              <a:ext uri="{FF2B5EF4-FFF2-40B4-BE49-F238E27FC236}">
                <a16:creationId xmlns:a16="http://schemas.microsoft.com/office/drawing/2014/main" id="{DBD320B6-BDAE-751D-5889-9746247B5DDE}"/>
              </a:ext>
            </a:extLst>
          </p:cNvPr>
          <p:cNvSpPr>
            <a:spLocks noGrp="1"/>
          </p:cNvSpPr>
          <p:nvPr>
            <p:custDataLst>
              <p:tags r:id="rId8"/>
            </p:custDataLst>
          </p:nvPr>
        </p:nvSpPr>
        <p:spPr bwMode="auto">
          <a:xfrm>
            <a:off x="1752600" y="4000500"/>
            <a:ext cx="6477000" cy="354013"/>
          </a:xfrm>
          <a:prstGeom prst="rect">
            <a:avLst/>
          </a:prstGeom>
          <a:solidFill>
            <a:schemeClr val="accent1"/>
          </a:solidFill>
          <a:ln w="127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（イ）財務状況</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Text Placeholder 2">
            <a:hlinkClick r:id="rId21" action="ppaction://hlinksldjump"/>
            <a:extLst>
              <a:ext uri="{FF2B5EF4-FFF2-40B4-BE49-F238E27FC236}">
                <a16:creationId xmlns:a16="http://schemas.microsoft.com/office/drawing/2014/main" id="{220B8A12-8AB1-4AD9-B39B-946069CA916E}"/>
              </a:ext>
            </a:extLst>
          </p:cNvPr>
          <p:cNvSpPr>
            <a:spLocks noGrp="1"/>
          </p:cNvSpPr>
          <p:nvPr>
            <p:custDataLst>
              <p:tags r:id="rId9"/>
            </p:custDataLst>
          </p:nvPr>
        </p:nvSpPr>
        <p:spPr bwMode="auto">
          <a:xfrm>
            <a:off x="1752600" y="4354513"/>
            <a:ext cx="6477000" cy="320675"/>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（ウ）スケジュール</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3" name="Text Placeholder 2">
            <a:hlinkClick r:id="rId22" action="ppaction://hlinksldjump"/>
            <a:extLst>
              <a:ext uri="{FF2B5EF4-FFF2-40B4-BE49-F238E27FC236}">
                <a16:creationId xmlns:a16="http://schemas.microsoft.com/office/drawing/2014/main" id="{DEB2678F-8B68-AC99-DB87-659F389FD79F}"/>
              </a:ext>
            </a:extLst>
          </p:cNvPr>
          <p:cNvSpPr>
            <a:spLocks noGrp="1"/>
          </p:cNvSpPr>
          <p:nvPr>
            <p:custDataLst>
              <p:tags r:id="rId10"/>
            </p:custDataLst>
          </p:nvPr>
        </p:nvSpPr>
        <p:spPr bwMode="auto">
          <a:xfrm>
            <a:off x="1752600" y="4675188"/>
            <a:ext cx="6477000" cy="247650"/>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492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（エ）金融機関のコミットメント</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3A7F760C-31D3-F686-3CEE-CE7CD9E978B5}"/>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2932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23591613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1" name="Text Placeholder 2">
            <a:hlinkClick r:id="rId15" action="ppaction://hlinksldjump"/>
            <a:extLst>
              <a:ext uri="{FF2B5EF4-FFF2-40B4-BE49-F238E27FC236}">
                <a16:creationId xmlns:a16="http://schemas.microsoft.com/office/drawing/2014/main" id="{A10D476F-DE31-CC00-D42A-B233CA7B879E}"/>
              </a:ext>
            </a:extLst>
          </p:cNvPr>
          <p:cNvSpPr>
            <a:spLocks noGrp="1"/>
          </p:cNvSpPr>
          <p:nvPr>
            <p:custDataLst>
              <p:tags r:id="rId2"/>
            </p:custDataLst>
          </p:nvPr>
        </p:nvSpPr>
        <p:spPr bwMode="auto">
          <a:xfrm>
            <a:off x="1752600" y="1970088"/>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2550"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8" name="Text Placeholder 2">
            <a:extLst>
              <a:ext uri="{FF2B5EF4-FFF2-40B4-BE49-F238E27FC236}">
                <a16:creationId xmlns:a16="http://schemas.microsoft.com/office/drawing/2014/main" id="{3050EA72-5891-2999-B285-90D6CCD22AB4}"/>
              </a:ext>
            </a:extLst>
          </p:cNvPr>
          <p:cNvSpPr>
            <a:spLocks noGrp="1"/>
          </p:cNvSpPr>
          <p:nvPr>
            <p:custDataLst>
              <p:tags r:id="rId3"/>
            </p:custDataLst>
          </p:nvPr>
        </p:nvSpPr>
        <p:spPr bwMode="auto">
          <a:xfrm>
            <a:off x="1752600" y="2378076"/>
            <a:ext cx="6477000" cy="354013"/>
          </a:xfrm>
          <a:prstGeom prst="rect">
            <a:avLst/>
          </a:prstGeom>
          <a:solidFill>
            <a:schemeClr val="accent1"/>
          </a:solidFill>
          <a:ln w="127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（ア）長期成長ビジョン</a:t>
            </a:r>
          </a:p>
        </p:txBody>
      </p:sp>
      <p:sp>
        <p:nvSpPr>
          <p:cNvPr id="32" name="Text Placeholder 2">
            <a:hlinkClick r:id="rId16" action="ppaction://hlinksldjump"/>
            <a:extLst>
              <a:ext uri="{FF2B5EF4-FFF2-40B4-BE49-F238E27FC236}">
                <a16:creationId xmlns:a16="http://schemas.microsoft.com/office/drawing/2014/main" id="{048F659B-8901-E84B-0116-91A79D4E8D07}"/>
              </a:ext>
            </a:extLst>
          </p:cNvPr>
          <p:cNvSpPr>
            <a:spLocks noGrp="1"/>
          </p:cNvSpPr>
          <p:nvPr>
            <p:custDataLst>
              <p:tags r:id="rId4"/>
            </p:custDataLst>
          </p:nvPr>
        </p:nvSpPr>
        <p:spPr bwMode="auto">
          <a:xfrm>
            <a:off x="1752600" y="2732088"/>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（イ）事業戦略</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hlinkClick r:id="rId17" action="ppaction://hlinksldjump"/>
            <a:extLst>
              <a:ext uri="{FF2B5EF4-FFF2-40B4-BE49-F238E27FC236}">
                <a16:creationId xmlns:a16="http://schemas.microsoft.com/office/drawing/2014/main" id="{4CAAEE6A-67E9-AB65-F2F0-376A00F47C94}"/>
              </a:ext>
            </a:extLst>
          </p:cNvPr>
          <p:cNvSpPr>
            <a:spLocks noGrp="1"/>
          </p:cNvSpPr>
          <p:nvPr>
            <p:custDataLst>
              <p:tags r:id="rId5"/>
            </p:custDataLst>
          </p:nvPr>
        </p:nvSpPr>
        <p:spPr bwMode="auto">
          <a:xfrm>
            <a:off x="1752600" y="3052763"/>
            <a:ext cx="6477000" cy="2825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（ウ）管理体制の構築</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2" name="Text Placeholder 2">
            <a:hlinkClick r:id="rId18" action="ppaction://hlinksldjump"/>
            <a:extLst>
              <a:ext uri="{FF2B5EF4-FFF2-40B4-BE49-F238E27FC236}">
                <a16:creationId xmlns:a16="http://schemas.microsoft.com/office/drawing/2014/main" id="{76794EC9-8680-DD90-52DA-DCE40AB24627}"/>
              </a:ext>
            </a:extLst>
          </p:cNvPr>
          <p:cNvSpPr>
            <a:spLocks noGrp="1"/>
          </p:cNvSpPr>
          <p:nvPr>
            <p:custDataLst>
              <p:tags r:id="rId6"/>
            </p:custDataLst>
          </p:nvPr>
        </p:nvSpPr>
        <p:spPr bwMode="auto">
          <a:xfrm>
            <a:off x="1752600" y="3335338"/>
            <a:ext cx="6477000" cy="2889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6513"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（エ）資金計画</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hlinkClick r:id="rId19" action="ppaction://hlinksldjump"/>
            <a:extLst>
              <a:ext uri="{FF2B5EF4-FFF2-40B4-BE49-F238E27FC236}">
                <a16:creationId xmlns:a16="http://schemas.microsoft.com/office/drawing/2014/main" id="{98FD5CF2-C0A9-6A38-DBDC-2ACCA7222B93}"/>
              </a:ext>
            </a:extLst>
          </p:cNvPr>
          <p:cNvSpPr>
            <a:spLocks noGrp="1"/>
          </p:cNvSpPr>
          <p:nvPr>
            <p:custDataLst>
              <p:tags r:id="rId7"/>
            </p:custDataLst>
          </p:nvPr>
        </p:nvSpPr>
        <p:spPr bwMode="auto">
          <a:xfrm>
            <a:off x="1752600" y="3624263"/>
            <a:ext cx="6477000" cy="327025"/>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Text Placeholder 2">
            <a:hlinkClick r:id="rId20" action="ppaction://hlinksldjump"/>
            <a:extLst>
              <a:ext uri="{FF2B5EF4-FFF2-40B4-BE49-F238E27FC236}">
                <a16:creationId xmlns:a16="http://schemas.microsoft.com/office/drawing/2014/main" id="{8F91A22B-CA9D-FF54-4C46-4367FB398CB5}"/>
              </a:ext>
            </a:extLst>
          </p:cNvPr>
          <p:cNvSpPr>
            <a:spLocks noGrp="1"/>
          </p:cNvSpPr>
          <p:nvPr>
            <p:custDataLst>
              <p:tags r:id="rId8"/>
            </p:custDataLst>
          </p:nvPr>
        </p:nvSpPr>
        <p:spPr bwMode="auto">
          <a:xfrm>
            <a:off x="1752600" y="3951288"/>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Text Placeholder 2">
            <a:hlinkClick r:id="rId21" action="ppaction://hlinksldjump"/>
            <a:extLst>
              <a:ext uri="{FF2B5EF4-FFF2-40B4-BE49-F238E27FC236}">
                <a16:creationId xmlns:a16="http://schemas.microsoft.com/office/drawing/2014/main" id="{82C82A69-502F-8C66-BF76-E28C231D8BC9}"/>
              </a:ext>
            </a:extLst>
          </p:cNvPr>
          <p:cNvSpPr>
            <a:spLocks noGrp="1"/>
          </p:cNvSpPr>
          <p:nvPr>
            <p:custDataLst>
              <p:tags r:id="rId9"/>
            </p:custDataLst>
          </p:nvPr>
        </p:nvSpPr>
        <p:spPr bwMode="auto">
          <a:xfrm>
            <a:off x="1752600" y="4276725"/>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7" name="Text Placeholder 2">
            <a:hlinkClick r:id="rId22" action="ppaction://hlinksldjump"/>
            <a:extLst>
              <a:ext uri="{FF2B5EF4-FFF2-40B4-BE49-F238E27FC236}">
                <a16:creationId xmlns:a16="http://schemas.microsoft.com/office/drawing/2014/main" id="{111BFF52-E37D-DE59-C63E-5452711ACF1A}"/>
              </a:ext>
            </a:extLst>
          </p:cNvPr>
          <p:cNvSpPr>
            <a:spLocks noGrp="1"/>
          </p:cNvSpPr>
          <p:nvPr>
            <p:custDataLst>
              <p:tags r:id="rId10"/>
            </p:custDataLst>
          </p:nvPr>
        </p:nvSpPr>
        <p:spPr bwMode="auto">
          <a:xfrm>
            <a:off x="1752600" y="4602163"/>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9B33ECA7-8020-93CA-6C40-AC1981514FFF}"/>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267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9C38EBD8-C0F2-FAFD-FB8B-6DC44022BF40}"/>
              </a:ext>
            </a:extLst>
          </p:cNvPr>
          <p:cNvGraphicFramePr>
            <a:graphicFrameLocks noChangeAspect="1"/>
          </p:cNvGraphicFramePr>
          <p:nvPr>
            <p:custDataLst>
              <p:tags r:id="rId1"/>
            </p:custDataLst>
            <p:extLst>
              <p:ext uri="{D42A27DB-BD31-4B8C-83A1-F6EECF244321}">
                <p14:modId xmlns:p14="http://schemas.microsoft.com/office/powerpoint/2010/main" val="181989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9C38EBD8-C0F2-FAFD-FB8B-6DC44022BF4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8" name="Picture 17">
            <a:extLst>
              <a:ext uri="{FF2B5EF4-FFF2-40B4-BE49-F238E27FC236}">
                <a16:creationId xmlns:a16="http://schemas.microsoft.com/office/drawing/2014/main" id="{E22073F0-AA21-41D6-00B8-7431043E55A7}"/>
              </a:ext>
            </a:extLst>
          </p:cNvPr>
          <p:cNvPicPr>
            <a:picLocks noChangeAspect="1"/>
          </p:cNvPicPr>
          <p:nvPr/>
        </p:nvPicPr>
        <p:blipFill>
          <a:blip r:embed="rId6"/>
          <a:stretch>
            <a:fillRect/>
          </a:stretch>
        </p:blipFill>
        <p:spPr>
          <a:xfrm>
            <a:off x="182880" y="1608261"/>
            <a:ext cx="9540240" cy="3002280"/>
          </a:xfrm>
          <a:prstGeom prst="rect">
            <a:avLst/>
          </a:prstGeom>
        </p:spPr>
      </p:pic>
      <p:sp>
        <p:nvSpPr>
          <p:cNvPr id="19" name="正方形/長方形 4">
            <a:extLst>
              <a:ext uri="{FF2B5EF4-FFF2-40B4-BE49-F238E27FC236}">
                <a16:creationId xmlns:a16="http://schemas.microsoft.com/office/drawing/2014/main" id="{95088AEA-02B8-90A0-1495-A56F968D83AF}"/>
              </a:ext>
            </a:extLst>
          </p:cNvPr>
          <p:cNvSpPr/>
          <p:nvPr/>
        </p:nvSpPr>
        <p:spPr>
          <a:xfrm rot="1252812">
            <a:off x="1722128" y="2775469"/>
            <a:ext cx="2306335" cy="451605"/>
          </a:xfrm>
          <a:prstGeom prst="rect">
            <a:avLst/>
          </a:prstGeom>
          <a:solidFill>
            <a:srgbClr val="FFFF00">
              <a:alpha val="50196"/>
            </a:srgbClr>
          </a:solidFill>
          <a:ln w="12700" cap="flat" cmpd="sng" algn="ctr">
            <a:noFill/>
            <a:prstDash val="solid"/>
            <a:round/>
            <a:headEnd type="none" w="med" len="med"/>
            <a:tailEnd type="none" w="med" len="med"/>
          </a:ln>
        </p:spPr>
        <p:txBody>
          <a:bodyPr vert="horz" wrap="none" lIns="36000" tIns="72000" rIns="36000" bIns="72000" numCol="1" rtlCol="0" anchor="ctr" anchorCtr="1" compatLnSpc="1"/>
          <a:lstStyle/>
          <a:p>
            <a:pPr algn="ctr" eaLnBrk="0" fontAlgn="base" hangingPunct="0">
              <a:spcBef>
                <a:spcPct val="0"/>
              </a:spcBef>
              <a:spcAft>
                <a:spcPct val="0"/>
              </a:spcAft>
            </a:pPr>
            <a:r>
              <a:rPr kumimoji="1" lang="ja-JP" altLang="en-US" sz="2800" b="1" dirty="0">
                <a:solidFill>
                  <a:schemeClr val="bg1">
                    <a:lumMod val="50000"/>
                    <a:alpha val="70000"/>
                  </a:schemeClr>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サンプル</a:t>
            </a:r>
          </a:p>
        </p:txBody>
      </p:sp>
      <p:sp>
        <p:nvSpPr>
          <p:cNvPr id="4" name="Title 3">
            <a:extLst>
              <a:ext uri="{FF2B5EF4-FFF2-40B4-BE49-F238E27FC236}">
                <a16:creationId xmlns:a16="http://schemas.microsoft.com/office/drawing/2014/main" id="{D47118DA-2A56-13BE-458A-145078BFFD63}"/>
              </a:ext>
            </a:extLst>
          </p:cNvPr>
          <p:cNvSpPr>
            <a:spLocks noGrp="1"/>
          </p:cNvSpPr>
          <p:nvPr>
            <p:ph type="title"/>
          </p:nvPr>
        </p:nvSpPr>
        <p:spPr/>
        <p:txBody>
          <a:bodyPr vert="horz"/>
          <a:lstStyle/>
          <a:p>
            <a:endParaRPr lang="ja-JP" altLang="en-US"/>
          </a:p>
        </p:txBody>
      </p:sp>
      <p:sp>
        <p:nvSpPr>
          <p:cNvPr id="12" name="Text Placeholder 11">
            <a:extLst>
              <a:ext uri="{FF2B5EF4-FFF2-40B4-BE49-F238E27FC236}">
                <a16:creationId xmlns:a16="http://schemas.microsoft.com/office/drawing/2014/main" id="{1B009481-94E4-0A12-62E4-124F2E850ABA}"/>
              </a:ext>
            </a:extLst>
          </p:cNvPr>
          <p:cNvSpPr>
            <a:spLocks noGrp="1"/>
          </p:cNvSpPr>
          <p:nvPr>
            <p:ph type="body" sz="quarter" idx="12"/>
          </p:nvPr>
        </p:nvSpPr>
        <p:spPr/>
        <p:txBody>
          <a:bodyPr/>
          <a:lstStyle/>
          <a:p>
            <a:r>
              <a:rPr lang="ja-JP" altLang="en-US"/>
              <a:t>⑤実現可能性（イ）財務状況</a:t>
            </a:r>
          </a:p>
        </p:txBody>
      </p:sp>
      <p:sp>
        <p:nvSpPr>
          <p:cNvPr id="3" name="四角形: メモ 1">
            <a:extLst>
              <a:ext uri="{FF2B5EF4-FFF2-40B4-BE49-F238E27FC236}">
                <a16:creationId xmlns:a16="http://schemas.microsoft.com/office/drawing/2014/main" id="{7800738A-7F4F-CFB4-FD01-B29F3B5B5890}"/>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 name="四角形: メモ 1">
            <a:extLst>
              <a:ext uri="{FF2B5EF4-FFF2-40B4-BE49-F238E27FC236}">
                <a16:creationId xmlns:a16="http://schemas.microsoft.com/office/drawing/2014/main" id="{ADF841E5-520E-2A89-AEDD-47513E7608D0}"/>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10" name="Rectangle: Folded Corner 8">
            <a:extLst>
              <a:ext uri="{FF2B5EF4-FFF2-40B4-BE49-F238E27FC236}">
                <a16:creationId xmlns:a16="http://schemas.microsoft.com/office/drawing/2014/main" id="{A184EC3A-065A-3DD0-9EFE-04C5F4FEF053}"/>
              </a:ext>
            </a:extLst>
          </p:cNvPr>
          <p:cNvSpPr/>
          <p:nvPr/>
        </p:nvSpPr>
        <p:spPr>
          <a:xfrm>
            <a:off x="200025" y="4988724"/>
            <a:ext cx="9504975" cy="1789064"/>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pPr marL="285750" indent="-285750" algn="l">
              <a:buFont typeface="Arial" panose="020B0604020202020204" pitchFamily="34" charset="0"/>
              <a:buChar char="•"/>
            </a:pP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成長投資を行う上での、本補助金を活用する必要性について説明してください</a:t>
            </a:r>
            <a:r>
              <a:rPr kumimoji="1"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br>
              <a:rPr kumimoji="1"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以下の①～④の類型から該当するものを選択した上で、詳細を記入してください。複数の類型を選択いただくことも妨げません。</a:t>
            </a:r>
          </a:p>
          <a:p>
            <a:pPr marL="742950" lvl="1" indent="-285750">
              <a:buFont typeface="+mj-ea"/>
              <a:buAutoNum type="circleNumDbPlain"/>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自己資金や金融機関からの融資だけでは、投資に要する経費をカバーできないため　（詳細：</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例</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 </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今回の補助事業は〇〇の観点でリスクを取った投資であり、金融機関からは〇〇億円が融資の限度と言われているため、投資を行うためには補助金が必須の状況</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endPar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742950" lvl="1" indent="-285750">
              <a:buFont typeface="+mj-ea"/>
              <a:buAutoNum type="circleNumDbPlain"/>
            </a:pPr>
            <a:r>
              <a:rPr kumimoji="1"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成長投資の規模を拡大するため　</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（詳細：</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例</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 </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もともと〇〇のための拠点を設立する予定であったが、本補助金を活用することで投資の規模を拡大し、〇〇に加えて</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までを取り扱う拠点とすることを想定。延床面積ベースで当初想定の〇〇倍の規模の拠点となる見込み</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endPar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742950" lvl="1" indent="-285750">
              <a:buFont typeface="+mj-ea"/>
              <a:buAutoNum type="circleNumDbPlain"/>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成長投資の時期を前倒しするため　 （詳細：</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例</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 </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もともと投資のための資金調達の目途が立つのは〇年〇月頃になると見込んでいたところ、本補助金を活用することで、投資の時期を</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年</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月頃まで前倒しをすることが可能</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endPar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742950" lvl="1" indent="-285750">
              <a:buFont typeface="+mj-ea"/>
              <a:buAutoNum type="circleNumDbPlain"/>
            </a:pPr>
            <a:r>
              <a:rPr kumimoji="1"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その他</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　 （詳細：　　　　　　　　　　　　　　）</a:t>
            </a:r>
            <a:endPar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11" name="RectangleWithLineGroup">
            <a:extLst>
              <a:ext uri="{FF2B5EF4-FFF2-40B4-BE49-F238E27FC236}">
                <a16:creationId xmlns:a16="http://schemas.microsoft.com/office/drawing/2014/main" id="{8426B935-6792-9132-1B2E-F1387327950A}"/>
              </a:ext>
            </a:extLst>
          </p:cNvPr>
          <p:cNvGrpSpPr/>
          <p:nvPr/>
        </p:nvGrpSpPr>
        <p:grpSpPr>
          <a:xfrm>
            <a:off x="200025" y="1082841"/>
            <a:ext cx="9504000" cy="380480"/>
            <a:chOff x="2073603" y="1702803"/>
            <a:chExt cx="2160003" cy="360000"/>
          </a:xfrm>
          <a:noFill/>
        </p:grpSpPr>
        <p:sp>
          <p:nvSpPr>
            <p:cNvPr id="13" name="Rectangle 28">
              <a:extLst>
                <a:ext uri="{FF2B5EF4-FFF2-40B4-BE49-F238E27FC236}">
                  <a16:creationId xmlns:a16="http://schemas.microsoft.com/office/drawing/2014/main" id="{C1868ACE-FAB0-0087-32AD-C2B457B44E9A}"/>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dirty="0">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ローカルベンチマークの得点</a:t>
              </a:r>
            </a:p>
          </p:txBody>
        </p:sp>
        <p:cxnSp>
          <p:nvCxnSpPr>
            <p:cNvPr id="14" name="Straight Connector 29">
              <a:extLst>
                <a:ext uri="{FF2B5EF4-FFF2-40B4-BE49-F238E27FC236}">
                  <a16:creationId xmlns:a16="http://schemas.microsoft.com/office/drawing/2014/main" id="{7935F9FA-097B-F0E4-58AC-E269DFE2B73C}"/>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15" name="RectangleWithLineGroup">
            <a:extLst>
              <a:ext uri="{FF2B5EF4-FFF2-40B4-BE49-F238E27FC236}">
                <a16:creationId xmlns:a16="http://schemas.microsoft.com/office/drawing/2014/main" id="{A04C57C1-5C2C-F3CA-14D1-288569BEA759}"/>
              </a:ext>
            </a:extLst>
          </p:cNvPr>
          <p:cNvGrpSpPr/>
          <p:nvPr/>
        </p:nvGrpSpPr>
        <p:grpSpPr>
          <a:xfrm>
            <a:off x="200025" y="4475382"/>
            <a:ext cx="9504000" cy="380480"/>
            <a:chOff x="2073603" y="1702803"/>
            <a:chExt cx="2160003" cy="360000"/>
          </a:xfrm>
          <a:noFill/>
        </p:grpSpPr>
        <p:sp>
          <p:nvSpPr>
            <p:cNvPr id="16" name="Rectangle 28">
              <a:extLst>
                <a:ext uri="{FF2B5EF4-FFF2-40B4-BE49-F238E27FC236}">
                  <a16:creationId xmlns:a16="http://schemas.microsoft.com/office/drawing/2014/main" id="{5A83C72E-E865-6420-03E5-4486B393BAD3}"/>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dirty="0">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補助金活用の必要性</a:t>
              </a:r>
              <a:endParaRPr kumimoji="1" lang="ja-JP" altLang="en-US" sz="1400" b="1" dirty="0">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17" name="Straight Connector 29">
              <a:extLst>
                <a:ext uri="{FF2B5EF4-FFF2-40B4-BE49-F238E27FC236}">
                  <a16:creationId xmlns:a16="http://schemas.microsoft.com/office/drawing/2014/main" id="{C839F424-F7E2-192C-E958-16A6B3D945A1}"/>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9" name="正方形/長方形 2">
            <a:extLst>
              <a:ext uri="{FF2B5EF4-FFF2-40B4-BE49-F238E27FC236}">
                <a16:creationId xmlns:a16="http://schemas.microsoft.com/office/drawing/2014/main" id="{3EB549D6-96EB-117B-641E-C69B7ED99AC1}"/>
              </a:ext>
            </a:extLst>
          </p:cNvPr>
          <p:cNvSpPr/>
          <p:nvPr/>
        </p:nvSpPr>
        <p:spPr>
          <a:xfrm>
            <a:off x="0" y="0"/>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879825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3955776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1" name="Text Placeholder 2">
            <a:hlinkClick r:id="rId15" action="ppaction://hlinksldjump"/>
            <a:extLst>
              <a:ext uri="{FF2B5EF4-FFF2-40B4-BE49-F238E27FC236}">
                <a16:creationId xmlns:a16="http://schemas.microsoft.com/office/drawing/2014/main" id="{F306BB18-5232-8104-129D-7F6957A57388}"/>
              </a:ext>
            </a:extLst>
          </p:cNvPr>
          <p:cNvSpPr>
            <a:spLocks noGrp="1"/>
          </p:cNvSpPr>
          <p:nvPr>
            <p:custDataLst>
              <p:tags r:id="rId2"/>
            </p:custDataLst>
          </p:nvPr>
        </p:nvSpPr>
        <p:spPr bwMode="auto">
          <a:xfrm>
            <a:off x="1752600" y="1935163"/>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2" name="Text Placeholder 2">
            <a:hlinkClick r:id="rId16" action="ppaction://hlinksldjump"/>
            <a:extLst>
              <a:ext uri="{FF2B5EF4-FFF2-40B4-BE49-F238E27FC236}">
                <a16:creationId xmlns:a16="http://schemas.microsoft.com/office/drawing/2014/main" id="{4BF3CA72-8972-EAB7-3AC3-2960F8117F3B}"/>
              </a:ext>
            </a:extLst>
          </p:cNvPr>
          <p:cNvSpPr>
            <a:spLocks noGrp="1"/>
          </p:cNvSpPr>
          <p:nvPr>
            <p:custDataLst>
              <p:tags r:id="rId3"/>
            </p:custDataLst>
          </p:nvPr>
        </p:nvSpPr>
        <p:spPr bwMode="auto">
          <a:xfrm>
            <a:off x="1752600" y="222091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hlinkClick r:id="rId17" action="ppaction://hlinksldjump"/>
            <a:extLst>
              <a:ext uri="{FF2B5EF4-FFF2-40B4-BE49-F238E27FC236}">
                <a16:creationId xmlns:a16="http://schemas.microsoft.com/office/drawing/2014/main" id="{DB117B19-0DDF-2A1C-FDCF-4242FFAE19DF}"/>
              </a:ext>
            </a:extLst>
          </p:cNvPr>
          <p:cNvSpPr>
            <a:spLocks noGrp="1"/>
          </p:cNvSpPr>
          <p:nvPr>
            <p:custDataLst>
              <p:tags r:id="rId4"/>
            </p:custDataLst>
          </p:nvPr>
        </p:nvSpPr>
        <p:spPr bwMode="auto">
          <a:xfrm>
            <a:off x="1752600" y="2546350"/>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hlinkClick r:id="rId18" action="ppaction://hlinksldjump"/>
            <a:extLst>
              <a:ext uri="{FF2B5EF4-FFF2-40B4-BE49-F238E27FC236}">
                <a16:creationId xmlns:a16="http://schemas.microsoft.com/office/drawing/2014/main" id="{12433043-D4DC-79E3-131F-C3626E69D6AE}"/>
              </a:ext>
            </a:extLst>
          </p:cNvPr>
          <p:cNvSpPr>
            <a:spLocks noGrp="1"/>
          </p:cNvSpPr>
          <p:nvPr>
            <p:custDataLst>
              <p:tags r:id="rId5"/>
            </p:custDataLst>
          </p:nvPr>
        </p:nvSpPr>
        <p:spPr bwMode="auto">
          <a:xfrm>
            <a:off x="1752600" y="2871788"/>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5" name="Text Placeholder 2">
            <a:hlinkClick r:id="rId19" action="ppaction://hlinksldjump"/>
            <a:extLst>
              <a:ext uri="{FF2B5EF4-FFF2-40B4-BE49-F238E27FC236}">
                <a16:creationId xmlns:a16="http://schemas.microsoft.com/office/drawing/2014/main" id="{A741F9F4-7FFD-E292-D8DF-3F7A1366680E}"/>
              </a:ext>
            </a:extLst>
          </p:cNvPr>
          <p:cNvSpPr>
            <a:spLocks noGrp="1"/>
          </p:cNvSpPr>
          <p:nvPr>
            <p:custDataLst>
              <p:tags r:id="rId6"/>
            </p:custDataLst>
          </p:nvPr>
        </p:nvSpPr>
        <p:spPr bwMode="auto">
          <a:xfrm>
            <a:off x="1752600" y="323850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Text Placeholder 2">
            <a:hlinkClick r:id="rId20" action="ppaction://hlinksldjump"/>
            <a:extLst>
              <a:ext uri="{FF2B5EF4-FFF2-40B4-BE49-F238E27FC236}">
                <a16:creationId xmlns:a16="http://schemas.microsoft.com/office/drawing/2014/main" id="{AAE45940-CC8C-EDA1-E0EA-E6797503FBC9}"/>
              </a:ext>
            </a:extLst>
          </p:cNvPr>
          <p:cNvSpPr>
            <a:spLocks noGrp="1"/>
          </p:cNvSpPr>
          <p:nvPr>
            <p:custDataLst>
              <p:tags r:id="rId7"/>
            </p:custDataLst>
          </p:nvPr>
        </p:nvSpPr>
        <p:spPr bwMode="auto">
          <a:xfrm>
            <a:off x="1752600" y="3644900"/>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（ア）実施体制</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Text Placeholder 2">
            <a:hlinkClick r:id="rId21" action="ppaction://hlinksldjump"/>
            <a:extLst>
              <a:ext uri="{FF2B5EF4-FFF2-40B4-BE49-F238E27FC236}">
                <a16:creationId xmlns:a16="http://schemas.microsoft.com/office/drawing/2014/main" id="{66F256A1-832E-1E0B-2064-37BEE6203AC3}"/>
              </a:ext>
            </a:extLst>
          </p:cNvPr>
          <p:cNvSpPr>
            <a:spLocks noGrp="1"/>
          </p:cNvSpPr>
          <p:nvPr>
            <p:custDataLst>
              <p:tags r:id="rId8"/>
            </p:custDataLst>
          </p:nvPr>
        </p:nvSpPr>
        <p:spPr bwMode="auto">
          <a:xfrm>
            <a:off x="1752600" y="3963988"/>
            <a:ext cx="6477000" cy="320675"/>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（イ）財務状況</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Text Placeholder 2">
            <a:extLst>
              <a:ext uri="{FF2B5EF4-FFF2-40B4-BE49-F238E27FC236}">
                <a16:creationId xmlns:a16="http://schemas.microsoft.com/office/drawing/2014/main" id="{89347242-191B-19BA-EAFD-2F5CD2A08DB4}"/>
              </a:ext>
            </a:extLst>
          </p:cNvPr>
          <p:cNvSpPr>
            <a:spLocks noGrp="1"/>
          </p:cNvSpPr>
          <p:nvPr>
            <p:custDataLst>
              <p:tags r:id="rId9"/>
            </p:custDataLst>
          </p:nvPr>
        </p:nvSpPr>
        <p:spPr bwMode="auto">
          <a:xfrm>
            <a:off x="1752600" y="4284663"/>
            <a:ext cx="6477000" cy="354013"/>
          </a:xfrm>
          <a:prstGeom prst="rect">
            <a:avLst/>
          </a:prstGeom>
          <a:solidFill>
            <a:schemeClr val="accent1"/>
          </a:solidFill>
          <a:ln w="127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（ウ）スケジュール</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Text Placeholder 2">
            <a:hlinkClick r:id="rId22" action="ppaction://hlinksldjump"/>
            <a:extLst>
              <a:ext uri="{FF2B5EF4-FFF2-40B4-BE49-F238E27FC236}">
                <a16:creationId xmlns:a16="http://schemas.microsoft.com/office/drawing/2014/main" id="{43D3DE19-9D43-71E0-CD70-370C85DB329A}"/>
              </a:ext>
            </a:extLst>
          </p:cNvPr>
          <p:cNvSpPr>
            <a:spLocks noGrp="1"/>
          </p:cNvSpPr>
          <p:nvPr>
            <p:custDataLst>
              <p:tags r:id="rId10"/>
            </p:custDataLst>
          </p:nvPr>
        </p:nvSpPr>
        <p:spPr bwMode="auto">
          <a:xfrm>
            <a:off x="1752600" y="4638676"/>
            <a:ext cx="6477000" cy="284163"/>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71438"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（エ）金融機関のコミットメント</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8FA94E92-81C9-8399-30CD-33DA96CF714E}"/>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09445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28495-55CF-FE9B-784A-DF95E4846727}"/>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4ECC2420-64FB-6E7D-78D6-200095018C46}"/>
              </a:ext>
            </a:extLst>
          </p:cNvPr>
          <p:cNvGraphicFramePr>
            <a:graphicFrameLocks noChangeAspect="1"/>
          </p:cNvGraphicFramePr>
          <p:nvPr>
            <p:custDataLst>
              <p:tags r:id="rId1"/>
            </p:custDataLst>
            <p:extLst>
              <p:ext uri="{D42A27DB-BD31-4B8C-83A1-F6EECF244321}">
                <p14:modId xmlns:p14="http://schemas.microsoft.com/office/powerpoint/2010/main" val="33282841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4ECC2420-64FB-6E7D-78D6-200095018C4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A0EDA665-441A-1F6E-F582-FB24317B129B}"/>
              </a:ext>
            </a:extLst>
          </p:cNvPr>
          <p:cNvSpPr>
            <a:spLocks noGrp="1"/>
          </p:cNvSpPr>
          <p:nvPr>
            <p:ph type="title"/>
          </p:nvPr>
        </p:nvSpPr>
        <p:spPr/>
        <p:txBody>
          <a:bodyPr vert="horz"/>
          <a:lstStyle/>
          <a:p>
            <a:endParaRPr lang="ja-JP" altLang="en-US"/>
          </a:p>
        </p:txBody>
      </p:sp>
      <p:sp>
        <p:nvSpPr>
          <p:cNvPr id="68" name="Text Placeholder 67">
            <a:extLst>
              <a:ext uri="{FF2B5EF4-FFF2-40B4-BE49-F238E27FC236}">
                <a16:creationId xmlns:a16="http://schemas.microsoft.com/office/drawing/2014/main" id="{BDA9B7F7-935E-2B28-1C82-A3A275232ADC}"/>
              </a:ext>
            </a:extLst>
          </p:cNvPr>
          <p:cNvSpPr>
            <a:spLocks noGrp="1"/>
          </p:cNvSpPr>
          <p:nvPr>
            <p:ph type="body" sz="quarter" idx="12"/>
          </p:nvPr>
        </p:nvSpPr>
        <p:spPr/>
        <p:txBody>
          <a:bodyPr/>
          <a:lstStyle/>
          <a:p>
            <a:r>
              <a:rPr lang="ja-JP" altLang="en-US"/>
              <a:t>⑤実現可能性（ウ）スケジュール</a:t>
            </a:r>
          </a:p>
        </p:txBody>
      </p:sp>
      <p:sp>
        <p:nvSpPr>
          <p:cNvPr id="2" name="TextBox 15">
            <a:extLst>
              <a:ext uri="{FF2B5EF4-FFF2-40B4-BE49-F238E27FC236}">
                <a16:creationId xmlns:a16="http://schemas.microsoft.com/office/drawing/2014/main" id="{F08B7916-FBC7-2A6C-86A1-EA9486D2F70D}"/>
              </a:ext>
            </a:extLst>
          </p:cNvPr>
          <p:cNvSpPr txBox="1"/>
          <p:nvPr/>
        </p:nvSpPr>
        <p:spPr>
          <a:xfrm>
            <a:off x="835708" y="1878912"/>
            <a:ext cx="1368000"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3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ja-JP" altLang="en-US" sz="1200">
                <a:latin typeface="Yu Gothic UI" panose="020B0500000000000000" pitchFamily="50" charset="-128"/>
                <a:ea typeface="Yu Gothic UI" panose="020B0500000000000000" pitchFamily="50" charset="-128"/>
                <a:sym typeface="Yu Gothic UI" panose="020B0500000000000000" pitchFamily="50" charset="-128"/>
              </a:rPr>
              <a:t>事業項目</a:t>
            </a:r>
            <a:endParaRPr lang="en-US" sz="1200">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3" name="Straight Connector 16">
            <a:extLst>
              <a:ext uri="{FF2B5EF4-FFF2-40B4-BE49-F238E27FC236}">
                <a16:creationId xmlns:a16="http://schemas.microsoft.com/office/drawing/2014/main" id="{E6436C64-9C77-9097-81F3-2F11D0973416}"/>
              </a:ext>
            </a:extLst>
          </p:cNvPr>
          <p:cNvCxnSpPr>
            <a:cxnSpLocks/>
          </p:cNvCxnSpPr>
          <p:nvPr/>
        </p:nvCxnSpPr>
        <p:spPr>
          <a:xfrm>
            <a:off x="835708" y="1941061"/>
            <a:ext cx="13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46">
            <a:extLst>
              <a:ext uri="{FF2B5EF4-FFF2-40B4-BE49-F238E27FC236}">
                <a16:creationId xmlns:a16="http://schemas.microsoft.com/office/drawing/2014/main" id="{D0C3885A-41E2-F97D-F2AF-6A990EA6CF9F}"/>
              </a:ext>
            </a:extLst>
          </p:cNvPr>
          <p:cNvSpPr/>
          <p:nvPr/>
        </p:nvSpPr>
        <p:spPr>
          <a:xfrm>
            <a:off x="835708" y="2568757"/>
            <a:ext cx="1368000" cy="712737"/>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①</a:t>
            </a:r>
            <a:r>
              <a:rPr lang="en-US" altLang="ja-JP"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 A</a:t>
            </a:r>
            <a:r>
              <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設備の導入</a:t>
            </a:r>
          </a:p>
        </p:txBody>
      </p:sp>
      <p:sp>
        <p:nvSpPr>
          <p:cNvPr id="7" name="正方形/長方形 47">
            <a:extLst>
              <a:ext uri="{FF2B5EF4-FFF2-40B4-BE49-F238E27FC236}">
                <a16:creationId xmlns:a16="http://schemas.microsoft.com/office/drawing/2014/main" id="{7DB964AC-B25C-4FDF-8057-9F801F4BBA82}"/>
              </a:ext>
            </a:extLst>
          </p:cNvPr>
          <p:cNvSpPr/>
          <p:nvPr/>
        </p:nvSpPr>
        <p:spPr>
          <a:xfrm>
            <a:off x="835708" y="3419135"/>
            <a:ext cx="1368000" cy="712737"/>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②</a:t>
            </a:r>
            <a:r>
              <a:rPr lang="en-US" altLang="ja-JP"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 XXX</a:t>
            </a:r>
            <a:endPar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endParaRPr>
          </a:p>
        </p:txBody>
      </p:sp>
      <p:sp>
        <p:nvSpPr>
          <p:cNvPr id="8" name="正方形/長方形 49">
            <a:extLst>
              <a:ext uri="{FF2B5EF4-FFF2-40B4-BE49-F238E27FC236}">
                <a16:creationId xmlns:a16="http://schemas.microsoft.com/office/drawing/2014/main" id="{0C411E1C-DD34-7BD8-F8EA-963C71AC3C42}"/>
              </a:ext>
            </a:extLst>
          </p:cNvPr>
          <p:cNvSpPr/>
          <p:nvPr/>
        </p:nvSpPr>
        <p:spPr>
          <a:xfrm>
            <a:off x="835708" y="4300874"/>
            <a:ext cx="1368000" cy="712737"/>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③</a:t>
            </a:r>
            <a:r>
              <a:rPr lang="en-US" altLang="ja-JP"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 XXX</a:t>
            </a:r>
            <a:endPar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endParaRPr>
          </a:p>
        </p:txBody>
      </p:sp>
      <p:cxnSp>
        <p:nvCxnSpPr>
          <p:cNvPr id="9" name="直線矢印コネクタ 8">
            <a:extLst>
              <a:ext uri="{FF2B5EF4-FFF2-40B4-BE49-F238E27FC236}">
                <a16:creationId xmlns:a16="http://schemas.microsoft.com/office/drawing/2014/main" id="{C4604F3B-C7FD-8C93-1BEC-679E90CACC96}"/>
              </a:ext>
            </a:extLst>
          </p:cNvPr>
          <p:cNvCxnSpPr>
            <a:cxnSpLocks/>
          </p:cNvCxnSpPr>
          <p:nvPr/>
        </p:nvCxnSpPr>
        <p:spPr>
          <a:xfrm>
            <a:off x="2964370" y="5469216"/>
            <a:ext cx="1829811"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76AABBF-494A-C75D-22F5-5F28F2300FED}"/>
              </a:ext>
            </a:extLst>
          </p:cNvPr>
          <p:cNvSpPr/>
          <p:nvPr/>
        </p:nvSpPr>
        <p:spPr>
          <a:xfrm>
            <a:off x="2964371" y="2206120"/>
            <a:ext cx="1829810" cy="3059761"/>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11" name="直線コネクタ 135">
            <a:extLst>
              <a:ext uri="{FF2B5EF4-FFF2-40B4-BE49-F238E27FC236}">
                <a16:creationId xmlns:a16="http://schemas.microsoft.com/office/drawing/2014/main" id="{1DEE8E93-E4FD-F16C-331A-705823F51792}"/>
              </a:ext>
            </a:extLst>
          </p:cNvPr>
          <p:cNvCxnSpPr>
            <a:cxnSpLocks/>
          </p:cNvCxnSpPr>
          <p:nvPr/>
        </p:nvCxnSpPr>
        <p:spPr>
          <a:xfrm>
            <a:off x="2359154"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36">
            <a:extLst>
              <a:ext uri="{FF2B5EF4-FFF2-40B4-BE49-F238E27FC236}">
                <a16:creationId xmlns:a16="http://schemas.microsoft.com/office/drawing/2014/main" id="{0770798E-44F4-16A8-3203-8DA30D3FA5F5}"/>
              </a:ext>
            </a:extLst>
          </p:cNvPr>
          <p:cNvCxnSpPr>
            <a:cxnSpLocks/>
          </p:cNvCxnSpPr>
          <p:nvPr/>
        </p:nvCxnSpPr>
        <p:spPr>
          <a:xfrm>
            <a:off x="3222822"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線コネクタ 139">
            <a:extLst>
              <a:ext uri="{FF2B5EF4-FFF2-40B4-BE49-F238E27FC236}">
                <a16:creationId xmlns:a16="http://schemas.microsoft.com/office/drawing/2014/main" id="{DA1E2FD2-8F71-C2BA-D69F-902066FA26EE}"/>
              </a:ext>
            </a:extLst>
          </p:cNvPr>
          <p:cNvCxnSpPr>
            <a:cxnSpLocks/>
          </p:cNvCxnSpPr>
          <p:nvPr/>
        </p:nvCxnSpPr>
        <p:spPr>
          <a:xfrm>
            <a:off x="4086490"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0">
            <a:extLst>
              <a:ext uri="{FF2B5EF4-FFF2-40B4-BE49-F238E27FC236}">
                <a16:creationId xmlns:a16="http://schemas.microsoft.com/office/drawing/2014/main" id="{BE894C3B-EF60-30BA-2840-5165FE5DBCDF}"/>
              </a:ext>
            </a:extLst>
          </p:cNvPr>
          <p:cNvCxnSpPr>
            <a:cxnSpLocks/>
          </p:cNvCxnSpPr>
          <p:nvPr/>
        </p:nvCxnSpPr>
        <p:spPr>
          <a:xfrm>
            <a:off x="4950158"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50">
            <a:extLst>
              <a:ext uri="{FF2B5EF4-FFF2-40B4-BE49-F238E27FC236}">
                <a16:creationId xmlns:a16="http://schemas.microsoft.com/office/drawing/2014/main" id="{C2F877A1-EFF9-0B9E-F4A8-67B44FC215D1}"/>
              </a:ext>
            </a:extLst>
          </p:cNvPr>
          <p:cNvSpPr txBox="1"/>
          <p:nvPr/>
        </p:nvSpPr>
        <p:spPr>
          <a:xfrm>
            <a:off x="2270600" y="1882683"/>
            <a:ext cx="6799692"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21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200">
                <a:latin typeface="Yu Gothic UI" panose="020B0500000000000000" pitchFamily="50" charset="-128"/>
                <a:ea typeface="Yu Gothic UI" panose="020B0500000000000000" pitchFamily="50" charset="-128"/>
                <a:sym typeface="Yu Gothic UI" panose="020B0500000000000000" pitchFamily="50" charset="-128"/>
              </a:rPr>
              <a:t>実施スケジュール</a:t>
            </a:r>
            <a:endParaRPr lang="en-US" sz="1200">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16" name="Straight Connector 51">
            <a:extLst>
              <a:ext uri="{FF2B5EF4-FFF2-40B4-BE49-F238E27FC236}">
                <a16:creationId xmlns:a16="http://schemas.microsoft.com/office/drawing/2014/main" id="{9C02320B-74DA-53DA-A050-5BE6444FC83D}"/>
              </a:ext>
            </a:extLst>
          </p:cNvPr>
          <p:cNvCxnSpPr/>
          <p:nvPr/>
        </p:nvCxnSpPr>
        <p:spPr>
          <a:xfrm>
            <a:off x="2270600" y="1931421"/>
            <a:ext cx="679969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直線コネクタ 128">
            <a:extLst>
              <a:ext uri="{FF2B5EF4-FFF2-40B4-BE49-F238E27FC236}">
                <a16:creationId xmlns:a16="http://schemas.microsoft.com/office/drawing/2014/main" id="{7DBABB7B-399A-A603-B4D0-571693DFBE67}"/>
              </a:ext>
            </a:extLst>
          </p:cNvPr>
          <p:cNvCxnSpPr>
            <a:cxnSpLocks/>
          </p:cNvCxnSpPr>
          <p:nvPr/>
        </p:nvCxnSpPr>
        <p:spPr>
          <a:xfrm flipH="1">
            <a:off x="2359154"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27">
            <a:extLst>
              <a:ext uri="{FF2B5EF4-FFF2-40B4-BE49-F238E27FC236}">
                <a16:creationId xmlns:a16="http://schemas.microsoft.com/office/drawing/2014/main" id="{99094F23-423D-95D5-5B07-BDF58A3A3479}"/>
              </a:ext>
            </a:extLst>
          </p:cNvPr>
          <p:cNvCxnSpPr>
            <a:cxnSpLocks/>
          </p:cNvCxnSpPr>
          <p:nvPr/>
        </p:nvCxnSpPr>
        <p:spPr>
          <a:xfrm flipH="1">
            <a:off x="3220877"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28">
            <a:extLst>
              <a:ext uri="{FF2B5EF4-FFF2-40B4-BE49-F238E27FC236}">
                <a16:creationId xmlns:a16="http://schemas.microsoft.com/office/drawing/2014/main" id="{5ADB5130-93B8-AF75-BF11-2640AF01D942}"/>
              </a:ext>
            </a:extLst>
          </p:cNvPr>
          <p:cNvCxnSpPr>
            <a:cxnSpLocks/>
          </p:cNvCxnSpPr>
          <p:nvPr/>
        </p:nvCxnSpPr>
        <p:spPr>
          <a:xfrm flipH="1">
            <a:off x="4082599"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直線コネクタ 127">
            <a:extLst>
              <a:ext uri="{FF2B5EF4-FFF2-40B4-BE49-F238E27FC236}">
                <a16:creationId xmlns:a16="http://schemas.microsoft.com/office/drawing/2014/main" id="{2A66906B-EBCC-041D-65C5-24B0224F63DA}"/>
              </a:ext>
            </a:extLst>
          </p:cNvPr>
          <p:cNvCxnSpPr>
            <a:cxnSpLocks/>
          </p:cNvCxnSpPr>
          <p:nvPr/>
        </p:nvCxnSpPr>
        <p:spPr>
          <a:xfrm flipH="1">
            <a:off x="4944322"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直線コネクタ 128">
            <a:extLst>
              <a:ext uri="{FF2B5EF4-FFF2-40B4-BE49-F238E27FC236}">
                <a16:creationId xmlns:a16="http://schemas.microsoft.com/office/drawing/2014/main" id="{1D8F2863-B2A8-6E65-5766-EC0EAC506920}"/>
              </a:ext>
            </a:extLst>
          </p:cNvPr>
          <p:cNvCxnSpPr>
            <a:cxnSpLocks/>
          </p:cNvCxnSpPr>
          <p:nvPr/>
        </p:nvCxnSpPr>
        <p:spPr>
          <a:xfrm flipH="1">
            <a:off x="5806044"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 name="直線コネクタ 135">
            <a:extLst>
              <a:ext uri="{FF2B5EF4-FFF2-40B4-BE49-F238E27FC236}">
                <a16:creationId xmlns:a16="http://schemas.microsoft.com/office/drawing/2014/main" id="{803D8B3A-B746-210E-C85D-1EB89EA42FF0}"/>
              </a:ext>
            </a:extLst>
          </p:cNvPr>
          <p:cNvCxnSpPr>
            <a:cxnSpLocks/>
          </p:cNvCxnSpPr>
          <p:nvPr/>
        </p:nvCxnSpPr>
        <p:spPr>
          <a:xfrm>
            <a:off x="5813825"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線コネクタ 136">
            <a:extLst>
              <a:ext uri="{FF2B5EF4-FFF2-40B4-BE49-F238E27FC236}">
                <a16:creationId xmlns:a16="http://schemas.microsoft.com/office/drawing/2014/main" id="{D8946B42-0E7A-968C-F5E4-CA39094F2525}"/>
              </a:ext>
            </a:extLst>
          </p:cNvPr>
          <p:cNvCxnSpPr>
            <a:cxnSpLocks/>
          </p:cNvCxnSpPr>
          <p:nvPr/>
        </p:nvCxnSpPr>
        <p:spPr>
          <a:xfrm>
            <a:off x="6690310"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直線コネクタ 139">
            <a:extLst>
              <a:ext uri="{FF2B5EF4-FFF2-40B4-BE49-F238E27FC236}">
                <a16:creationId xmlns:a16="http://schemas.microsoft.com/office/drawing/2014/main" id="{FCDFEDF1-850C-BDD9-5396-565D2FF4A87D}"/>
              </a:ext>
            </a:extLst>
          </p:cNvPr>
          <p:cNvCxnSpPr>
            <a:cxnSpLocks/>
          </p:cNvCxnSpPr>
          <p:nvPr/>
        </p:nvCxnSpPr>
        <p:spPr>
          <a:xfrm>
            <a:off x="7575396"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直線矢印コネクタ 158">
            <a:extLst>
              <a:ext uri="{FF2B5EF4-FFF2-40B4-BE49-F238E27FC236}">
                <a16:creationId xmlns:a16="http://schemas.microsoft.com/office/drawing/2014/main" id="{A1EB4842-03EC-7520-001B-7350F27A0CAC}"/>
              </a:ext>
            </a:extLst>
          </p:cNvPr>
          <p:cNvCxnSpPr>
            <a:cxnSpLocks/>
          </p:cNvCxnSpPr>
          <p:nvPr/>
        </p:nvCxnSpPr>
        <p:spPr>
          <a:xfrm>
            <a:off x="2379927" y="2932385"/>
            <a:ext cx="160198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158">
            <a:extLst>
              <a:ext uri="{FF2B5EF4-FFF2-40B4-BE49-F238E27FC236}">
                <a16:creationId xmlns:a16="http://schemas.microsoft.com/office/drawing/2014/main" id="{6F1B69A4-C18D-6964-BAA9-560778BA404B}"/>
              </a:ext>
            </a:extLst>
          </p:cNvPr>
          <p:cNvCxnSpPr>
            <a:cxnSpLocks/>
          </p:cNvCxnSpPr>
          <p:nvPr/>
        </p:nvCxnSpPr>
        <p:spPr>
          <a:xfrm>
            <a:off x="4137889" y="2932385"/>
            <a:ext cx="336050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158">
            <a:extLst>
              <a:ext uri="{FF2B5EF4-FFF2-40B4-BE49-F238E27FC236}">
                <a16:creationId xmlns:a16="http://schemas.microsoft.com/office/drawing/2014/main" id="{C13A3B28-55C3-C1FB-FD5C-3ACA880B965F}"/>
              </a:ext>
            </a:extLst>
          </p:cNvPr>
          <p:cNvCxnSpPr>
            <a:cxnSpLocks/>
          </p:cNvCxnSpPr>
          <p:nvPr/>
        </p:nvCxnSpPr>
        <p:spPr>
          <a:xfrm>
            <a:off x="7633937" y="2932385"/>
            <a:ext cx="138294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158">
            <a:extLst>
              <a:ext uri="{FF2B5EF4-FFF2-40B4-BE49-F238E27FC236}">
                <a16:creationId xmlns:a16="http://schemas.microsoft.com/office/drawing/2014/main" id="{42420261-19B3-6982-1FD7-4ACEC0A01A49}"/>
              </a:ext>
            </a:extLst>
          </p:cNvPr>
          <p:cNvCxnSpPr>
            <a:cxnSpLocks/>
          </p:cNvCxnSpPr>
          <p:nvPr/>
        </p:nvCxnSpPr>
        <p:spPr>
          <a:xfrm>
            <a:off x="2379927" y="4694436"/>
            <a:ext cx="213085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158">
            <a:extLst>
              <a:ext uri="{FF2B5EF4-FFF2-40B4-BE49-F238E27FC236}">
                <a16:creationId xmlns:a16="http://schemas.microsoft.com/office/drawing/2014/main" id="{F030708B-7273-25CF-0AAE-6725A43A3699}"/>
              </a:ext>
            </a:extLst>
          </p:cNvPr>
          <p:cNvCxnSpPr>
            <a:cxnSpLocks/>
          </p:cNvCxnSpPr>
          <p:nvPr/>
        </p:nvCxnSpPr>
        <p:spPr>
          <a:xfrm>
            <a:off x="4578172" y="4694436"/>
            <a:ext cx="201221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158">
            <a:extLst>
              <a:ext uri="{FF2B5EF4-FFF2-40B4-BE49-F238E27FC236}">
                <a16:creationId xmlns:a16="http://schemas.microsoft.com/office/drawing/2014/main" id="{41678543-B97F-B5EA-0B2F-FCF0E4B68003}"/>
              </a:ext>
            </a:extLst>
          </p:cNvPr>
          <p:cNvCxnSpPr>
            <a:cxnSpLocks/>
          </p:cNvCxnSpPr>
          <p:nvPr/>
        </p:nvCxnSpPr>
        <p:spPr>
          <a:xfrm>
            <a:off x="6747058" y="4694436"/>
            <a:ext cx="226982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158">
            <a:extLst>
              <a:ext uri="{FF2B5EF4-FFF2-40B4-BE49-F238E27FC236}">
                <a16:creationId xmlns:a16="http://schemas.microsoft.com/office/drawing/2014/main" id="{C6837E7F-2EAB-DD10-2C19-74AB5739E052}"/>
              </a:ext>
            </a:extLst>
          </p:cNvPr>
          <p:cNvCxnSpPr>
            <a:cxnSpLocks/>
          </p:cNvCxnSpPr>
          <p:nvPr/>
        </p:nvCxnSpPr>
        <p:spPr>
          <a:xfrm>
            <a:off x="2438091" y="3836595"/>
            <a:ext cx="159298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32" name="直線矢印コネクタ 158">
            <a:extLst>
              <a:ext uri="{FF2B5EF4-FFF2-40B4-BE49-F238E27FC236}">
                <a16:creationId xmlns:a16="http://schemas.microsoft.com/office/drawing/2014/main" id="{FB8D3017-7CDD-40B6-7DFA-C303D1D0EAE3}"/>
              </a:ext>
            </a:extLst>
          </p:cNvPr>
          <p:cNvCxnSpPr>
            <a:cxnSpLocks/>
          </p:cNvCxnSpPr>
          <p:nvPr/>
        </p:nvCxnSpPr>
        <p:spPr>
          <a:xfrm>
            <a:off x="4137889" y="3836595"/>
            <a:ext cx="243661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33" name="テキスト ボックス 216">
            <a:extLst>
              <a:ext uri="{FF2B5EF4-FFF2-40B4-BE49-F238E27FC236}">
                <a16:creationId xmlns:a16="http://schemas.microsoft.com/office/drawing/2014/main" id="{D927FF4C-057E-DE11-A086-343817070F8A}"/>
              </a:ext>
            </a:extLst>
          </p:cNvPr>
          <p:cNvSpPr txBox="1"/>
          <p:nvPr/>
        </p:nvSpPr>
        <p:spPr>
          <a:xfrm>
            <a:off x="2270600"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2026</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テキスト ボックス 216">
            <a:extLst>
              <a:ext uri="{FF2B5EF4-FFF2-40B4-BE49-F238E27FC236}">
                <a16:creationId xmlns:a16="http://schemas.microsoft.com/office/drawing/2014/main" id="{B85CAD96-E769-2498-8A40-1CA4FB346AAA}"/>
              </a:ext>
            </a:extLst>
          </p:cNvPr>
          <p:cNvSpPr txBox="1"/>
          <p:nvPr/>
        </p:nvSpPr>
        <p:spPr>
          <a:xfrm>
            <a:off x="3156406"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2027</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テキスト ボックス 216">
            <a:extLst>
              <a:ext uri="{FF2B5EF4-FFF2-40B4-BE49-F238E27FC236}">
                <a16:creationId xmlns:a16="http://schemas.microsoft.com/office/drawing/2014/main" id="{051544E0-6426-9696-5B7A-60C467E42D47}"/>
              </a:ext>
            </a:extLst>
          </p:cNvPr>
          <p:cNvSpPr txBox="1"/>
          <p:nvPr/>
        </p:nvSpPr>
        <p:spPr>
          <a:xfrm>
            <a:off x="4042213"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2028</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テキスト ボックス 216">
            <a:extLst>
              <a:ext uri="{FF2B5EF4-FFF2-40B4-BE49-F238E27FC236}">
                <a16:creationId xmlns:a16="http://schemas.microsoft.com/office/drawing/2014/main" id="{5AB85B30-F82E-7004-D00F-D5AFDF6E3C82}"/>
              </a:ext>
            </a:extLst>
          </p:cNvPr>
          <p:cNvSpPr txBox="1"/>
          <p:nvPr/>
        </p:nvSpPr>
        <p:spPr>
          <a:xfrm>
            <a:off x="4928019"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2029</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7" name="テキスト ボックス 216">
            <a:extLst>
              <a:ext uri="{FF2B5EF4-FFF2-40B4-BE49-F238E27FC236}">
                <a16:creationId xmlns:a16="http://schemas.microsoft.com/office/drawing/2014/main" id="{2B5869C9-0668-9583-0C17-323E56C66B1F}"/>
              </a:ext>
            </a:extLst>
          </p:cNvPr>
          <p:cNvSpPr txBox="1"/>
          <p:nvPr/>
        </p:nvSpPr>
        <p:spPr>
          <a:xfrm>
            <a:off x="5813825"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2030</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正方形/長方形 41">
            <a:extLst>
              <a:ext uri="{FF2B5EF4-FFF2-40B4-BE49-F238E27FC236}">
                <a16:creationId xmlns:a16="http://schemas.microsoft.com/office/drawing/2014/main" id="{9DB7AAAA-6661-8E21-C56F-65EE7C67AE98}"/>
              </a:ext>
            </a:extLst>
          </p:cNvPr>
          <p:cNvSpPr/>
          <p:nvPr/>
        </p:nvSpPr>
        <p:spPr>
          <a:xfrm>
            <a:off x="3379856" y="5315966"/>
            <a:ext cx="1107743" cy="29817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a:r>
              <a:rPr lang="ja-JP" altLang="en-US" sz="1000">
                <a:solidFill>
                  <a:schemeClr val="tx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補助事業実施期間</a:t>
            </a:r>
          </a:p>
        </p:txBody>
      </p:sp>
      <p:cxnSp>
        <p:nvCxnSpPr>
          <p:cNvPr id="39" name="直線コネクタ 128">
            <a:extLst>
              <a:ext uri="{FF2B5EF4-FFF2-40B4-BE49-F238E27FC236}">
                <a16:creationId xmlns:a16="http://schemas.microsoft.com/office/drawing/2014/main" id="{4408EBE3-5227-3227-ABB4-A4C2592A495C}"/>
              </a:ext>
            </a:extLst>
          </p:cNvPr>
          <p:cNvCxnSpPr>
            <a:cxnSpLocks/>
          </p:cNvCxnSpPr>
          <p:nvPr/>
        </p:nvCxnSpPr>
        <p:spPr>
          <a:xfrm flipH="1">
            <a:off x="6690310"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テキスト ボックス 216">
            <a:extLst>
              <a:ext uri="{FF2B5EF4-FFF2-40B4-BE49-F238E27FC236}">
                <a16:creationId xmlns:a16="http://schemas.microsoft.com/office/drawing/2014/main" id="{99A7814B-620C-7C7A-7E7D-9F5A7F376E72}"/>
              </a:ext>
            </a:extLst>
          </p:cNvPr>
          <p:cNvSpPr txBox="1"/>
          <p:nvPr/>
        </p:nvSpPr>
        <p:spPr>
          <a:xfrm>
            <a:off x="6698091"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2031</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41" name="直線コネクタ 128">
            <a:extLst>
              <a:ext uri="{FF2B5EF4-FFF2-40B4-BE49-F238E27FC236}">
                <a16:creationId xmlns:a16="http://schemas.microsoft.com/office/drawing/2014/main" id="{9F2A0BEE-8FDC-AF1F-F138-DEDE2F219A2A}"/>
              </a:ext>
            </a:extLst>
          </p:cNvPr>
          <p:cNvCxnSpPr>
            <a:cxnSpLocks/>
          </p:cNvCxnSpPr>
          <p:nvPr/>
        </p:nvCxnSpPr>
        <p:spPr>
          <a:xfrm flipH="1">
            <a:off x="7575396"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テキスト ボックス 216">
            <a:extLst>
              <a:ext uri="{FF2B5EF4-FFF2-40B4-BE49-F238E27FC236}">
                <a16:creationId xmlns:a16="http://schemas.microsoft.com/office/drawing/2014/main" id="{735CD7EE-6C7C-E6D8-E982-69DF0853CDC8}"/>
              </a:ext>
            </a:extLst>
          </p:cNvPr>
          <p:cNvSpPr txBox="1"/>
          <p:nvPr/>
        </p:nvSpPr>
        <p:spPr>
          <a:xfrm>
            <a:off x="7583177"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2032</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4" name="二等辺三角形 126">
            <a:extLst>
              <a:ext uri="{FF2B5EF4-FFF2-40B4-BE49-F238E27FC236}">
                <a16:creationId xmlns:a16="http://schemas.microsoft.com/office/drawing/2014/main" id="{08CBDA29-4670-7878-38BA-7F6E6D651BA2}"/>
              </a:ext>
            </a:extLst>
          </p:cNvPr>
          <p:cNvSpPr/>
          <p:nvPr/>
        </p:nvSpPr>
        <p:spPr>
          <a:xfrm flipV="1">
            <a:off x="4001273" y="3677346"/>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5" name="角丸四角形 227">
            <a:extLst>
              <a:ext uri="{FF2B5EF4-FFF2-40B4-BE49-F238E27FC236}">
                <a16:creationId xmlns:a16="http://schemas.microsoft.com/office/drawing/2014/main" id="{809E00B2-BBF5-B418-1429-9D613ED5B9DF}"/>
              </a:ext>
            </a:extLst>
          </p:cNvPr>
          <p:cNvSpPr/>
          <p:nvPr/>
        </p:nvSpPr>
        <p:spPr>
          <a:xfrm>
            <a:off x="3601262" y="3440116"/>
            <a:ext cx="962646"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設備導入完了</a:t>
            </a:r>
          </a:p>
        </p:txBody>
      </p:sp>
      <p:sp>
        <p:nvSpPr>
          <p:cNvPr id="47" name="二等辺三角形 194">
            <a:extLst>
              <a:ext uri="{FF2B5EF4-FFF2-40B4-BE49-F238E27FC236}">
                <a16:creationId xmlns:a16="http://schemas.microsoft.com/office/drawing/2014/main" id="{67284F62-DCCE-C64A-1685-6EECCA414049}"/>
              </a:ext>
            </a:extLst>
          </p:cNvPr>
          <p:cNvSpPr/>
          <p:nvPr/>
        </p:nvSpPr>
        <p:spPr>
          <a:xfrm flipV="1">
            <a:off x="4435505" y="4518819"/>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8" name="角丸四角形 227">
            <a:extLst>
              <a:ext uri="{FF2B5EF4-FFF2-40B4-BE49-F238E27FC236}">
                <a16:creationId xmlns:a16="http://schemas.microsoft.com/office/drawing/2014/main" id="{F7633B42-5B70-2631-5CE5-900C23A5AE86}"/>
              </a:ext>
            </a:extLst>
          </p:cNvPr>
          <p:cNvSpPr/>
          <p:nvPr/>
        </p:nvSpPr>
        <p:spPr>
          <a:xfrm>
            <a:off x="4008360" y="4281589"/>
            <a:ext cx="962646"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設備導入完了</a:t>
            </a:r>
          </a:p>
        </p:txBody>
      </p:sp>
      <p:sp>
        <p:nvSpPr>
          <p:cNvPr id="50" name="二等辺三角形 197">
            <a:extLst>
              <a:ext uri="{FF2B5EF4-FFF2-40B4-BE49-F238E27FC236}">
                <a16:creationId xmlns:a16="http://schemas.microsoft.com/office/drawing/2014/main" id="{0C08579D-9194-54D2-56E0-A9CA5724A4B2}"/>
              </a:ext>
            </a:extLst>
          </p:cNvPr>
          <p:cNvSpPr/>
          <p:nvPr/>
        </p:nvSpPr>
        <p:spPr>
          <a:xfrm flipV="1">
            <a:off x="6574489" y="4518819"/>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1" name="角丸四角形 227">
            <a:extLst>
              <a:ext uri="{FF2B5EF4-FFF2-40B4-BE49-F238E27FC236}">
                <a16:creationId xmlns:a16="http://schemas.microsoft.com/office/drawing/2014/main" id="{85E6F46B-3C39-D7F3-345E-F163DFE3E42D}"/>
              </a:ext>
            </a:extLst>
          </p:cNvPr>
          <p:cNvSpPr/>
          <p:nvPr/>
        </p:nvSpPr>
        <p:spPr>
          <a:xfrm>
            <a:off x="6147344" y="4281589"/>
            <a:ext cx="962646"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3" name="二等辺三角形 200">
            <a:extLst>
              <a:ext uri="{FF2B5EF4-FFF2-40B4-BE49-F238E27FC236}">
                <a16:creationId xmlns:a16="http://schemas.microsoft.com/office/drawing/2014/main" id="{777F8D5F-611B-D549-D9FC-A083E59936A5}"/>
              </a:ext>
            </a:extLst>
          </p:cNvPr>
          <p:cNvSpPr/>
          <p:nvPr/>
        </p:nvSpPr>
        <p:spPr>
          <a:xfrm flipV="1">
            <a:off x="3936420" y="2740011"/>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4" name="角丸四角形 227">
            <a:extLst>
              <a:ext uri="{FF2B5EF4-FFF2-40B4-BE49-F238E27FC236}">
                <a16:creationId xmlns:a16="http://schemas.microsoft.com/office/drawing/2014/main" id="{A2291599-AEE6-2439-1C43-7A8C4C530B42}"/>
              </a:ext>
            </a:extLst>
          </p:cNvPr>
          <p:cNvSpPr/>
          <p:nvPr/>
        </p:nvSpPr>
        <p:spPr>
          <a:xfrm>
            <a:off x="3536408" y="2502781"/>
            <a:ext cx="962649"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設備導入完了</a:t>
            </a:r>
          </a:p>
        </p:txBody>
      </p:sp>
      <p:sp>
        <p:nvSpPr>
          <p:cNvPr id="56" name="二等辺三角形 203">
            <a:extLst>
              <a:ext uri="{FF2B5EF4-FFF2-40B4-BE49-F238E27FC236}">
                <a16:creationId xmlns:a16="http://schemas.microsoft.com/office/drawing/2014/main" id="{1BE3CC3A-DE61-D566-E9EE-537BE58C1002}"/>
              </a:ext>
            </a:extLst>
          </p:cNvPr>
          <p:cNvSpPr/>
          <p:nvPr/>
        </p:nvSpPr>
        <p:spPr>
          <a:xfrm flipV="1">
            <a:off x="7487188" y="2740011"/>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7" name="角丸四角形 227">
            <a:extLst>
              <a:ext uri="{FF2B5EF4-FFF2-40B4-BE49-F238E27FC236}">
                <a16:creationId xmlns:a16="http://schemas.microsoft.com/office/drawing/2014/main" id="{AEE96B70-C067-8BA5-330D-C29FEF83B92C}"/>
              </a:ext>
            </a:extLst>
          </p:cNvPr>
          <p:cNvSpPr/>
          <p:nvPr/>
        </p:nvSpPr>
        <p:spPr>
          <a:xfrm>
            <a:off x="7084590" y="2502781"/>
            <a:ext cx="962649"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58" name="直線矢印コネクタ 158">
            <a:extLst>
              <a:ext uri="{FF2B5EF4-FFF2-40B4-BE49-F238E27FC236}">
                <a16:creationId xmlns:a16="http://schemas.microsoft.com/office/drawing/2014/main" id="{EFEFBDDA-D6EB-4ED1-C523-EC8636EA24FE}"/>
              </a:ext>
            </a:extLst>
          </p:cNvPr>
          <p:cNvCxnSpPr>
            <a:cxnSpLocks/>
          </p:cNvCxnSpPr>
          <p:nvPr/>
        </p:nvCxnSpPr>
        <p:spPr>
          <a:xfrm>
            <a:off x="6862086" y="3836595"/>
            <a:ext cx="215479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60" name="二等辺三角形 55">
            <a:extLst>
              <a:ext uri="{FF2B5EF4-FFF2-40B4-BE49-F238E27FC236}">
                <a16:creationId xmlns:a16="http://schemas.microsoft.com/office/drawing/2014/main" id="{2C7AF1BD-A670-35D7-F9C7-FAC41F4E7C25}"/>
              </a:ext>
            </a:extLst>
          </p:cNvPr>
          <p:cNvSpPr/>
          <p:nvPr/>
        </p:nvSpPr>
        <p:spPr>
          <a:xfrm flipV="1">
            <a:off x="6607789" y="3677346"/>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1" name="角丸四角形 227">
            <a:extLst>
              <a:ext uri="{FF2B5EF4-FFF2-40B4-BE49-F238E27FC236}">
                <a16:creationId xmlns:a16="http://schemas.microsoft.com/office/drawing/2014/main" id="{362605A6-2008-99F9-CA2A-6ED00E179826}"/>
              </a:ext>
            </a:extLst>
          </p:cNvPr>
          <p:cNvSpPr/>
          <p:nvPr/>
        </p:nvSpPr>
        <p:spPr>
          <a:xfrm>
            <a:off x="6207777" y="3440116"/>
            <a:ext cx="962649"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62" name="RectangleWithLineGroup">
            <a:extLst>
              <a:ext uri="{FF2B5EF4-FFF2-40B4-BE49-F238E27FC236}">
                <a16:creationId xmlns:a16="http://schemas.microsoft.com/office/drawing/2014/main" id="{310031FB-E5B5-56A9-68F9-6747DF9D3335}"/>
              </a:ext>
            </a:extLst>
          </p:cNvPr>
          <p:cNvGrpSpPr/>
          <p:nvPr/>
        </p:nvGrpSpPr>
        <p:grpSpPr>
          <a:xfrm>
            <a:off x="381000" y="914400"/>
            <a:ext cx="9144000" cy="380480"/>
            <a:chOff x="2073603" y="1702803"/>
            <a:chExt cx="2160003" cy="360000"/>
          </a:xfrm>
          <a:noFill/>
        </p:grpSpPr>
        <p:sp>
          <p:nvSpPr>
            <p:cNvPr id="63" name="Rectangle 62">
              <a:extLst>
                <a:ext uri="{FF2B5EF4-FFF2-40B4-BE49-F238E27FC236}">
                  <a16:creationId xmlns:a16="http://schemas.microsoft.com/office/drawing/2014/main" id="{B3A98F4A-8F48-1387-FE48-5DB1ADC408D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補助事業のスケジュール</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64" name="Straight Connector 63">
              <a:extLst>
                <a:ext uri="{FF2B5EF4-FFF2-40B4-BE49-F238E27FC236}">
                  <a16:creationId xmlns:a16="http://schemas.microsoft.com/office/drawing/2014/main" id="{261A7AD0-EA5F-EE34-8FED-3EFEA489EBE1}"/>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46" name="四角形: メモ 1">
            <a:extLst>
              <a:ext uri="{FF2B5EF4-FFF2-40B4-BE49-F238E27FC236}">
                <a16:creationId xmlns:a16="http://schemas.microsoft.com/office/drawing/2014/main" id="{B5DD15AD-A1F6-CE03-1DD9-714882DBF297}"/>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49" name="四角形: メモ 1">
            <a:extLst>
              <a:ext uri="{FF2B5EF4-FFF2-40B4-BE49-F238E27FC236}">
                <a16:creationId xmlns:a16="http://schemas.microsoft.com/office/drawing/2014/main" id="{C03A9713-B7A1-6868-0183-91344BA07BDA}"/>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43" name="正方形/長方形 2">
            <a:extLst>
              <a:ext uri="{FF2B5EF4-FFF2-40B4-BE49-F238E27FC236}">
                <a16:creationId xmlns:a16="http://schemas.microsoft.com/office/drawing/2014/main" id="{DFD495AE-6F58-AEA1-6285-8C9349368DB4}"/>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69554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4DD466-387C-F486-E9C4-9AB73EDC5B2B}"/>
              </a:ext>
            </a:extLst>
          </p:cNvPr>
          <p:cNvGraphicFramePr>
            <a:graphicFrameLocks noChangeAspect="1"/>
          </p:cNvGraphicFramePr>
          <p:nvPr>
            <p:custDataLst>
              <p:tags r:id="rId1"/>
            </p:custDataLst>
            <p:extLst>
              <p:ext uri="{D42A27DB-BD31-4B8C-83A1-F6EECF244321}">
                <p14:modId xmlns:p14="http://schemas.microsoft.com/office/powerpoint/2010/main" val="36715250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3" name="think-cell data - do not delete" hidden="1">
                        <a:extLst>
                          <a:ext uri="{FF2B5EF4-FFF2-40B4-BE49-F238E27FC236}">
                            <a16:creationId xmlns:a16="http://schemas.microsoft.com/office/drawing/2014/main" id="{A54DD466-387C-F486-E9C4-9AB73EDC5B2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6EAC331-7F3B-AFF5-21FF-BF5FC4C58B2A}"/>
              </a:ext>
            </a:extLst>
          </p:cNvPr>
          <p:cNvSpPr>
            <a:spLocks noGrp="1"/>
          </p:cNvSpPr>
          <p:nvPr>
            <p:ph type="title"/>
          </p:nvPr>
        </p:nvSpPr>
        <p:spPr/>
        <p:txBody>
          <a:bodyPr vert="horz"/>
          <a:lstStyle/>
          <a:p>
            <a:endParaRPr kumimoji="1" lang="ja-JP" altLang="en-US"/>
          </a:p>
        </p:txBody>
      </p:sp>
      <p:sp>
        <p:nvSpPr>
          <p:cNvPr id="34" name="Text Placeholder 33">
            <a:extLst>
              <a:ext uri="{FF2B5EF4-FFF2-40B4-BE49-F238E27FC236}">
                <a16:creationId xmlns:a16="http://schemas.microsoft.com/office/drawing/2014/main" id="{977CE5AE-4B17-5466-92D6-84A8F10A3085}"/>
              </a:ext>
            </a:extLst>
          </p:cNvPr>
          <p:cNvSpPr>
            <a:spLocks noGrp="1"/>
          </p:cNvSpPr>
          <p:nvPr>
            <p:ph type="body" sz="quarter" idx="12"/>
          </p:nvPr>
        </p:nvSpPr>
        <p:spPr/>
        <p:txBody>
          <a:bodyPr/>
          <a:lstStyle/>
          <a:p>
            <a:r>
              <a:rPr lang="ja-JP" altLang="en-US"/>
              <a:t>⑤実現可能性（ウ）スケジュール</a:t>
            </a:r>
          </a:p>
        </p:txBody>
      </p:sp>
      <p:grpSp>
        <p:nvGrpSpPr>
          <p:cNvPr id="6" name="RectangleWithLineGroup">
            <a:extLst>
              <a:ext uri="{FF2B5EF4-FFF2-40B4-BE49-F238E27FC236}">
                <a16:creationId xmlns:a16="http://schemas.microsoft.com/office/drawing/2014/main" id="{453957C4-E677-92C2-C710-D5D24AA99750}"/>
              </a:ext>
            </a:extLst>
          </p:cNvPr>
          <p:cNvGrpSpPr/>
          <p:nvPr/>
        </p:nvGrpSpPr>
        <p:grpSpPr>
          <a:xfrm>
            <a:off x="381000" y="914400"/>
            <a:ext cx="9144000" cy="380480"/>
            <a:chOff x="2073603" y="1702803"/>
            <a:chExt cx="2160003" cy="360000"/>
          </a:xfrm>
          <a:noFill/>
        </p:grpSpPr>
        <p:sp>
          <p:nvSpPr>
            <p:cNvPr id="7" name="Rectangle 6">
              <a:extLst>
                <a:ext uri="{FF2B5EF4-FFF2-40B4-BE49-F238E27FC236}">
                  <a16:creationId xmlns:a16="http://schemas.microsoft.com/office/drawing/2014/main" id="{392C049C-6B21-2B19-3B79-4694F24D0796}"/>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実施上の課題</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8" name="Straight Connector 7">
              <a:extLst>
                <a:ext uri="{FF2B5EF4-FFF2-40B4-BE49-F238E27FC236}">
                  <a16:creationId xmlns:a16="http://schemas.microsoft.com/office/drawing/2014/main" id="{773DD24E-88FD-9D9C-82E1-4892494BA009}"/>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9" name="正方形/長方形 4">
            <a:extLst>
              <a:ext uri="{FF2B5EF4-FFF2-40B4-BE49-F238E27FC236}">
                <a16:creationId xmlns:a16="http://schemas.microsoft.com/office/drawing/2014/main" id="{5DA0C563-7494-0577-3294-823C9D0CB1DC}"/>
              </a:ext>
            </a:extLst>
          </p:cNvPr>
          <p:cNvSpPr/>
          <p:nvPr/>
        </p:nvSpPr>
        <p:spPr>
          <a:xfrm>
            <a:off x="1104275"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想定される問題</a:t>
            </a:r>
          </a:p>
        </p:txBody>
      </p:sp>
      <p:sp>
        <p:nvSpPr>
          <p:cNvPr id="10" name="正方形/長方形 5">
            <a:extLst>
              <a:ext uri="{FF2B5EF4-FFF2-40B4-BE49-F238E27FC236}">
                <a16:creationId xmlns:a16="http://schemas.microsoft.com/office/drawing/2014/main" id="{3BBFA118-55C3-307B-6376-EC91FD6CCADA}"/>
              </a:ext>
            </a:extLst>
          </p:cNvPr>
          <p:cNvSpPr/>
          <p:nvPr/>
        </p:nvSpPr>
        <p:spPr>
          <a:xfrm>
            <a:off x="5282012"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取組み</a:t>
            </a:r>
          </a:p>
        </p:txBody>
      </p:sp>
      <p:sp>
        <p:nvSpPr>
          <p:cNvPr id="11" name="正方形/長方形 19">
            <a:extLst>
              <a:ext uri="{FF2B5EF4-FFF2-40B4-BE49-F238E27FC236}">
                <a16:creationId xmlns:a16="http://schemas.microsoft.com/office/drawing/2014/main" id="{CE62A9C3-C8A5-A048-DACB-6EED54A0F092}"/>
              </a:ext>
            </a:extLst>
          </p:cNvPr>
          <p:cNvSpPr/>
          <p:nvPr/>
        </p:nvSpPr>
        <p:spPr>
          <a:xfrm>
            <a:off x="1104276" y="1749118"/>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2" name="正方形/長方形 20">
            <a:extLst>
              <a:ext uri="{FF2B5EF4-FFF2-40B4-BE49-F238E27FC236}">
                <a16:creationId xmlns:a16="http://schemas.microsoft.com/office/drawing/2014/main" id="{16F1867B-D50C-D5F3-2E49-5FF31E075CBC}"/>
              </a:ext>
            </a:extLst>
          </p:cNvPr>
          <p:cNvSpPr/>
          <p:nvPr/>
        </p:nvSpPr>
        <p:spPr>
          <a:xfrm>
            <a:off x="1104276"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正方形/長方形 21">
            <a:extLst>
              <a:ext uri="{FF2B5EF4-FFF2-40B4-BE49-F238E27FC236}">
                <a16:creationId xmlns:a16="http://schemas.microsoft.com/office/drawing/2014/main" id="{46E8E4A9-72F0-D160-8D16-03DF575733D2}"/>
              </a:ext>
            </a:extLst>
          </p:cNvPr>
          <p:cNvSpPr/>
          <p:nvPr/>
        </p:nvSpPr>
        <p:spPr>
          <a:xfrm>
            <a:off x="1104276"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正方形/長方形 22">
            <a:extLst>
              <a:ext uri="{FF2B5EF4-FFF2-40B4-BE49-F238E27FC236}">
                <a16:creationId xmlns:a16="http://schemas.microsoft.com/office/drawing/2014/main" id="{F3CF9EEC-7A17-FE78-FBB2-8416A1D11669}"/>
              </a:ext>
            </a:extLst>
          </p:cNvPr>
          <p:cNvSpPr/>
          <p:nvPr/>
        </p:nvSpPr>
        <p:spPr>
          <a:xfrm>
            <a:off x="1104276"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正方形/長方形 23">
            <a:extLst>
              <a:ext uri="{FF2B5EF4-FFF2-40B4-BE49-F238E27FC236}">
                <a16:creationId xmlns:a16="http://schemas.microsoft.com/office/drawing/2014/main" id="{F56BBC9E-4E22-E371-1CAB-5E47689AAD28}"/>
              </a:ext>
            </a:extLst>
          </p:cNvPr>
          <p:cNvSpPr/>
          <p:nvPr/>
        </p:nvSpPr>
        <p:spPr>
          <a:xfrm>
            <a:off x="5282013" y="1751685"/>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6" name="正方形/長方形 24">
            <a:extLst>
              <a:ext uri="{FF2B5EF4-FFF2-40B4-BE49-F238E27FC236}">
                <a16:creationId xmlns:a16="http://schemas.microsoft.com/office/drawing/2014/main" id="{6C565A4B-BAF7-0004-EC51-822101FECAAF}"/>
              </a:ext>
            </a:extLst>
          </p:cNvPr>
          <p:cNvSpPr/>
          <p:nvPr/>
        </p:nvSpPr>
        <p:spPr>
          <a:xfrm>
            <a:off x="5282013"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7" name="正方形/長方形 25">
            <a:extLst>
              <a:ext uri="{FF2B5EF4-FFF2-40B4-BE49-F238E27FC236}">
                <a16:creationId xmlns:a16="http://schemas.microsoft.com/office/drawing/2014/main" id="{33A96956-F5AE-8248-7D18-416729E3DD02}"/>
              </a:ext>
            </a:extLst>
          </p:cNvPr>
          <p:cNvSpPr/>
          <p:nvPr/>
        </p:nvSpPr>
        <p:spPr>
          <a:xfrm>
            <a:off x="5282013"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8" name="正方形/長方形 26">
            <a:extLst>
              <a:ext uri="{FF2B5EF4-FFF2-40B4-BE49-F238E27FC236}">
                <a16:creationId xmlns:a16="http://schemas.microsoft.com/office/drawing/2014/main" id="{134D6372-DD0C-0D6C-4330-906B90B5BD30}"/>
              </a:ext>
            </a:extLst>
          </p:cNvPr>
          <p:cNvSpPr/>
          <p:nvPr/>
        </p:nvSpPr>
        <p:spPr>
          <a:xfrm>
            <a:off x="5282013"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19" name="Group 18">
            <a:extLst>
              <a:ext uri="{FF2B5EF4-FFF2-40B4-BE49-F238E27FC236}">
                <a16:creationId xmlns:a16="http://schemas.microsoft.com/office/drawing/2014/main" id="{7BC12B20-0CA9-A621-C501-14EB89A6C50B}"/>
              </a:ext>
            </a:extLst>
          </p:cNvPr>
          <p:cNvGrpSpPr/>
          <p:nvPr/>
        </p:nvGrpSpPr>
        <p:grpSpPr>
          <a:xfrm>
            <a:off x="483989" y="1751685"/>
            <a:ext cx="457200" cy="4701503"/>
            <a:chOff x="457200" y="1371600"/>
            <a:chExt cx="457200" cy="5081585"/>
          </a:xfrm>
        </p:grpSpPr>
        <p:grpSp>
          <p:nvGrpSpPr>
            <p:cNvPr id="20" name="RectangleWithVerticalLineGroup">
              <a:extLst>
                <a:ext uri="{FF2B5EF4-FFF2-40B4-BE49-F238E27FC236}">
                  <a16:creationId xmlns:a16="http://schemas.microsoft.com/office/drawing/2014/main" id="{4CB3471F-5F37-31E9-23FC-68C4115616FB}"/>
                </a:ext>
              </a:extLst>
            </p:cNvPr>
            <p:cNvGrpSpPr/>
            <p:nvPr/>
          </p:nvGrpSpPr>
          <p:grpSpPr>
            <a:xfrm>
              <a:off x="457200" y="1371600"/>
              <a:ext cx="457200" cy="1197312"/>
              <a:chOff x="640801" y="2278804"/>
              <a:chExt cx="1080002" cy="720001"/>
            </a:xfrm>
          </p:grpSpPr>
          <p:sp>
            <p:nvSpPr>
              <p:cNvPr id="30" name="Rectangle 29">
                <a:extLst>
                  <a:ext uri="{FF2B5EF4-FFF2-40B4-BE49-F238E27FC236}">
                    <a16:creationId xmlns:a16="http://schemas.microsoft.com/office/drawing/2014/main" id="{A7669DC2-DF18-50A3-8774-2AD1D486AAE7}"/>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人材調達・育成</a:t>
                </a:r>
              </a:p>
            </p:txBody>
          </p:sp>
          <p:cxnSp>
            <p:nvCxnSpPr>
              <p:cNvPr id="31" name="Straight Connector 30">
                <a:extLst>
                  <a:ext uri="{FF2B5EF4-FFF2-40B4-BE49-F238E27FC236}">
                    <a16:creationId xmlns:a16="http://schemas.microsoft.com/office/drawing/2014/main" id="{B1C145EA-3DAC-701D-9220-9FD4D02FC0E8}"/>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1" name="RectangleWithVerticalLineGroup">
              <a:extLst>
                <a:ext uri="{FF2B5EF4-FFF2-40B4-BE49-F238E27FC236}">
                  <a16:creationId xmlns:a16="http://schemas.microsoft.com/office/drawing/2014/main" id="{752F0313-94F6-6AE4-C38B-AA5CCE4106EC}"/>
                </a:ext>
              </a:extLst>
            </p:cNvPr>
            <p:cNvGrpSpPr/>
            <p:nvPr/>
          </p:nvGrpSpPr>
          <p:grpSpPr>
            <a:xfrm>
              <a:off x="457200" y="2629702"/>
              <a:ext cx="457200" cy="1197312"/>
              <a:chOff x="640801" y="2278804"/>
              <a:chExt cx="1080002" cy="720001"/>
            </a:xfrm>
          </p:grpSpPr>
          <p:sp>
            <p:nvSpPr>
              <p:cNvPr id="28" name="Rectangle 27">
                <a:extLst>
                  <a:ext uri="{FF2B5EF4-FFF2-40B4-BE49-F238E27FC236}">
                    <a16:creationId xmlns:a16="http://schemas.microsoft.com/office/drawing/2014/main" id="{0DC200A7-DD95-B06A-964A-511689C0CCD8}"/>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資金調達</a:t>
                </a:r>
              </a:p>
            </p:txBody>
          </p:sp>
          <p:cxnSp>
            <p:nvCxnSpPr>
              <p:cNvPr id="29" name="Straight Connector 28">
                <a:extLst>
                  <a:ext uri="{FF2B5EF4-FFF2-40B4-BE49-F238E27FC236}">
                    <a16:creationId xmlns:a16="http://schemas.microsoft.com/office/drawing/2014/main" id="{7226F6D4-70D5-7416-0634-53DF63203C4F}"/>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2" name="RectangleWithVerticalLineGroup">
              <a:extLst>
                <a:ext uri="{FF2B5EF4-FFF2-40B4-BE49-F238E27FC236}">
                  <a16:creationId xmlns:a16="http://schemas.microsoft.com/office/drawing/2014/main" id="{13478CED-886D-70AC-086A-C22C3D3416BD}"/>
                </a:ext>
              </a:extLst>
            </p:cNvPr>
            <p:cNvGrpSpPr/>
            <p:nvPr/>
          </p:nvGrpSpPr>
          <p:grpSpPr>
            <a:xfrm>
              <a:off x="457200" y="3893993"/>
              <a:ext cx="457200" cy="1197312"/>
              <a:chOff x="640801" y="2278804"/>
              <a:chExt cx="1080002" cy="720001"/>
            </a:xfrm>
          </p:grpSpPr>
          <p:sp>
            <p:nvSpPr>
              <p:cNvPr id="26" name="Rectangle 25">
                <a:extLst>
                  <a:ext uri="{FF2B5EF4-FFF2-40B4-BE49-F238E27FC236}">
                    <a16:creationId xmlns:a16="http://schemas.microsoft.com/office/drawing/2014/main" id="{F75886FD-6EEE-0247-7579-3151B51F90D7}"/>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材料調達</a:t>
                </a:r>
              </a:p>
            </p:txBody>
          </p:sp>
          <p:cxnSp>
            <p:nvCxnSpPr>
              <p:cNvPr id="27" name="Straight Connector 26">
                <a:extLst>
                  <a:ext uri="{FF2B5EF4-FFF2-40B4-BE49-F238E27FC236}">
                    <a16:creationId xmlns:a16="http://schemas.microsoft.com/office/drawing/2014/main" id="{F9CC1AE2-6C78-E1F7-C2C1-E33237F355BE}"/>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3" name="RectangleWithVerticalLineGroup">
              <a:extLst>
                <a:ext uri="{FF2B5EF4-FFF2-40B4-BE49-F238E27FC236}">
                  <a16:creationId xmlns:a16="http://schemas.microsoft.com/office/drawing/2014/main" id="{99BA4E6F-DC5B-50F6-4CCB-6E65D23E8A06}"/>
                </a:ext>
              </a:extLst>
            </p:cNvPr>
            <p:cNvGrpSpPr/>
            <p:nvPr/>
          </p:nvGrpSpPr>
          <p:grpSpPr>
            <a:xfrm>
              <a:off x="457200" y="5255873"/>
              <a:ext cx="457200" cy="1197312"/>
              <a:chOff x="640801" y="2278804"/>
              <a:chExt cx="1080002" cy="720001"/>
            </a:xfrm>
          </p:grpSpPr>
          <p:sp>
            <p:nvSpPr>
              <p:cNvPr id="24" name="Rectangle 23">
                <a:extLst>
                  <a:ext uri="{FF2B5EF4-FFF2-40B4-BE49-F238E27FC236}">
                    <a16:creationId xmlns:a16="http://schemas.microsoft.com/office/drawing/2014/main" id="{5345A615-950D-48AA-4A92-C6851C290BCF}"/>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販路開拓</a:t>
                </a:r>
              </a:p>
            </p:txBody>
          </p:sp>
          <p:cxnSp>
            <p:nvCxnSpPr>
              <p:cNvPr id="25" name="Straight Connector 24">
                <a:extLst>
                  <a:ext uri="{FF2B5EF4-FFF2-40B4-BE49-F238E27FC236}">
                    <a16:creationId xmlns:a16="http://schemas.microsoft.com/office/drawing/2014/main" id="{6342A1B2-81ED-C5EF-401A-390AFB119127}"/>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sp>
        <p:nvSpPr>
          <p:cNvPr id="5" name="四角形: メモ 1">
            <a:extLst>
              <a:ext uri="{FF2B5EF4-FFF2-40B4-BE49-F238E27FC236}">
                <a16:creationId xmlns:a16="http://schemas.microsoft.com/office/drawing/2014/main" id="{7AC54260-8EE0-F7A8-ED37-64B00EA3AF4A}"/>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32" name="四角形: メモ 1">
            <a:extLst>
              <a:ext uri="{FF2B5EF4-FFF2-40B4-BE49-F238E27FC236}">
                <a16:creationId xmlns:a16="http://schemas.microsoft.com/office/drawing/2014/main" id="{A8A5EB55-3846-318A-6DEE-9D01FE1A7B27}"/>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4" name="正方形/長方形 2">
            <a:extLst>
              <a:ext uri="{FF2B5EF4-FFF2-40B4-BE49-F238E27FC236}">
                <a16:creationId xmlns:a16="http://schemas.microsoft.com/office/drawing/2014/main" id="{7BF12F5F-69BA-D1FB-0E33-A40D887CEEA0}"/>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707013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3604676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2" name="Text Placeholder 2">
            <a:hlinkClick r:id="rId15" action="ppaction://hlinksldjump"/>
            <a:extLst>
              <a:ext uri="{FF2B5EF4-FFF2-40B4-BE49-F238E27FC236}">
                <a16:creationId xmlns:a16="http://schemas.microsoft.com/office/drawing/2014/main" id="{4185D16F-EC53-3D31-B017-558067E38E7B}"/>
              </a:ext>
            </a:extLst>
          </p:cNvPr>
          <p:cNvSpPr>
            <a:spLocks noGrp="1"/>
          </p:cNvSpPr>
          <p:nvPr>
            <p:custDataLst>
              <p:tags r:id="rId2"/>
            </p:custDataLst>
          </p:nvPr>
        </p:nvSpPr>
        <p:spPr bwMode="auto">
          <a:xfrm>
            <a:off x="1752600" y="1935163"/>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23" name="Text Placeholder 2">
            <a:hlinkClick r:id="rId16" action="ppaction://hlinksldjump"/>
            <a:extLst>
              <a:ext uri="{FF2B5EF4-FFF2-40B4-BE49-F238E27FC236}">
                <a16:creationId xmlns:a16="http://schemas.microsoft.com/office/drawing/2014/main" id="{D33FCDD7-5480-4A18-2BA6-90208AA57C0B}"/>
              </a:ext>
            </a:extLst>
          </p:cNvPr>
          <p:cNvSpPr>
            <a:spLocks noGrp="1"/>
          </p:cNvSpPr>
          <p:nvPr>
            <p:custDataLst>
              <p:tags r:id="rId3"/>
            </p:custDataLst>
          </p:nvPr>
        </p:nvSpPr>
        <p:spPr bwMode="auto">
          <a:xfrm>
            <a:off x="1752600" y="222091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1" name="Text Placeholder 2">
            <a:hlinkClick r:id="rId17" action="ppaction://hlinksldjump"/>
            <a:extLst>
              <a:ext uri="{FF2B5EF4-FFF2-40B4-BE49-F238E27FC236}">
                <a16:creationId xmlns:a16="http://schemas.microsoft.com/office/drawing/2014/main" id="{32213648-897D-9B44-4FEB-4F550DA32040}"/>
              </a:ext>
            </a:extLst>
          </p:cNvPr>
          <p:cNvSpPr>
            <a:spLocks noGrp="1"/>
          </p:cNvSpPr>
          <p:nvPr>
            <p:custDataLst>
              <p:tags r:id="rId4"/>
            </p:custDataLst>
          </p:nvPr>
        </p:nvSpPr>
        <p:spPr bwMode="auto">
          <a:xfrm>
            <a:off x="1752600" y="2546350"/>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2" name="Text Placeholder 2">
            <a:hlinkClick r:id="rId18" action="ppaction://hlinksldjump"/>
            <a:extLst>
              <a:ext uri="{FF2B5EF4-FFF2-40B4-BE49-F238E27FC236}">
                <a16:creationId xmlns:a16="http://schemas.microsoft.com/office/drawing/2014/main" id="{57070732-E7FE-0F2C-B234-5F4D5E023C58}"/>
              </a:ext>
            </a:extLst>
          </p:cNvPr>
          <p:cNvSpPr>
            <a:spLocks noGrp="1"/>
          </p:cNvSpPr>
          <p:nvPr>
            <p:custDataLst>
              <p:tags r:id="rId5"/>
            </p:custDataLst>
          </p:nvPr>
        </p:nvSpPr>
        <p:spPr bwMode="auto">
          <a:xfrm>
            <a:off x="1752600" y="2871788"/>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3" name="Text Placeholder 2">
            <a:hlinkClick r:id="rId19" action="ppaction://hlinksldjump"/>
            <a:extLst>
              <a:ext uri="{FF2B5EF4-FFF2-40B4-BE49-F238E27FC236}">
                <a16:creationId xmlns:a16="http://schemas.microsoft.com/office/drawing/2014/main" id="{E93E28CF-CF94-5616-2061-85743ACB1BB9}"/>
              </a:ext>
            </a:extLst>
          </p:cNvPr>
          <p:cNvSpPr>
            <a:spLocks noGrp="1"/>
          </p:cNvSpPr>
          <p:nvPr>
            <p:custDataLst>
              <p:tags r:id="rId6"/>
            </p:custDataLst>
          </p:nvPr>
        </p:nvSpPr>
        <p:spPr bwMode="auto">
          <a:xfrm>
            <a:off x="1752600" y="323850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hlinkClick r:id="rId20" action="ppaction://hlinksldjump"/>
            <a:extLst>
              <a:ext uri="{FF2B5EF4-FFF2-40B4-BE49-F238E27FC236}">
                <a16:creationId xmlns:a16="http://schemas.microsoft.com/office/drawing/2014/main" id="{15E95513-46F0-BFAF-3441-17AB9B8E3A7E}"/>
              </a:ext>
            </a:extLst>
          </p:cNvPr>
          <p:cNvSpPr>
            <a:spLocks noGrp="1"/>
          </p:cNvSpPr>
          <p:nvPr>
            <p:custDataLst>
              <p:tags r:id="rId7"/>
            </p:custDataLst>
          </p:nvPr>
        </p:nvSpPr>
        <p:spPr bwMode="auto">
          <a:xfrm>
            <a:off x="1752600" y="3644900"/>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（ア）実施体制</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Text Placeholder 2">
            <a:hlinkClick r:id="rId21" action="ppaction://hlinksldjump"/>
            <a:extLst>
              <a:ext uri="{FF2B5EF4-FFF2-40B4-BE49-F238E27FC236}">
                <a16:creationId xmlns:a16="http://schemas.microsoft.com/office/drawing/2014/main" id="{AED9888E-8953-1E90-5F5D-611C79BD7711}"/>
              </a:ext>
            </a:extLst>
          </p:cNvPr>
          <p:cNvSpPr>
            <a:spLocks noGrp="1"/>
          </p:cNvSpPr>
          <p:nvPr>
            <p:custDataLst>
              <p:tags r:id="rId8"/>
            </p:custDataLst>
          </p:nvPr>
        </p:nvSpPr>
        <p:spPr bwMode="auto">
          <a:xfrm>
            <a:off x="1752600" y="3963989"/>
            <a:ext cx="6477000" cy="284163"/>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（イ）財務状況</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Text Placeholder 2">
            <a:hlinkClick r:id="rId22" action="ppaction://hlinksldjump"/>
            <a:extLst>
              <a:ext uri="{FF2B5EF4-FFF2-40B4-BE49-F238E27FC236}">
                <a16:creationId xmlns:a16="http://schemas.microsoft.com/office/drawing/2014/main" id="{3D30BB9F-9DFE-68CA-F76E-C3EB56F47DEE}"/>
              </a:ext>
            </a:extLst>
          </p:cNvPr>
          <p:cNvSpPr>
            <a:spLocks noGrp="1"/>
          </p:cNvSpPr>
          <p:nvPr>
            <p:custDataLst>
              <p:tags r:id="rId9"/>
            </p:custDataLst>
          </p:nvPr>
        </p:nvSpPr>
        <p:spPr bwMode="auto">
          <a:xfrm>
            <a:off x="1752600" y="4248150"/>
            <a:ext cx="6477000" cy="319088"/>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（ウ）スケジュール</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Text Placeholder 2">
            <a:extLst>
              <a:ext uri="{FF2B5EF4-FFF2-40B4-BE49-F238E27FC236}">
                <a16:creationId xmlns:a16="http://schemas.microsoft.com/office/drawing/2014/main" id="{C9A5CA2A-B489-317F-FE46-17F0B54E5642}"/>
              </a:ext>
            </a:extLst>
          </p:cNvPr>
          <p:cNvSpPr>
            <a:spLocks noGrp="1"/>
          </p:cNvSpPr>
          <p:nvPr>
            <p:custDataLst>
              <p:tags r:id="rId10"/>
            </p:custDataLst>
          </p:nvPr>
        </p:nvSpPr>
        <p:spPr bwMode="auto">
          <a:xfrm>
            <a:off x="1752600" y="4567237"/>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（エ）金融機関のコミットメント</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1B8BD0A0-918C-2D59-04A4-552300FBF4A4}"/>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194990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0E0F8-D1B0-2656-B150-3639D2CD2F83}"/>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C3A20410-7CE3-875E-4AA1-50738841B4E8}"/>
              </a:ext>
            </a:extLst>
          </p:cNvPr>
          <p:cNvGraphicFramePr>
            <a:graphicFrameLocks noChangeAspect="1"/>
          </p:cNvGraphicFramePr>
          <p:nvPr>
            <p:custDataLst>
              <p:tags r:id="rId1"/>
            </p:custDataLst>
            <p:extLst>
              <p:ext uri="{D42A27DB-BD31-4B8C-83A1-F6EECF244321}">
                <p14:modId xmlns:p14="http://schemas.microsoft.com/office/powerpoint/2010/main" val="4157751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C3A20410-7CE3-875E-4AA1-50738841B4E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6" name="正方形/長方形 6">
            <a:extLst>
              <a:ext uri="{FF2B5EF4-FFF2-40B4-BE49-F238E27FC236}">
                <a16:creationId xmlns:a16="http://schemas.microsoft.com/office/drawing/2014/main" id="{BCCCF321-7776-C9D8-3FE3-B82F8B16240F}"/>
              </a:ext>
            </a:extLst>
          </p:cNvPr>
          <p:cNvSpPr/>
          <p:nvPr/>
        </p:nvSpPr>
        <p:spPr>
          <a:xfrm>
            <a:off x="381000" y="1447804"/>
            <a:ext cx="41148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金融機関による経営状況・財務状況に対する評価として</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下記項目を例に</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メインバンクとして当社とのリレーションシップの構築状況</a:t>
            </a: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当社の財務状況、資金繰りの改善など</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財務基盤の強化の取組み</a:t>
            </a: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当社の経営力など強み・弱み</a:t>
            </a:r>
          </a:p>
        </p:txBody>
      </p:sp>
      <p:sp>
        <p:nvSpPr>
          <p:cNvPr id="17" name="正方形/長方形 6">
            <a:extLst>
              <a:ext uri="{FF2B5EF4-FFF2-40B4-BE49-F238E27FC236}">
                <a16:creationId xmlns:a16="http://schemas.microsoft.com/office/drawing/2014/main" id="{3EB42759-0E62-D7AA-0F8E-4C77F5137B50}"/>
              </a:ext>
            </a:extLst>
          </p:cNvPr>
          <p:cNvSpPr/>
          <p:nvPr/>
        </p:nvSpPr>
        <p:spPr>
          <a:xfrm>
            <a:off x="5410200" y="1447804"/>
            <a:ext cx="41148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公募要領に記載の審査基準（①経営力、②先進性・成長性、③地域への波及効果、④大規模投資・費用対効果、</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⑤実現可能性）を踏まえて、成長投資計画の評価を下記項目を例に記載ください。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当社の将来性・事業性を踏まえた成長資金の供給方針、</a:t>
            </a:r>
            <a:b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支援方針</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将来の事業拡大局面や外的要因などによる後退局面における資金繰り等の懸念事項、対応方針</a:t>
            </a:r>
          </a:p>
          <a:p>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リスクのある投資に関しては投資内容の詳細をお伺いするため、投資内容と共に記載ください</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itle 3">
            <a:extLst>
              <a:ext uri="{FF2B5EF4-FFF2-40B4-BE49-F238E27FC236}">
                <a16:creationId xmlns:a16="http://schemas.microsoft.com/office/drawing/2014/main" id="{FF26B83D-DE9D-69CD-AB89-F1664CBEB11A}"/>
              </a:ext>
            </a:extLst>
          </p:cNvPr>
          <p:cNvSpPr>
            <a:spLocks noGrp="1"/>
          </p:cNvSpPr>
          <p:nvPr>
            <p:ph type="title"/>
          </p:nvPr>
        </p:nvSpPr>
        <p:spPr/>
        <p:txBody>
          <a:bodyPr vert="horz"/>
          <a:lstStyle/>
          <a:p>
            <a:endParaRPr lang="ja-JP" altLang="en-US"/>
          </a:p>
        </p:txBody>
      </p:sp>
      <p:sp>
        <p:nvSpPr>
          <p:cNvPr id="15" name="Text Placeholder 14">
            <a:extLst>
              <a:ext uri="{FF2B5EF4-FFF2-40B4-BE49-F238E27FC236}">
                <a16:creationId xmlns:a16="http://schemas.microsoft.com/office/drawing/2014/main" id="{8E1DB74A-9AEA-35F9-847B-555D3FB2EDDD}"/>
              </a:ext>
            </a:extLst>
          </p:cNvPr>
          <p:cNvSpPr>
            <a:spLocks noGrp="1"/>
          </p:cNvSpPr>
          <p:nvPr>
            <p:ph type="body" sz="quarter" idx="12"/>
          </p:nvPr>
        </p:nvSpPr>
        <p:spPr/>
        <p:txBody>
          <a:bodyPr/>
          <a:lstStyle/>
          <a:p>
            <a:r>
              <a:rPr lang="ja-JP" altLang="en-US"/>
              <a:t>⑤実現可能性（エ）金融機関のコミットメント（</a:t>
            </a:r>
            <a:r>
              <a:rPr lang="zh-TW" altLang="en-US"/>
              <a:t>●●●銀行 ●●部役職 〇〇 氏名 〇〇</a:t>
            </a:r>
            <a:r>
              <a:rPr lang="ja-JP" altLang="en-US"/>
              <a:t>）</a:t>
            </a:r>
            <a:endParaRPr lang="zh-TW" altLang="en-US"/>
          </a:p>
        </p:txBody>
      </p:sp>
      <p:grpSp>
        <p:nvGrpSpPr>
          <p:cNvPr id="3" name="RectangleWithLineGroup">
            <a:extLst>
              <a:ext uri="{FF2B5EF4-FFF2-40B4-BE49-F238E27FC236}">
                <a16:creationId xmlns:a16="http://schemas.microsoft.com/office/drawing/2014/main" id="{E4533E67-313D-C354-2C85-E558927BB821}"/>
              </a:ext>
            </a:extLst>
          </p:cNvPr>
          <p:cNvGrpSpPr/>
          <p:nvPr/>
        </p:nvGrpSpPr>
        <p:grpSpPr>
          <a:xfrm>
            <a:off x="5410200" y="914400"/>
            <a:ext cx="4114800" cy="380480"/>
            <a:chOff x="2073603" y="1702803"/>
            <a:chExt cx="2160003" cy="360000"/>
          </a:xfrm>
          <a:noFill/>
        </p:grpSpPr>
        <p:sp>
          <p:nvSpPr>
            <p:cNvPr id="6" name="Rectangle 5">
              <a:extLst>
                <a:ext uri="{FF2B5EF4-FFF2-40B4-BE49-F238E27FC236}">
                  <a16:creationId xmlns:a16="http://schemas.microsoft.com/office/drawing/2014/main" id="{C561F815-3923-F9B7-9F44-B8AD628208F1}"/>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当社の投資計画に対する評価</a:t>
              </a:r>
            </a:p>
          </p:txBody>
        </p:sp>
        <p:cxnSp>
          <p:nvCxnSpPr>
            <p:cNvPr id="7" name="Straight Connector 6">
              <a:extLst>
                <a:ext uri="{FF2B5EF4-FFF2-40B4-BE49-F238E27FC236}">
                  <a16:creationId xmlns:a16="http://schemas.microsoft.com/office/drawing/2014/main" id="{F3C8EC2E-0173-E212-49E3-69E9A2B01148}"/>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8" name="RectangleWithLineGroup">
            <a:extLst>
              <a:ext uri="{FF2B5EF4-FFF2-40B4-BE49-F238E27FC236}">
                <a16:creationId xmlns:a16="http://schemas.microsoft.com/office/drawing/2014/main" id="{2259DEBA-4348-9FCE-B641-AA631578678D}"/>
              </a:ext>
            </a:extLst>
          </p:cNvPr>
          <p:cNvGrpSpPr/>
          <p:nvPr/>
        </p:nvGrpSpPr>
        <p:grpSpPr>
          <a:xfrm>
            <a:off x="381000" y="914400"/>
            <a:ext cx="4114800" cy="380480"/>
            <a:chOff x="2073603" y="1702803"/>
            <a:chExt cx="2160003" cy="360000"/>
          </a:xfrm>
          <a:noFill/>
        </p:grpSpPr>
        <p:sp>
          <p:nvSpPr>
            <p:cNvPr id="9" name="Rectangle 8">
              <a:extLst>
                <a:ext uri="{FF2B5EF4-FFF2-40B4-BE49-F238E27FC236}">
                  <a16:creationId xmlns:a16="http://schemas.microsoft.com/office/drawing/2014/main" id="{677C311A-66CF-6BA9-A568-F1A926D1ACD6}"/>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当社の経営状況・財務状況に対する評価</a:t>
              </a:r>
            </a:p>
          </p:txBody>
        </p:sp>
        <p:cxnSp>
          <p:nvCxnSpPr>
            <p:cNvPr id="10" name="Straight Connector 9">
              <a:extLst>
                <a:ext uri="{FF2B5EF4-FFF2-40B4-BE49-F238E27FC236}">
                  <a16:creationId xmlns:a16="http://schemas.microsoft.com/office/drawing/2014/main" id="{4F112327-4F71-A437-27E6-58BFA49BC37E}"/>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2" name="四角形: メモ 1">
            <a:extLst>
              <a:ext uri="{FF2B5EF4-FFF2-40B4-BE49-F238E27FC236}">
                <a16:creationId xmlns:a16="http://schemas.microsoft.com/office/drawing/2014/main" id="{2E26E984-51B0-039F-D6EE-F0ADD52D0331}"/>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（金融機関から確認を受けた場合は必須）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四角形: メモ 1">
            <a:extLst>
              <a:ext uri="{FF2B5EF4-FFF2-40B4-BE49-F238E27FC236}">
                <a16:creationId xmlns:a16="http://schemas.microsoft.com/office/drawing/2014/main" id="{E3950148-3BB8-2702-928E-C667A9F9F2DD}"/>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13" name="正方形/長方形 2">
            <a:extLst>
              <a:ext uri="{FF2B5EF4-FFF2-40B4-BE49-F238E27FC236}">
                <a16:creationId xmlns:a16="http://schemas.microsoft.com/office/drawing/2014/main" id="{1098FD7B-C4B8-1C5A-E01C-BECAED78E32A}"/>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8" name="Callout: Line with Border and Accent Bar 17">
            <a:extLst>
              <a:ext uri="{FF2B5EF4-FFF2-40B4-BE49-F238E27FC236}">
                <a16:creationId xmlns:a16="http://schemas.microsoft.com/office/drawing/2014/main" id="{05AD9E06-3A28-43C7-2B57-24CDB46301AE}"/>
              </a:ext>
            </a:extLst>
          </p:cNvPr>
          <p:cNvSpPr/>
          <p:nvPr/>
        </p:nvSpPr>
        <p:spPr>
          <a:xfrm>
            <a:off x="3497525" y="791035"/>
            <a:ext cx="5592390" cy="815439"/>
          </a:xfrm>
          <a:prstGeom prst="accentBorderCallout1">
            <a:avLst>
              <a:gd name="adj1" fmla="val 26818"/>
              <a:gd name="adj2" fmla="val -2413"/>
              <a:gd name="adj3" fmla="val 107143"/>
              <a:gd name="adj4" fmla="val -18370"/>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補助事業にかかる資金の内訳の見込みについて明記してください。また、（様式</a:t>
            </a:r>
            <a:r>
              <a:rPr lang="en-US" altLang="ja-JP" sz="1200" b="1">
                <a:solidFill>
                  <a:schemeClr val="accent4">
                    <a:lumMod val="75000"/>
                  </a:schemeClr>
                </a:solidFill>
              </a:rPr>
              <a:t>4</a:t>
            </a:r>
            <a:r>
              <a:rPr lang="ja-JP" altLang="en-US" sz="1200" b="1">
                <a:solidFill>
                  <a:schemeClr val="accent4">
                    <a:lumMod val="75000"/>
                  </a:schemeClr>
                </a:solidFill>
              </a:rPr>
              <a:t>）金融機関による確認書に記載されている内容を踏まえてご記載ください（自己資金、融資、出資調達、メザニン、他補助金の活用等）</a:t>
            </a:r>
          </a:p>
          <a:p>
            <a:pPr marL="285750" indent="-285750">
              <a:buFont typeface="Arial" panose="020B0604020202020204" pitchFamily="34" charset="0"/>
              <a:buChar char="•"/>
            </a:pPr>
            <a:r>
              <a:rPr lang="ja-JP" altLang="en-US" sz="1200" b="1">
                <a:solidFill>
                  <a:schemeClr val="accent4">
                    <a:lumMod val="75000"/>
                  </a:schemeClr>
                </a:solidFill>
              </a:rPr>
              <a:t>そのうえで、財務上の課題や資金調達手法の検討経緯等も補足してください</a:t>
            </a:r>
          </a:p>
        </p:txBody>
      </p:sp>
    </p:spTree>
    <p:extLst>
      <p:ext uri="{BB962C8B-B14F-4D97-AF65-F5344CB8AC3E}">
        <p14:creationId xmlns:p14="http://schemas.microsoft.com/office/powerpoint/2010/main" val="201571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4C7515FF-0921-BBE0-6C32-B0AB973B1CA9}"/>
              </a:ext>
            </a:extLst>
          </p:cNvPr>
          <p:cNvGraphicFramePr>
            <a:graphicFrameLocks noChangeAspect="1"/>
          </p:cNvGraphicFramePr>
          <p:nvPr>
            <p:custDataLst>
              <p:tags r:id="rId1"/>
            </p:custDataLst>
            <p:extLst>
              <p:ext uri="{D42A27DB-BD31-4B8C-83A1-F6EECF244321}">
                <p14:modId xmlns:p14="http://schemas.microsoft.com/office/powerpoint/2010/main" val="18196616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6" name="think-cell data - do not delete" hidden="1">
                        <a:extLst>
                          <a:ext uri="{FF2B5EF4-FFF2-40B4-BE49-F238E27FC236}">
                            <a16:creationId xmlns:a16="http://schemas.microsoft.com/office/drawing/2014/main" id="{4C7515FF-0921-BBE0-6C32-B0AB973B1CA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0" name="Picture 9">
            <a:extLst>
              <a:ext uri="{FF2B5EF4-FFF2-40B4-BE49-F238E27FC236}">
                <a16:creationId xmlns:a16="http://schemas.microsoft.com/office/drawing/2014/main" id="{EDE539FE-9AD6-DBF6-B295-2E9088415C94}"/>
              </a:ext>
            </a:extLst>
          </p:cNvPr>
          <p:cNvPicPr>
            <a:picLocks noChangeAspect="1"/>
          </p:cNvPicPr>
          <p:nvPr/>
        </p:nvPicPr>
        <p:blipFill>
          <a:blip r:embed="rId6"/>
          <a:stretch>
            <a:fillRect/>
          </a:stretch>
        </p:blipFill>
        <p:spPr>
          <a:xfrm>
            <a:off x="407670" y="2204919"/>
            <a:ext cx="9090660" cy="3992880"/>
          </a:xfrm>
          <a:prstGeom prst="rect">
            <a:avLst/>
          </a:prstGeom>
        </p:spPr>
      </p:pic>
      <p:sp>
        <p:nvSpPr>
          <p:cNvPr id="12" name="正方形/長方形 14">
            <a:extLst>
              <a:ext uri="{FF2B5EF4-FFF2-40B4-BE49-F238E27FC236}">
                <a16:creationId xmlns:a16="http://schemas.microsoft.com/office/drawing/2014/main" id="{287AAB7D-447F-818C-3322-8B1A8CCB2156}"/>
              </a:ext>
            </a:extLst>
          </p:cNvPr>
          <p:cNvSpPr/>
          <p:nvPr/>
        </p:nvSpPr>
        <p:spPr>
          <a:xfrm rot="1252812">
            <a:off x="2052362" y="3592915"/>
            <a:ext cx="2941265" cy="575930"/>
          </a:xfrm>
          <a:prstGeom prst="rect">
            <a:avLst/>
          </a:prstGeom>
          <a:solidFill>
            <a:srgbClr val="FFFF00">
              <a:alpha val="50196"/>
            </a:srgbClr>
          </a:solidFill>
          <a:ln w="12700" cap="flat" cmpd="sng" algn="ctr">
            <a:noFill/>
            <a:prstDash val="solid"/>
            <a:round/>
            <a:headEnd type="none" w="med" len="med"/>
            <a:tailEnd type="none" w="med" len="med"/>
          </a:ln>
        </p:spPr>
        <p:txBody>
          <a:bodyPr vert="horz" wrap="none" lIns="36000" tIns="72000" rIns="36000" bIns="72000" numCol="1" rtlCol="0" anchor="ctr" anchorCtr="1" compatLnSpc="1"/>
          <a:lstStyle/>
          <a:p>
            <a:pPr algn="ctr" eaLnBrk="0" fontAlgn="base" hangingPunct="0">
              <a:spcBef>
                <a:spcPct val="0"/>
              </a:spcBef>
              <a:spcAft>
                <a:spcPct val="0"/>
              </a:spcAft>
            </a:pPr>
            <a:r>
              <a:rPr kumimoji="1" lang="ja-JP" altLang="en-US" sz="2800" b="1">
                <a:solidFill>
                  <a:schemeClr val="bg1">
                    <a:lumMod val="50000"/>
                    <a:alpha val="70000"/>
                  </a:schemeClr>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サンプル</a:t>
            </a:r>
          </a:p>
        </p:txBody>
      </p:sp>
      <p:sp>
        <p:nvSpPr>
          <p:cNvPr id="8" name="Rectangle 7">
            <a:extLst>
              <a:ext uri="{FF2B5EF4-FFF2-40B4-BE49-F238E27FC236}">
                <a16:creationId xmlns:a16="http://schemas.microsoft.com/office/drawing/2014/main" id="{BC93B316-05CE-C84F-6DB3-439A5F92B1E2}"/>
              </a:ext>
            </a:extLst>
          </p:cNvPr>
          <p:cNvSpPr/>
          <p:nvPr/>
        </p:nvSpPr>
        <p:spPr>
          <a:xfrm>
            <a:off x="381000" y="1158939"/>
            <a:ext cx="9109074" cy="717998"/>
          </a:xfrm>
          <a:prstGeom prst="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100</a:t>
            </a: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億宣言のＵＲＬを添付してください。</a:t>
            </a:r>
            <a:br>
              <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スタートアップ企業で賃上げ要件の基準率</a:t>
            </a:r>
            <a:r>
              <a:rPr kumimoji="1"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4.5%</a:t>
            </a:r>
            <a:r>
              <a:rPr kumimoji="1" lang="ja-JP" altLang="en-US"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を希望する場合は、</a:t>
            </a:r>
            <a:br>
              <a:rPr kumimoji="1"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３年以内に</a:t>
            </a:r>
            <a:r>
              <a:rPr kumimoji="1"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100</a:t>
            </a:r>
            <a:r>
              <a:rPr kumimoji="1" lang="ja-JP" altLang="en-US"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億宣言を実施する旨を記載ください（売上高</a:t>
            </a:r>
            <a:r>
              <a:rPr kumimoji="1"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10</a:t>
            </a:r>
            <a:r>
              <a:rPr kumimoji="1" lang="ja-JP" altLang="en-US"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億円以上でなければ申請できません）</a:t>
            </a:r>
            <a:endParaRPr kumimoji="1" lang="ja-JP" altLang="en-US" sz="14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itle 3">
            <a:extLst>
              <a:ext uri="{FF2B5EF4-FFF2-40B4-BE49-F238E27FC236}">
                <a16:creationId xmlns:a16="http://schemas.microsoft.com/office/drawing/2014/main" id="{F286F9E1-C314-5F1C-0920-E2420764B2F0}"/>
              </a:ext>
            </a:extLst>
          </p:cNvPr>
          <p:cNvSpPr>
            <a:spLocks noGrp="1"/>
          </p:cNvSpPr>
          <p:nvPr>
            <p:ph type="title"/>
          </p:nvPr>
        </p:nvSpPr>
        <p:spPr/>
        <p:txBody>
          <a:bodyPr vert="horz"/>
          <a:lstStyle/>
          <a:p>
            <a:endParaRPr lang="ja-JP" altLang="en-US"/>
          </a:p>
        </p:txBody>
      </p:sp>
      <p:sp>
        <p:nvSpPr>
          <p:cNvPr id="3" name="Text Placeholder 2">
            <a:extLst>
              <a:ext uri="{FF2B5EF4-FFF2-40B4-BE49-F238E27FC236}">
                <a16:creationId xmlns:a16="http://schemas.microsoft.com/office/drawing/2014/main" id="{5ED5F270-9B6B-9768-BBB0-2C49D2B62F31}"/>
              </a:ext>
            </a:extLst>
          </p:cNvPr>
          <p:cNvSpPr>
            <a:spLocks noGrp="1"/>
          </p:cNvSpPr>
          <p:nvPr>
            <p:ph type="body" sz="quarter" idx="12"/>
          </p:nvPr>
        </p:nvSpPr>
        <p:spPr/>
        <p:txBody>
          <a:bodyPr/>
          <a:lstStyle/>
          <a:p>
            <a:r>
              <a:rPr lang="ja-JP" altLang="en-US"/>
              <a:t>①経営力（ア）長期成長ビジョン</a:t>
            </a:r>
          </a:p>
        </p:txBody>
      </p:sp>
      <p:sp>
        <p:nvSpPr>
          <p:cNvPr id="2" name="正方形/長方形 2">
            <a:extLst>
              <a:ext uri="{FF2B5EF4-FFF2-40B4-BE49-F238E27FC236}">
                <a16:creationId xmlns:a16="http://schemas.microsoft.com/office/drawing/2014/main" id="{9A9B3BAE-1369-36D3-C133-A843504FF27B}"/>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 name="Callout: Line with Border and Accent Bar 4">
            <a:extLst>
              <a:ext uri="{FF2B5EF4-FFF2-40B4-BE49-F238E27FC236}">
                <a16:creationId xmlns:a16="http://schemas.microsoft.com/office/drawing/2014/main" id="{ECF112FA-E25C-0A21-8C47-BB74A748FC5E}"/>
              </a:ext>
            </a:extLst>
          </p:cNvPr>
          <p:cNvSpPr/>
          <p:nvPr/>
        </p:nvSpPr>
        <p:spPr>
          <a:xfrm>
            <a:off x="5618590" y="601984"/>
            <a:ext cx="2869780" cy="556955"/>
          </a:xfrm>
          <a:prstGeom prst="accentBorderCallout1">
            <a:avLst>
              <a:gd name="adj1" fmla="val 26818"/>
              <a:gd name="adj2" fmla="val -2413"/>
              <a:gd name="adj3" fmla="val 106034"/>
              <a:gd name="adj4" fmla="val -12773"/>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kumimoji="1" lang="en-US" altLang="ja-JP" sz="1200" b="1">
                <a:solidFill>
                  <a:schemeClr val="accent4">
                    <a:lumMod val="75000"/>
                  </a:schemeClr>
                </a:solidFill>
              </a:rPr>
              <a:t>100</a:t>
            </a:r>
            <a:r>
              <a:rPr lang="ja-JP" altLang="en-US" sz="1200" b="1">
                <a:solidFill>
                  <a:schemeClr val="accent4">
                    <a:lumMod val="75000"/>
                  </a:schemeClr>
                </a:solidFill>
              </a:rPr>
              <a:t>億宣言企業枠で申請する場合は、 </a:t>
            </a:r>
            <a:r>
              <a:rPr lang="en-US" altLang="ja-JP" sz="1200" b="1">
                <a:solidFill>
                  <a:schemeClr val="accent4">
                    <a:lumMod val="75000"/>
                  </a:schemeClr>
                </a:solidFill>
              </a:rPr>
              <a:t>100</a:t>
            </a:r>
            <a:r>
              <a:rPr lang="ja-JP" altLang="en-US" sz="1200" b="1">
                <a:solidFill>
                  <a:schemeClr val="accent4">
                    <a:lumMod val="75000"/>
                  </a:schemeClr>
                </a:solidFill>
              </a:rPr>
              <a:t>億宣言が公表されている、または、申請中であることが申請要件です</a:t>
            </a:r>
          </a:p>
        </p:txBody>
      </p:sp>
      <p:sp>
        <p:nvSpPr>
          <p:cNvPr id="7" name="Callout: Line with Border and Accent Bar 6">
            <a:extLst>
              <a:ext uri="{FF2B5EF4-FFF2-40B4-BE49-F238E27FC236}">
                <a16:creationId xmlns:a16="http://schemas.microsoft.com/office/drawing/2014/main" id="{C703B07E-E046-566F-9832-8318901302B0}"/>
              </a:ext>
            </a:extLst>
          </p:cNvPr>
          <p:cNvSpPr/>
          <p:nvPr/>
        </p:nvSpPr>
        <p:spPr>
          <a:xfrm flipH="1">
            <a:off x="3951755" y="2661305"/>
            <a:ext cx="4201645" cy="986681"/>
          </a:xfrm>
          <a:prstGeom prst="accentBorderCallout1">
            <a:avLst>
              <a:gd name="adj1" fmla="val 26818"/>
              <a:gd name="adj2" fmla="val -2413"/>
              <a:gd name="adj3" fmla="val 177418"/>
              <a:gd name="adj4" fmla="val -20272"/>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r>
              <a:rPr lang="ja-JP" altLang="en-US" sz="1200" b="1">
                <a:solidFill>
                  <a:schemeClr val="accent4">
                    <a:lumMod val="75000"/>
                  </a:schemeClr>
                </a:solidFill>
              </a:rPr>
              <a:t>コンソーシアム形式の場合</a:t>
            </a:r>
          </a:p>
          <a:p>
            <a:pPr marL="285750" indent="-285750">
              <a:buFont typeface="Arial" panose="020B0604020202020204" pitchFamily="34" charset="0"/>
              <a:buChar char="•"/>
            </a:pPr>
            <a:r>
              <a:rPr lang="ja-JP" altLang="en-US" sz="1200" b="1">
                <a:solidFill>
                  <a:schemeClr val="accent4">
                    <a:lumMod val="75000"/>
                  </a:schemeClr>
                </a:solidFill>
              </a:rPr>
              <a:t>①企業グループとしてコンソーシアムを組む場合</a:t>
            </a:r>
            <a:br>
              <a:rPr lang="en-US" altLang="ja-JP" sz="1200" b="1">
                <a:solidFill>
                  <a:schemeClr val="accent4">
                    <a:lumMod val="75000"/>
                  </a:schemeClr>
                </a:solidFill>
              </a:rPr>
            </a:br>
            <a:r>
              <a:rPr lang="ja-JP" altLang="en-US" sz="1200" b="1">
                <a:solidFill>
                  <a:schemeClr val="accent4">
                    <a:lumMod val="75000"/>
                  </a:schemeClr>
                </a:solidFill>
              </a:rPr>
              <a:t>→企業グループ全体としての</a:t>
            </a:r>
            <a:r>
              <a:rPr lang="en-US" altLang="ja-JP" sz="1200" b="1">
                <a:solidFill>
                  <a:schemeClr val="accent4">
                    <a:lumMod val="75000"/>
                  </a:schemeClr>
                </a:solidFill>
              </a:rPr>
              <a:t>100</a:t>
            </a:r>
            <a:r>
              <a:rPr lang="ja-JP" altLang="en-US" sz="1200" b="1">
                <a:solidFill>
                  <a:schemeClr val="accent4">
                    <a:lumMod val="75000"/>
                  </a:schemeClr>
                </a:solidFill>
              </a:rPr>
              <a:t>億宣言を貼付してください</a:t>
            </a:r>
          </a:p>
          <a:p>
            <a:pPr marL="285750" indent="-285750">
              <a:buFont typeface="Arial" panose="020B0604020202020204" pitchFamily="34" charset="0"/>
              <a:buChar char="•"/>
            </a:pPr>
            <a:r>
              <a:rPr lang="ja-JP" altLang="en-US" sz="1200" b="1">
                <a:solidFill>
                  <a:schemeClr val="accent4">
                    <a:lumMod val="75000"/>
                  </a:schemeClr>
                </a:solidFill>
              </a:rPr>
              <a:t>②異なる企業間でコンソーシアムを組む場合</a:t>
            </a:r>
            <a:br>
              <a:rPr lang="en-US" altLang="ja-JP" sz="1200" b="1">
                <a:solidFill>
                  <a:schemeClr val="accent4">
                    <a:lumMod val="75000"/>
                  </a:schemeClr>
                </a:solidFill>
              </a:rPr>
            </a:br>
            <a:r>
              <a:rPr lang="ja-JP" altLang="en-US" sz="1200" b="1">
                <a:solidFill>
                  <a:schemeClr val="accent4">
                    <a:lumMod val="75000"/>
                  </a:schemeClr>
                </a:solidFill>
              </a:rPr>
              <a:t>→各社（リース会社を除く）の</a:t>
            </a:r>
            <a:r>
              <a:rPr lang="en-US" altLang="ja-JP" sz="1200" b="1">
                <a:solidFill>
                  <a:schemeClr val="accent4">
                    <a:lumMod val="75000"/>
                  </a:schemeClr>
                </a:solidFill>
              </a:rPr>
              <a:t>100</a:t>
            </a:r>
            <a:r>
              <a:rPr lang="ja-JP" altLang="en-US" sz="1200" b="1">
                <a:solidFill>
                  <a:schemeClr val="accent4">
                    <a:lumMod val="75000"/>
                  </a:schemeClr>
                </a:solidFill>
              </a:rPr>
              <a:t>億宣言を貼付してください</a:t>
            </a:r>
          </a:p>
        </p:txBody>
      </p:sp>
      <p:sp>
        <p:nvSpPr>
          <p:cNvPr id="9" name="Callout: Line with Border and Accent Bar 8">
            <a:extLst>
              <a:ext uri="{FF2B5EF4-FFF2-40B4-BE49-F238E27FC236}">
                <a16:creationId xmlns:a16="http://schemas.microsoft.com/office/drawing/2014/main" id="{0E3AEFF3-9BEE-EB1A-FEEC-BEDCA6EBEB20}"/>
              </a:ext>
            </a:extLst>
          </p:cNvPr>
          <p:cNvSpPr/>
          <p:nvPr/>
        </p:nvSpPr>
        <p:spPr>
          <a:xfrm>
            <a:off x="4994836" y="1943307"/>
            <a:ext cx="4621810" cy="556955"/>
          </a:xfrm>
          <a:prstGeom prst="accentBorderCallout1">
            <a:avLst>
              <a:gd name="adj1" fmla="val 26818"/>
              <a:gd name="adj2" fmla="val -2413"/>
              <a:gd name="adj3" fmla="val -13368"/>
              <a:gd name="adj4" fmla="val -10461"/>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kumimoji="1" lang="ja-JP" altLang="en-US" sz="1200" b="1">
                <a:solidFill>
                  <a:schemeClr val="accent4">
                    <a:lumMod val="75000"/>
                  </a:schemeClr>
                </a:solidFill>
              </a:rPr>
              <a:t>スタートアップ企業は、３年以内に</a:t>
            </a:r>
            <a:r>
              <a:rPr kumimoji="1" lang="en-US" altLang="ja-JP" sz="1200" b="1">
                <a:solidFill>
                  <a:schemeClr val="accent4">
                    <a:lumMod val="75000"/>
                  </a:schemeClr>
                </a:solidFill>
              </a:rPr>
              <a:t>100</a:t>
            </a:r>
            <a:r>
              <a:rPr kumimoji="1" lang="ja-JP" altLang="en-US" sz="1200" b="1">
                <a:solidFill>
                  <a:schemeClr val="accent4">
                    <a:lumMod val="75000"/>
                  </a:schemeClr>
                </a:solidFill>
              </a:rPr>
              <a:t>億宣言を実施する見込みの</a:t>
            </a:r>
            <a:br>
              <a:rPr kumimoji="1" lang="en-US" altLang="ja-JP" sz="1200" b="1">
                <a:solidFill>
                  <a:schemeClr val="accent4">
                    <a:lumMod val="75000"/>
                  </a:schemeClr>
                </a:solidFill>
              </a:rPr>
            </a:br>
            <a:r>
              <a:rPr kumimoji="1" lang="ja-JP" altLang="en-US" sz="1200" b="1">
                <a:solidFill>
                  <a:schemeClr val="accent4">
                    <a:lumMod val="75000"/>
                  </a:schemeClr>
                </a:solidFill>
              </a:rPr>
              <a:t>場合は、賃上げ要件の基準率を</a:t>
            </a:r>
            <a:r>
              <a:rPr kumimoji="1" lang="en-US" altLang="ja-JP" sz="1200" b="1">
                <a:solidFill>
                  <a:schemeClr val="accent4">
                    <a:lumMod val="75000"/>
                  </a:schemeClr>
                </a:solidFill>
              </a:rPr>
              <a:t>4.5%</a:t>
            </a:r>
            <a:r>
              <a:rPr kumimoji="1" lang="ja-JP" altLang="en-US" sz="1200" b="1">
                <a:solidFill>
                  <a:schemeClr val="accent4">
                    <a:lumMod val="75000"/>
                  </a:schemeClr>
                </a:solidFill>
              </a:rPr>
              <a:t>とすることができますので、</a:t>
            </a:r>
            <a:br>
              <a:rPr kumimoji="1" lang="en-US" altLang="ja-JP" sz="1200" b="1">
                <a:solidFill>
                  <a:schemeClr val="accent4">
                    <a:lumMod val="75000"/>
                  </a:schemeClr>
                </a:solidFill>
              </a:rPr>
            </a:br>
            <a:r>
              <a:rPr kumimoji="1" lang="ja-JP" altLang="en-US" sz="1200" b="1">
                <a:solidFill>
                  <a:schemeClr val="accent4">
                    <a:lumMod val="75000"/>
                  </a:schemeClr>
                </a:solidFill>
              </a:rPr>
              <a:t>その旨を記載ください</a:t>
            </a:r>
            <a:endParaRPr lang="ja-JP" altLang="en-US" sz="1200" b="1">
              <a:solidFill>
                <a:schemeClr val="accent4">
                  <a:lumMod val="75000"/>
                </a:schemeClr>
              </a:solidFill>
            </a:endParaRPr>
          </a:p>
        </p:txBody>
      </p:sp>
      <p:sp>
        <p:nvSpPr>
          <p:cNvPr id="11" name="四角形: メモ 1">
            <a:extLst>
              <a:ext uri="{FF2B5EF4-FFF2-40B4-BE49-F238E27FC236}">
                <a16:creationId xmlns:a16="http://schemas.microsoft.com/office/drawing/2014/main" id="{8FAABB0E-895F-AF7B-9FE0-232545A41473}"/>
              </a:ext>
            </a:extLst>
          </p:cNvPr>
          <p:cNvSpPr/>
          <p:nvPr/>
        </p:nvSpPr>
        <p:spPr>
          <a:xfrm>
            <a:off x="-1488524" y="259200"/>
            <a:ext cx="1412324" cy="1041337"/>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100</a:t>
            </a: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億宣言企業枠、スタートアップ企業の</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賃上げ要件の基準率</a:t>
            </a:r>
            <a: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4.5%</a:t>
            </a: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を希望の場合は必須）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792414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91AA6EBF-EE4B-DFC3-152F-A97215939A88}"/>
              </a:ext>
            </a:extLst>
          </p:cNvPr>
          <p:cNvGraphicFramePr>
            <a:graphicFrameLocks noChangeAspect="1"/>
          </p:cNvGraphicFramePr>
          <p:nvPr>
            <p:custDataLst>
              <p:tags r:id="rId1"/>
            </p:custDataLst>
            <p:extLst>
              <p:ext uri="{D42A27DB-BD31-4B8C-83A1-F6EECF244321}">
                <p14:modId xmlns:p14="http://schemas.microsoft.com/office/powerpoint/2010/main" val="22858722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4" name="think-cell data - do not delete" hidden="1">
                        <a:extLst>
                          <a:ext uri="{FF2B5EF4-FFF2-40B4-BE49-F238E27FC236}">
                            <a16:creationId xmlns:a16="http://schemas.microsoft.com/office/drawing/2014/main" id="{91AA6EBF-EE4B-DFC3-152F-A97215939A8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1" name="正方形/長方形 6">
            <a:extLst>
              <a:ext uri="{FF2B5EF4-FFF2-40B4-BE49-F238E27FC236}">
                <a16:creationId xmlns:a16="http://schemas.microsoft.com/office/drawing/2014/main" id="{980DAA80-19FD-6263-E233-038D3766A260}"/>
              </a:ext>
            </a:extLst>
          </p:cNvPr>
          <p:cNvSpPr/>
          <p:nvPr/>
        </p:nvSpPr>
        <p:spPr>
          <a:xfrm>
            <a:off x="6832601" y="2"/>
            <a:ext cx="3073400" cy="156632"/>
          </a:xfrm>
          <a:prstGeom prst="rect">
            <a:avLst/>
          </a:prstGeom>
          <a:solidFill>
            <a:schemeClr val="accent3">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本スライドは採択された場合、交付決定後に</a:t>
            </a:r>
            <a:r>
              <a:rPr kumimoji="1" lang="en-US" altLang="ja-JP"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HP</a:t>
            </a:r>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上で掲載します</a:t>
            </a:r>
          </a:p>
        </p:txBody>
      </p:sp>
      <p:sp>
        <p:nvSpPr>
          <p:cNvPr id="2" name="Title 1">
            <a:extLst>
              <a:ext uri="{FF2B5EF4-FFF2-40B4-BE49-F238E27FC236}">
                <a16:creationId xmlns:a16="http://schemas.microsoft.com/office/drawing/2014/main" id="{319A21AB-3EB2-DE0F-407F-41F77190BBC7}"/>
              </a:ext>
            </a:extLst>
          </p:cNvPr>
          <p:cNvSpPr>
            <a:spLocks noGrp="1"/>
          </p:cNvSpPr>
          <p:nvPr>
            <p:ph type="title"/>
          </p:nvPr>
        </p:nvSpPr>
        <p:spPr/>
        <p:txBody>
          <a:bodyPr vert="horz"/>
          <a:lstStyle/>
          <a:p>
            <a:endParaRPr kumimoji="1" lang="ja-JP" altLang="en-US"/>
          </a:p>
        </p:txBody>
      </p:sp>
      <p:sp>
        <p:nvSpPr>
          <p:cNvPr id="11" name="Text Placeholder 10">
            <a:extLst>
              <a:ext uri="{FF2B5EF4-FFF2-40B4-BE49-F238E27FC236}">
                <a16:creationId xmlns:a16="http://schemas.microsoft.com/office/drawing/2014/main" id="{678F3E25-761A-9B3F-EBF1-B3FED604E26B}"/>
              </a:ext>
            </a:extLst>
          </p:cNvPr>
          <p:cNvSpPr>
            <a:spLocks noGrp="1"/>
          </p:cNvSpPr>
          <p:nvPr>
            <p:ph type="body" sz="quarter" idx="12"/>
          </p:nvPr>
        </p:nvSpPr>
        <p:spPr/>
        <p:txBody>
          <a:bodyPr/>
          <a:lstStyle/>
          <a:p>
            <a:r>
              <a:rPr lang="ja-JP" altLang="en-US"/>
              <a:t>①経営力（ア）長期成長ビジョン</a:t>
            </a:r>
          </a:p>
        </p:txBody>
      </p:sp>
      <p:sp>
        <p:nvSpPr>
          <p:cNvPr id="6" name="正方形/長方形 9">
            <a:extLst>
              <a:ext uri="{FF2B5EF4-FFF2-40B4-BE49-F238E27FC236}">
                <a16:creationId xmlns:a16="http://schemas.microsoft.com/office/drawing/2014/main" id="{67D545FE-AD12-474D-4EA5-FF1422E8BAA0}"/>
              </a:ext>
            </a:extLst>
          </p:cNvPr>
          <p:cNvSpPr/>
          <p:nvPr/>
        </p:nvSpPr>
        <p:spPr>
          <a:xfrm>
            <a:off x="381000" y="4008813"/>
            <a:ext cx="3810000" cy="2437462"/>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内発的動機</a:t>
            </a:r>
            <a:endPar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（長期成長ビジョンを掲げるに至った、経営者の原体験や動機等の内発的動機を記載ください）</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正方形/長方形 16">
            <a:extLst>
              <a:ext uri="{FF2B5EF4-FFF2-40B4-BE49-F238E27FC236}">
                <a16:creationId xmlns:a16="http://schemas.microsoft.com/office/drawing/2014/main" id="{6719AAC3-1010-8760-9DF2-A305C8F9B270}"/>
              </a:ext>
            </a:extLst>
          </p:cNvPr>
          <p:cNvSpPr/>
          <p:nvPr/>
        </p:nvSpPr>
        <p:spPr>
          <a:xfrm>
            <a:off x="381000" y="1371600"/>
            <a:ext cx="3810000" cy="2437462"/>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外発的動機</a:t>
            </a:r>
            <a:endPar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（長期成長ビジョンを掲げるに至った、社会課題や</a:t>
            </a:r>
            <a:b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顧客ニーズの変化等のメガトレンドに対する認識を</a:t>
            </a:r>
            <a:b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外発的動機として記載ください）</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正方形/長方形 40">
            <a:extLst>
              <a:ext uri="{FF2B5EF4-FFF2-40B4-BE49-F238E27FC236}">
                <a16:creationId xmlns:a16="http://schemas.microsoft.com/office/drawing/2014/main" id="{826ED8D4-8124-9C34-2D54-FAF70F1EEF9B}"/>
              </a:ext>
            </a:extLst>
          </p:cNvPr>
          <p:cNvSpPr/>
          <p:nvPr/>
        </p:nvSpPr>
        <p:spPr>
          <a:xfrm>
            <a:off x="5410199" y="1371600"/>
            <a:ext cx="4114801" cy="5074675"/>
          </a:xfrm>
          <a:prstGeom prst="foldedCorne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長期ビジョン（目指す姿・ビジネスモデル）</a:t>
            </a:r>
            <a:endPar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（会社（又はグループ全体）が長期的（５～</a:t>
            </a:r>
            <a: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10</a:t>
            </a: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年後）に</a:t>
            </a:r>
            <a:b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目指す姿として、社会に対しどのような価値を提供するか等の</a:t>
            </a:r>
            <a:b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ビジョンについて記載ください）</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正方形/長方形 10">
            <a:extLst>
              <a:ext uri="{FF2B5EF4-FFF2-40B4-BE49-F238E27FC236}">
                <a16:creationId xmlns:a16="http://schemas.microsoft.com/office/drawing/2014/main" id="{C1FE88E5-F13D-CAAE-B788-480B801E4972}"/>
              </a:ext>
            </a:extLst>
          </p:cNvPr>
          <p:cNvSpPr/>
          <p:nvPr/>
        </p:nvSpPr>
        <p:spPr>
          <a:xfrm>
            <a:off x="5509422" y="4469532"/>
            <a:ext cx="3876667" cy="1043641"/>
          </a:xfrm>
          <a:prstGeom prst="rect">
            <a:avLst/>
          </a:prstGeom>
          <a:solidFill>
            <a:srgbClr val="FFFF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会社全体の成長目標（～</a:t>
            </a:r>
            <a:r>
              <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売上高増加額</a:t>
            </a:r>
            <a: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百万円</a:t>
            </a:r>
            <a:endParaRPr kumimoji="1" lang="en-US" altLang="ja-JP" sz="1200" b="1"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売上高成長率</a:t>
            </a:r>
            <a: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全社賃上げ予定率</a:t>
            </a:r>
            <a: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2" name="Isosceles Triangle 11">
            <a:extLst>
              <a:ext uri="{FF2B5EF4-FFF2-40B4-BE49-F238E27FC236}">
                <a16:creationId xmlns:a16="http://schemas.microsoft.com/office/drawing/2014/main" id="{E623165D-3A5B-5E19-0855-62F469847E45}"/>
              </a:ext>
            </a:extLst>
          </p:cNvPr>
          <p:cNvSpPr/>
          <p:nvPr/>
        </p:nvSpPr>
        <p:spPr>
          <a:xfrm rot="5400000">
            <a:off x="4098863" y="3809438"/>
            <a:ext cx="1708274" cy="199000"/>
          </a:xfrm>
          <a:prstGeom prst="triangl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3" name="RectangleWithLineGroup">
            <a:extLst>
              <a:ext uri="{FF2B5EF4-FFF2-40B4-BE49-F238E27FC236}">
                <a16:creationId xmlns:a16="http://schemas.microsoft.com/office/drawing/2014/main" id="{C7978DD2-9A31-5EAD-45F5-C3C488F4D209}"/>
              </a:ext>
            </a:extLst>
          </p:cNvPr>
          <p:cNvGrpSpPr/>
          <p:nvPr/>
        </p:nvGrpSpPr>
        <p:grpSpPr>
          <a:xfrm>
            <a:off x="381000" y="914400"/>
            <a:ext cx="4114800" cy="380480"/>
            <a:chOff x="2073603" y="1702803"/>
            <a:chExt cx="2160003" cy="360000"/>
          </a:xfrm>
          <a:noFill/>
        </p:grpSpPr>
        <p:sp>
          <p:nvSpPr>
            <p:cNvPr id="13" name="Rectangle 12">
              <a:extLst>
                <a:ext uri="{FF2B5EF4-FFF2-40B4-BE49-F238E27FC236}">
                  <a16:creationId xmlns:a16="http://schemas.microsoft.com/office/drawing/2014/main" id="{7C8764D4-190C-4EE1-D43B-F412A0608882}"/>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主な動機</a:t>
              </a:r>
            </a:p>
          </p:txBody>
        </p:sp>
        <p:cxnSp>
          <p:nvCxnSpPr>
            <p:cNvPr id="14" name="Straight Connector 13">
              <a:extLst>
                <a:ext uri="{FF2B5EF4-FFF2-40B4-BE49-F238E27FC236}">
                  <a16:creationId xmlns:a16="http://schemas.microsoft.com/office/drawing/2014/main" id="{4E1AAEEC-4392-97CF-40AA-87789DF36B77}"/>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15" name="RectangleWithLineGroup">
            <a:extLst>
              <a:ext uri="{FF2B5EF4-FFF2-40B4-BE49-F238E27FC236}">
                <a16:creationId xmlns:a16="http://schemas.microsoft.com/office/drawing/2014/main" id="{8E0CDA9D-F013-10B8-ACE2-12AFB9BD6701}"/>
              </a:ext>
            </a:extLst>
          </p:cNvPr>
          <p:cNvGrpSpPr/>
          <p:nvPr/>
        </p:nvGrpSpPr>
        <p:grpSpPr>
          <a:xfrm>
            <a:off x="5410200" y="914400"/>
            <a:ext cx="4114800" cy="380480"/>
            <a:chOff x="2073603" y="1702803"/>
            <a:chExt cx="2160003" cy="360000"/>
          </a:xfrm>
          <a:noFill/>
        </p:grpSpPr>
        <p:sp>
          <p:nvSpPr>
            <p:cNvPr id="16" name="Rectangle 15">
              <a:extLst>
                <a:ext uri="{FF2B5EF4-FFF2-40B4-BE49-F238E27FC236}">
                  <a16:creationId xmlns:a16="http://schemas.microsoft.com/office/drawing/2014/main" id="{A19770CD-CB13-BE6E-EABB-F4C35BB81DDD}"/>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長期ビジョン</a:t>
              </a:r>
            </a:p>
          </p:txBody>
        </p:sp>
        <p:cxnSp>
          <p:nvCxnSpPr>
            <p:cNvPr id="17" name="Straight Connector 16">
              <a:extLst>
                <a:ext uri="{FF2B5EF4-FFF2-40B4-BE49-F238E27FC236}">
                  <a16:creationId xmlns:a16="http://schemas.microsoft.com/office/drawing/2014/main" id="{97F4C646-2AFD-2872-9050-B88A6665A06B}"/>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20" name="四角形: メモ 1">
            <a:extLst>
              <a:ext uri="{FF2B5EF4-FFF2-40B4-BE49-F238E27FC236}">
                <a16:creationId xmlns:a16="http://schemas.microsoft.com/office/drawing/2014/main" id="{3E67BAB3-6C45-972A-8A13-314972FFCEB3}"/>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2" name="四角形: メモ 1">
            <a:extLst>
              <a:ext uri="{FF2B5EF4-FFF2-40B4-BE49-F238E27FC236}">
                <a16:creationId xmlns:a16="http://schemas.microsoft.com/office/drawing/2014/main" id="{B2FCD801-B199-BD68-C9C5-BC6E2BFEBE95}"/>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5" name="正方形/長方形 2">
            <a:extLst>
              <a:ext uri="{FF2B5EF4-FFF2-40B4-BE49-F238E27FC236}">
                <a16:creationId xmlns:a16="http://schemas.microsoft.com/office/drawing/2014/main" id="{5CBB8B31-81AB-8994-0588-58C07EF8F4B0}"/>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8" name="Callout: Line with Border and Accent Bar 17">
            <a:extLst>
              <a:ext uri="{FF2B5EF4-FFF2-40B4-BE49-F238E27FC236}">
                <a16:creationId xmlns:a16="http://schemas.microsoft.com/office/drawing/2014/main" id="{53CB372F-F1EC-4191-6275-3FF3C35B73D9}"/>
              </a:ext>
            </a:extLst>
          </p:cNvPr>
          <p:cNvSpPr/>
          <p:nvPr/>
        </p:nvSpPr>
        <p:spPr>
          <a:xfrm flipH="1">
            <a:off x="3565259" y="2362200"/>
            <a:ext cx="5083991" cy="815439"/>
          </a:xfrm>
          <a:prstGeom prst="accentBorderCallout1">
            <a:avLst>
              <a:gd name="adj1" fmla="val 26818"/>
              <a:gd name="adj2" fmla="val -2413"/>
              <a:gd name="adj3" fmla="val 126838"/>
              <a:gd name="adj4" fmla="val -8126"/>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4">
                    <a:lumMod val="75000"/>
                  </a:schemeClr>
                </a:solidFill>
              </a:rPr>
              <a:t>長期ビジョンの最終年度（</a:t>
            </a:r>
            <a:r>
              <a:rPr kumimoji="1" lang="en-US" altLang="ja-JP" sz="1200" b="1">
                <a:solidFill>
                  <a:schemeClr val="accent4">
                    <a:lumMod val="75000"/>
                  </a:schemeClr>
                </a:solidFill>
              </a:rPr>
              <a:t>5</a:t>
            </a:r>
            <a:r>
              <a:rPr kumimoji="1" lang="ja-JP" altLang="en-US" sz="1200" b="1">
                <a:solidFill>
                  <a:schemeClr val="accent4">
                    <a:lumMod val="75000"/>
                  </a:schemeClr>
                </a:solidFill>
              </a:rPr>
              <a:t>～</a:t>
            </a:r>
            <a:r>
              <a:rPr kumimoji="1" lang="en-US" altLang="ja-JP" sz="1200" b="1">
                <a:solidFill>
                  <a:schemeClr val="accent4">
                    <a:lumMod val="75000"/>
                  </a:schemeClr>
                </a:solidFill>
              </a:rPr>
              <a:t>10</a:t>
            </a:r>
            <a:r>
              <a:rPr kumimoji="1" lang="ja-JP" altLang="en-US" sz="1200" b="1">
                <a:solidFill>
                  <a:schemeClr val="accent4">
                    <a:lumMod val="75000"/>
                  </a:schemeClr>
                </a:solidFill>
              </a:rPr>
              <a:t>年後を任意で設定）における定量的な</a:t>
            </a:r>
            <a:br>
              <a:rPr kumimoji="1" lang="en-US" altLang="ja-JP" sz="1200" b="1">
                <a:solidFill>
                  <a:schemeClr val="accent4">
                    <a:lumMod val="75000"/>
                  </a:schemeClr>
                </a:solidFill>
              </a:rPr>
            </a:br>
            <a:r>
              <a:rPr kumimoji="1" lang="ja-JP" altLang="en-US" sz="1200" b="1">
                <a:solidFill>
                  <a:schemeClr val="accent4">
                    <a:lumMod val="75000"/>
                  </a:schemeClr>
                </a:solidFill>
              </a:rPr>
              <a:t>成果目標をご記載ください</a:t>
            </a:r>
          </a:p>
          <a:p>
            <a:pPr marL="285750" indent="-285750" algn="l">
              <a:buFont typeface="Arial" panose="020B0604020202020204" pitchFamily="34" charset="0"/>
              <a:buChar char="•"/>
            </a:pPr>
            <a:r>
              <a:rPr kumimoji="1" lang="ja-JP" altLang="en-US" sz="1200" b="1">
                <a:solidFill>
                  <a:schemeClr val="accent4">
                    <a:lumMod val="75000"/>
                  </a:schemeClr>
                </a:solidFill>
              </a:rPr>
              <a:t>成長目標については、</a:t>
            </a:r>
            <a:r>
              <a:rPr kumimoji="1" lang="en-US" altLang="ja-JP" sz="1200" b="1">
                <a:solidFill>
                  <a:schemeClr val="accent4">
                    <a:lumMod val="75000"/>
                  </a:schemeClr>
                </a:solidFill>
              </a:rPr>
              <a:t>CAGR</a:t>
            </a:r>
            <a:r>
              <a:rPr kumimoji="1" lang="ja-JP" altLang="en-US" sz="1200" b="1">
                <a:solidFill>
                  <a:schemeClr val="accent4">
                    <a:lumMod val="75000"/>
                  </a:schemeClr>
                </a:solidFill>
              </a:rPr>
              <a:t>（年平均成長率）にて記載ください</a:t>
            </a:r>
          </a:p>
        </p:txBody>
      </p:sp>
    </p:spTree>
    <p:extLst>
      <p:ext uri="{BB962C8B-B14F-4D97-AF65-F5344CB8AC3E}">
        <p14:creationId xmlns:p14="http://schemas.microsoft.com/office/powerpoint/2010/main" val="1397763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2450F542-B37F-2224-9CE5-3DF5F7262026}"/>
              </a:ext>
            </a:extLst>
          </p:cNvPr>
          <p:cNvGraphicFramePr>
            <a:graphicFrameLocks noChangeAspect="1"/>
          </p:cNvGraphicFramePr>
          <p:nvPr>
            <p:custDataLst>
              <p:tags r:id="rId1"/>
            </p:custDataLst>
            <p:extLst>
              <p:ext uri="{D42A27DB-BD31-4B8C-83A1-F6EECF244321}">
                <p14:modId xmlns:p14="http://schemas.microsoft.com/office/powerpoint/2010/main" val="24029773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6" name="think-cell data - do not delete" hidden="1">
                        <a:extLst>
                          <a:ext uri="{FF2B5EF4-FFF2-40B4-BE49-F238E27FC236}">
                            <a16:creationId xmlns:a16="http://schemas.microsoft.com/office/drawing/2014/main" id="{2450F542-B37F-2224-9CE5-3DF5F726202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Title 11">
            <a:extLst>
              <a:ext uri="{FF2B5EF4-FFF2-40B4-BE49-F238E27FC236}">
                <a16:creationId xmlns:a16="http://schemas.microsoft.com/office/drawing/2014/main" id="{85E96280-8F86-CCA3-3846-593D48CE65A3}"/>
              </a:ext>
            </a:extLst>
          </p:cNvPr>
          <p:cNvSpPr>
            <a:spLocks noGrp="1"/>
          </p:cNvSpPr>
          <p:nvPr>
            <p:ph type="title"/>
          </p:nvPr>
        </p:nvSpPr>
        <p:spPr/>
        <p:txBody>
          <a:bodyPr vert="horz"/>
          <a:lstStyle/>
          <a:p>
            <a:endParaRPr lang="ja-JP" altLang="en-US"/>
          </a:p>
        </p:txBody>
      </p:sp>
      <p:sp>
        <p:nvSpPr>
          <p:cNvPr id="4" name="Text Placeholder 3">
            <a:extLst>
              <a:ext uri="{FF2B5EF4-FFF2-40B4-BE49-F238E27FC236}">
                <a16:creationId xmlns:a16="http://schemas.microsoft.com/office/drawing/2014/main" id="{C93551F9-6D3C-6322-212B-5D50020840D0}"/>
              </a:ext>
            </a:extLst>
          </p:cNvPr>
          <p:cNvSpPr>
            <a:spLocks noGrp="1"/>
          </p:cNvSpPr>
          <p:nvPr>
            <p:ph type="body" sz="quarter" idx="12"/>
          </p:nvPr>
        </p:nvSpPr>
        <p:spPr/>
        <p:txBody>
          <a:bodyPr/>
          <a:lstStyle/>
          <a:p>
            <a:r>
              <a:rPr lang="ja-JP" altLang="en-US"/>
              <a:t>①経営力（ア）長期成長ビジョン</a:t>
            </a:r>
          </a:p>
        </p:txBody>
      </p:sp>
      <p:grpSp>
        <p:nvGrpSpPr>
          <p:cNvPr id="3" name="Group 2">
            <a:extLst>
              <a:ext uri="{FF2B5EF4-FFF2-40B4-BE49-F238E27FC236}">
                <a16:creationId xmlns:a16="http://schemas.microsoft.com/office/drawing/2014/main" id="{27AA246D-AE10-D8B1-0644-7B39A6F1411C}"/>
              </a:ext>
            </a:extLst>
          </p:cNvPr>
          <p:cNvGrpSpPr/>
          <p:nvPr/>
        </p:nvGrpSpPr>
        <p:grpSpPr>
          <a:xfrm>
            <a:off x="3176" y="1828800"/>
            <a:ext cx="9609119" cy="4624388"/>
            <a:chOff x="3176" y="1600200"/>
            <a:chExt cx="9609119" cy="4852988"/>
          </a:xfrm>
        </p:grpSpPr>
        <p:sp>
          <p:nvSpPr>
            <p:cNvPr id="17" name="Freeform: Shape 16">
              <a:extLst>
                <a:ext uri="{FF2B5EF4-FFF2-40B4-BE49-F238E27FC236}">
                  <a16:creationId xmlns:a16="http://schemas.microsoft.com/office/drawing/2014/main" id="{30CFFAA2-957C-0134-49CE-756C0B4C1D9C}"/>
                </a:ext>
              </a:extLst>
            </p:cNvPr>
            <p:cNvSpPr/>
            <p:nvPr/>
          </p:nvSpPr>
          <p:spPr>
            <a:xfrm>
              <a:off x="3176" y="1600200"/>
              <a:ext cx="3044824" cy="4852988"/>
            </a:xfrm>
            <a:custGeom>
              <a:avLst/>
              <a:gdLst>
                <a:gd name="connsiteX0" fmla="*/ 0 w 3044824"/>
                <a:gd name="connsiteY0" fmla="*/ 0 h 4852988"/>
                <a:gd name="connsiteX1" fmla="*/ 3044824 w 3044824"/>
                <a:gd name="connsiteY1" fmla="*/ 0 h 4852988"/>
                <a:gd name="connsiteX2" fmla="*/ 1831577 w 3044824"/>
                <a:gd name="connsiteY2" fmla="*/ 4852988 h 4852988"/>
                <a:gd name="connsiteX3" fmla="*/ 0 w 3044824"/>
                <a:gd name="connsiteY3" fmla="*/ 4852988 h 4852988"/>
              </a:gdLst>
              <a:ahLst/>
              <a:cxnLst>
                <a:cxn ang="0">
                  <a:pos x="connsiteX0" y="connsiteY0"/>
                </a:cxn>
                <a:cxn ang="0">
                  <a:pos x="connsiteX1" y="connsiteY1"/>
                </a:cxn>
                <a:cxn ang="0">
                  <a:pos x="connsiteX2" y="connsiteY2"/>
                </a:cxn>
                <a:cxn ang="0">
                  <a:pos x="connsiteX3" y="connsiteY3"/>
                </a:cxn>
              </a:cxnLst>
              <a:rect l="l" t="t" r="r" b="b"/>
              <a:pathLst>
                <a:path w="3044824" h="4852988">
                  <a:moveTo>
                    <a:pt x="0" y="0"/>
                  </a:moveTo>
                  <a:lnTo>
                    <a:pt x="3044824" y="0"/>
                  </a:lnTo>
                  <a:lnTo>
                    <a:pt x="1831577" y="4852988"/>
                  </a:lnTo>
                  <a:lnTo>
                    <a:pt x="0" y="4852988"/>
                  </a:lnTo>
                  <a:close/>
                </a:path>
              </a:pathLst>
            </a:cu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wrap="square" rtlCol="0" anchor="ctr">
              <a:noAutofit/>
            </a:bodyPr>
            <a:lstStyle/>
            <a:p>
              <a:pPr algn="ctr"/>
              <a:endPar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Parallelogram 6">
              <a:extLst>
                <a:ext uri="{FF2B5EF4-FFF2-40B4-BE49-F238E27FC236}">
                  <a16:creationId xmlns:a16="http://schemas.microsoft.com/office/drawing/2014/main" id="{FD748F06-DD7F-2991-14BC-A39D673D2CA8}"/>
                </a:ext>
              </a:extLst>
            </p:cNvPr>
            <p:cNvSpPr/>
            <p:nvPr/>
          </p:nvSpPr>
          <p:spPr>
            <a:xfrm>
              <a:off x="1202267" y="1828800"/>
              <a:ext cx="1524000" cy="1371600"/>
            </a:xfrm>
            <a:prstGeom prst="parallelogram">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ja-JP" altLang="en-US" sz="1400" b="1" i="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経営者</a:t>
              </a:r>
            </a:p>
          </p:txBody>
        </p:sp>
        <p:sp>
          <p:nvSpPr>
            <p:cNvPr id="8" name="Parallelogram 7">
              <a:extLst>
                <a:ext uri="{FF2B5EF4-FFF2-40B4-BE49-F238E27FC236}">
                  <a16:creationId xmlns:a16="http://schemas.microsoft.com/office/drawing/2014/main" id="{25C788E3-ECCC-32E4-5161-C33CE27FC19E}"/>
                </a:ext>
              </a:extLst>
            </p:cNvPr>
            <p:cNvSpPr/>
            <p:nvPr/>
          </p:nvSpPr>
          <p:spPr>
            <a:xfrm>
              <a:off x="821267" y="3352800"/>
              <a:ext cx="1524000" cy="1371600"/>
            </a:xfrm>
            <a:prstGeom prst="parallelogram">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ja-JP" altLang="en-US" sz="1400" b="1" i="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主な社歴</a:t>
              </a:r>
            </a:p>
          </p:txBody>
        </p:sp>
        <p:sp>
          <p:nvSpPr>
            <p:cNvPr id="9" name="Parallelogram 8">
              <a:extLst>
                <a:ext uri="{FF2B5EF4-FFF2-40B4-BE49-F238E27FC236}">
                  <a16:creationId xmlns:a16="http://schemas.microsoft.com/office/drawing/2014/main" id="{0DAC3792-722B-49EC-E0B1-B289F49C25D0}"/>
                </a:ext>
              </a:extLst>
            </p:cNvPr>
            <p:cNvSpPr/>
            <p:nvPr/>
          </p:nvSpPr>
          <p:spPr>
            <a:xfrm>
              <a:off x="440267" y="4876800"/>
              <a:ext cx="1524000" cy="1371600"/>
            </a:xfrm>
            <a:prstGeom prst="parallelogram">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ja-JP" altLang="en-US" sz="1400" b="1" i="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主力事業</a:t>
              </a:r>
            </a:p>
          </p:txBody>
        </p:sp>
        <p:sp>
          <p:nvSpPr>
            <p:cNvPr id="11" name="Rectangle 10">
              <a:extLst>
                <a:ext uri="{FF2B5EF4-FFF2-40B4-BE49-F238E27FC236}">
                  <a16:creationId xmlns:a16="http://schemas.microsoft.com/office/drawing/2014/main" id="{2AF012F1-BCC0-0BCC-AF46-92BDA03F7F17}"/>
                </a:ext>
              </a:extLst>
            </p:cNvPr>
            <p:cNvSpPr/>
            <p:nvPr/>
          </p:nvSpPr>
          <p:spPr>
            <a:xfrm>
              <a:off x="2971800" y="1828800"/>
              <a:ext cx="6631697" cy="1371600"/>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○○株式会社　代表取締役社長　○○　○○（氏名）について</a:t>
              </a:r>
            </a:p>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○○年○○月生まれ。○○大学○○学部卒業後、大手メーカー○○で開発を担当。</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○○年に、父が社長を務める当社に入社。その後、○○年より、</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３</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代目として経営を承継した。</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創業者である祖父の○○という原点を大切にしつつ、自身の経験を活かし、事業を通じて○○を</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実現したいと考えて進めてきた。</a:t>
              </a:r>
            </a:p>
          </p:txBody>
        </p:sp>
        <p:sp>
          <p:nvSpPr>
            <p:cNvPr id="13" name="Rectangle 12">
              <a:extLst>
                <a:ext uri="{FF2B5EF4-FFF2-40B4-BE49-F238E27FC236}">
                  <a16:creationId xmlns:a16="http://schemas.microsoft.com/office/drawing/2014/main" id="{C893529E-42B1-0E91-0135-B20E48AD55F3}"/>
                </a:ext>
              </a:extLst>
            </p:cNvPr>
            <p:cNvSpPr/>
            <p:nvPr/>
          </p:nvSpPr>
          <p:spPr>
            <a:xfrm>
              <a:off x="2598096" y="3352800"/>
              <a:ext cx="7009877" cy="1371600"/>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他方、就任当時、祖業の○○業が売上の</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８</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割を占めており、受発注が中心で開発力・競争力が低下、</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社内にも安定操業が蔓延っていることに危機感を覚えていた。</a:t>
              </a:r>
            </a:p>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経営者として初めて取り組んだことは、メーカー時代の経験を活かし、研究開発部門を立ち上げること。</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これにより○％の内製化と新たな技術開発を目標とし</a:t>
              </a:r>
              <a: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10</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年後に具体的な成果が出始めた。現在は売上高の○％程度を開発に充てる方針とし、その結果、全国から理系人材を獲得できるようになった。</a:t>
              </a:r>
            </a:p>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川下の販路拡大を進め、海外販路に強みを持つ○○社を</a:t>
              </a:r>
              <a: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M&amp;A</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で迎え入れた。さらに業容が拡大する中、○○氏を</a:t>
              </a:r>
              <a: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COO</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として迎え入れたことで、弱みであった経営管理やマーケティングを強化し、経営基盤が整った。</a:t>
              </a:r>
            </a:p>
          </p:txBody>
        </p:sp>
        <p:sp>
          <p:nvSpPr>
            <p:cNvPr id="14" name="Rectangle 13">
              <a:extLst>
                <a:ext uri="{FF2B5EF4-FFF2-40B4-BE49-F238E27FC236}">
                  <a16:creationId xmlns:a16="http://schemas.microsoft.com/office/drawing/2014/main" id="{C14D88A8-19C7-1716-B382-4D9596FE1595}"/>
                </a:ext>
              </a:extLst>
            </p:cNvPr>
            <p:cNvSpPr/>
            <p:nvPr/>
          </p:nvSpPr>
          <p:spPr>
            <a:xfrm>
              <a:off x="2237319" y="4876800"/>
              <a:ext cx="7374976" cy="1371600"/>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現在、当該新事業が全体の</a:t>
              </a:r>
              <a: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6</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割を占め、主力事業となっている。</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今回検討する投資は、積み重ねてきた研究開発と海外販路の確保、経営基盤が整ったところで、</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米国○○社を席巻し、ニッチ市場でトップに押し上がるためのもの。</a:t>
              </a:r>
            </a:p>
          </p:txBody>
        </p:sp>
        <p:cxnSp>
          <p:nvCxnSpPr>
            <p:cNvPr id="18" name="Straight Arrow Connector 17">
              <a:extLst>
                <a:ext uri="{FF2B5EF4-FFF2-40B4-BE49-F238E27FC236}">
                  <a16:creationId xmlns:a16="http://schemas.microsoft.com/office/drawing/2014/main" id="{81616E7B-196A-9542-D8A8-4937C1EA66C7}"/>
                </a:ext>
              </a:extLst>
            </p:cNvPr>
            <p:cNvCxnSpPr>
              <a:cxnSpLocks/>
            </p:cNvCxnSpPr>
            <p:nvPr/>
          </p:nvCxnSpPr>
          <p:spPr>
            <a:xfrm>
              <a:off x="2667000" y="3276600"/>
              <a:ext cx="6857999" cy="0"/>
            </a:xfrm>
            <a:prstGeom prst="straightConnector1">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3B9EA7D-C4DE-47EE-9FD3-C73B2D00D52C}"/>
                </a:ext>
              </a:extLst>
            </p:cNvPr>
            <p:cNvCxnSpPr>
              <a:cxnSpLocks/>
            </p:cNvCxnSpPr>
            <p:nvPr/>
          </p:nvCxnSpPr>
          <p:spPr>
            <a:xfrm>
              <a:off x="2286000" y="4800600"/>
              <a:ext cx="7238999" cy="0"/>
            </a:xfrm>
            <a:prstGeom prst="straightConnector1">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4" name="Rectangle 23">
            <a:extLst>
              <a:ext uri="{FF2B5EF4-FFF2-40B4-BE49-F238E27FC236}">
                <a16:creationId xmlns:a16="http://schemas.microsoft.com/office/drawing/2014/main" id="{BFA42089-9BB0-62EF-2F62-65CC1409630F}"/>
              </a:ext>
            </a:extLst>
          </p:cNvPr>
          <p:cNvSpPr/>
          <p:nvPr/>
        </p:nvSpPr>
        <p:spPr>
          <a:xfrm>
            <a:off x="381000" y="1066799"/>
            <a:ext cx="9109074" cy="712081"/>
          </a:xfrm>
          <a:prstGeom prst="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経営者や取組の写真等により伝わりやすいよう工夫ください。</a:t>
            </a:r>
            <a:endPar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a:r>
              <a:rPr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「中小企業から中堅企業への移行」に対する加点を希望の場合は、中小企業から中堅企業への移行を宣誓する旨を記載ください。</a:t>
            </a:r>
            <a:endParaRPr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a:r>
              <a:rPr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大規模な災害（いわゆる本激）であって、被害が大きく、多重災害や立地条件等に起因し発災後一定期間を経過してもなお被害が残る地域の事業については、その旨も記載ください。</a:t>
            </a:r>
            <a:endParaRPr kumimoji="1"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四角形: メモ 1">
            <a:extLst>
              <a:ext uri="{FF2B5EF4-FFF2-40B4-BE49-F238E27FC236}">
                <a16:creationId xmlns:a16="http://schemas.microsoft.com/office/drawing/2014/main" id="{F337FEAA-572B-6B68-4DC3-4E55E0120D8E}"/>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0" name="四角形: メモ 1">
            <a:extLst>
              <a:ext uri="{FF2B5EF4-FFF2-40B4-BE49-F238E27FC236}">
                <a16:creationId xmlns:a16="http://schemas.microsoft.com/office/drawing/2014/main" id="{417C6FD6-97E0-5DFD-CFCE-756C528B0DB7}"/>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5" name="正方形/長方形 2">
            <a:extLst>
              <a:ext uri="{FF2B5EF4-FFF2-40B4-BE49-F238E27FC236}">
                <a16:creationId xmlns:a16="http://schemas.microsoft.com/office/drawing/2014/main" id="{0EAFDFA1-F9FD-1A95-023E-06F8C09AAD07}"/>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 name="Callout: Line with Border and Accent Bar 9">
            <a:extLst>
              <a:ext uri="{FF2B5EF4-FFF2-40B4-BE49-F238E27FC236}">
                <a16:creationId xmlns:a16="http://schemas.microsoft.com/office/drawing/2014/main" id="{A21E3B63-6514-4325-0159-6FE8F2FE4BC0}"/>
              </a:ext>
            </a:extLst>
          </p:cNvPr>
          <p:cNvSpPr/>
          <p:nvPr/>
        </p:nvSpPr>
        <p:spPr>
          <a:xfrm>
            <a:off x="4691897" y="294608"/>
            <a:ext cx="2906899" cy="556955"/>
          </a:xfrm>
          <a:prstGeom prst="accentBorderCallout1">
            <a:avLst>
              <a:gd name="adj1" fmla="val 26818"/>
              <a:gd name="adj2" fmla="val -2413"/>
              <a:gd name="adj3" fmla="val 106034"/>
              <a:gd name="adj4" fmla="val -12773"/>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コンソーシアム形式の場合は、原則として</a:t>
            </a:r>
            <a:br>
              <a:rPr lang="en-US" altLang="ja-JP" sz="1200" b="1">
                <a:solidFill>
                  <a:schemeClr val="accent4">
                    <a:lumMod val="75000"/>
                  </a:schemeClr>
                </a:solidFill>
              </a:rPr>
            </a:br>
            <a:r>
              <a:rPr lang="ja-JP" altLang="en-US" sz="1200" b="1">
                <a:solidFill>
                  <a:schemeClr val="accent4">
                    <a:lumMod val="75000"/>
                  </a:schemeClr>
                </a:solidFill>
              </a:rPr>
              <a:t>幹事企業等、事業の中心となる企業の</a:t>
            </a:r>
            <a:br>
              <a:rPr lang="en-US" altLang="ja-JP" sz="1200" b="1">
                <a:solidFill>
                  <a:schemeClr val="accent4">
                    <a:lumMod val="75000"/>
                  </a:schemeClr>
                </a:solidFill>
              </a:rPr>
            </a:br>
            <a:r>
              <a:rPr lang="ja-JP" altLang="en-US" sz="1200" b="1">
                <a:solidFill>
                  <a:schemeClr val="accent4">
                    <a:lumMod val="75000"/>
                  </a:schemeClr>
                </a:solidFill>
              </a:rPr>
              <a:t>内容を記載してください</a:t>
            </a:r>
          </a:p>
        </p:txBody>
      </p:sp>
      <p:sp>
        <p:nvSpPr>
          <p:cNvPr id="15" name="Callout: Line with Border and Accent Bar 14">
            <a:extLst>
              <a:ext uri="{FF2B5EF4-FFF2-40B4-BE49-F238E27FC236}">
                <a16:creationId xmlns:a16="http://schemas.microsoft.com/office/drawing/2014/main" id="{F835F775-20B1-7EB8-BE91-A3E873425E46}"/>
              </a:ext>
            </a:extLst>
          </p:cNvPr>
          <p:cNvSpPr/>
          <p:nvPr/>
        </p:nvSpPr>
        <p:spPr>
          <a:xfrm>
            <a:off x="3269287" y="2061092"/>
            <a:ext cx="5664724" cy="1301782"/>
          </a:xfrm>
          <a:prstGeom prst="accentBorderCallout1">
            <a:avLst>
              <a:gd name="adj1" fmla="val 26818"/>
              <a:gd name="adj2" fmla="val -2413"/>
              <a:gd name="adj3" fmla="val -31264"/>
              <a:gd name="adj4" fmla="val -15898"/>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4">
                    <a:lumMod val="75000"/>
                  </a:schemeClr>
                </a:solidFill>
              </a:rPr>
              <a:t>会社又は個人の事業者について、企業規模の面でより高い成果目標を設定し、</a:t>
            </a:r>
            <a:br>
              <a:rPr lang="en-US" altLang="ja-JP" sz="1200" b="1">
                <a:solidFill>
                  <a:schemeClr val="accent4">
                    <a:lumMod val="75000"/>
                  </a:schemeClr>
                </a:solidFill>
              </a:rPr>
            </a:br>
            <a:r>
              <a:rPr lang="ja-JP" altLang="en-US" sz="1200" b="1">
                <a:solidFill>
                  <a:schemeClr val="accent4">
                    <a:lumMod val="75000"/>
                  </a:schemeClr>
                </a:solidFill>
              </a:rPr>
              <a:t>達成できる企業に対して加点するため、宣誓する旨を本スライドに記載ください。なお、当該加点措置の適用を行った事業者については、中小企業から中堅企業への移行を宣誓していただいた旨を事務局のホームページにて公表することを想定しております。</a:t>
            </a:r>
            <a:endParaRPr lang="en-US" altLang="ja-JP" sz="1200" b="1">
              <a:solidFill>
                <a:schemeClr val="accent4">
                  <a:lumMod val="75000"/>
                </a:schemeClr>
              </a:solidFill>
            </a:endParaRPr>
          </a:p>
          <a:p>
            <a:pPr marL="285750" indent="-285750">
              <a:buFont typeface="Arial" panose="020B0604020202020204" pitchFamily="34" charset="0"/>
              <a:buChar char="•"/>
            </a:pPr>
            <a:r>
              <a:rPr lang="ja-JP" altLang="en-US" sz="1200" b="1">
                <a:solidFill>
                  <a:schemeClr val="accent4">
                    <a:lumMod val="75000"/>
                  </a:schemeClr>
                </a:solidFill>
              </a:rPr>
              <a:t>大規模な災害（いわゆる本激）であって、被害が大きく、多重災害や立地条件等に起因し発災後一定期間を経過してもなお被害が残る地域の事業については特別に</a:t>
            </a:r>
            <a:br>
              <a:rPr lang="en-US" altLang="ja-JP" sz="1200" b="1">
                <a:solidFill>
                  <a:schemeClr val="accent4">
                    <a:lumMod val="75000"/>
                  </a:schemeClr>
                </a:solidFill>
              </a:rPr>
            </a:br>
            <a:r>
              <a:rPr lang="ja-JP" altLang="en-US" sz="1200" b="1">
                <a:solidFill>
                  <a:schemeClr val="accent4">
                    <a:lumMod val="75000"/>
                  </a:schemeClr>
                </a:solidFill>
              </a:rPr>
              <a:t>配慮措置を講じるため、その旨も本スライドに記載ください</a:t>
            </a:r>
          </a:p>
        </p:txBody>
      </p:sp>
    </p:spTree>
    <p:extLst>
      <p:ext uri="{BB962C8B-B14F-4D97-AF65-F5344CB8AC3E}">
        <p14:creationId xmlns:p14="http://schemas.microsoft.com/office/powerpoint/2010/main" val="2865434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24895586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0" name="Text Placeholder 2">
            <a:hlinkClick r:id="rId15" action="ppaction://hlinksldjump"/>
            <a:extLst>
              <a:ext uri="{FF2B5EF4-FFF2-40B4-BE49-F238E27FC236}">
                <a16:creationId xmlns:a16="http://schemas.microsoft.com/office/drawing/2014/main" id="{2487F90E-204F-E52A-DF4A-40EE26CCFB2F}"/>
              </a:ext>
            </a:extLst>
          </p:cNvPr>
          <p:cNvSpPr>
            <a:spLocks noGrp="1"/>
          </p:cNvSpPr>
          <p:nvPr>
            <p:custDataLst>
              <p:tags r:id="rId2"/>
            </p:custDataLst>
          </p:nvPr>
        </p:nvSpPr>
        <p:spPr bwMode="auto">
          <a:xfrm>
            <a:off x="1752600" y="1935163"/>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21" name="Text Placeholder 2">
            <a:hlinkClick r:id="rId16" action="ppaction://hlinksldjump"/>
            <a:extLst>
              <a:ext uri="{FF2B5EF4-FFF2-40B4-BE49-F238E27FC236}">
                <a16:creationId xmlns:a16="http://schemas.microsoft.com/office/drawing/2014/main" id="{8CC4EDB0-AAA2-258D-3762-B710E74D9023}"/>
              </a:ext>
            </a:extLst>
          </p:cNvPr>
          <p:cNvSpPr>
            <a:spLocks noGrp="1"/>
          </p:cNvSpPr>
          <p:nvPr>
            <p:custDataLst>
              <p:tags r:id="rId3"/>
            </p:custDataLst>
          </p:nvPr>
        </p:nvSpPr>
        <p:spPr bwMode="auto">
          <a:xfrm>
            <a:off x="1752600" y="2341563"/>
            <a:ext cx="6477000" cy="35560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（ア）長期成長ビジョン</a:t>
            </a:r>
          </a:p>
        </p:txBody>
      </p:sp>
      <p:sp>
        <p:nvSpPr>
          <p:cNvPr id="37" name="Text Placeholder 2">
            <a:extLst>
              <a:ext uri="{FF2B5EF4-FFF2-40B4-BE49-F238E27FC236}">
                <a16:creationId xmlns:a16="http://schemas.microsoft.com/office/drawing/2014/main" id="{3384251B-C764-3F0B-05CA-165DDECE89FE}"/>
              </a:ext>
            </a:extLst>
          </p:cNvPr>
          <p:cNvSpPr>
            <a:spLocks noGrp="1"/>
          </p:cNvSpPr>
          <p:nvPr>
            <p:custDataLst>
              <p:tags r:id="rId4"/>
            </p:custDataLst>
          </p:nvPr>
        </p:nvSpPr>
        <p:spPr bwMode="auto">
          <a:xfrm>
            <a:off x="1752600" y="2697162"/>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（イ）事業戦略</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4" name="Text Placeholder 2">
            <a:hlinkClick r:id="rId17" action="ppaction://hlinksldjump"/>
            <a:extLst>
              <a:ext uri="{FF2B5EF4-FFF2-40B4-BE49-F238E27FC236}">
                <a16:creationId xmlns:a16="http://schemas.microsoft.com/office/drawing/2014/main" id="{2BFF35A5-0ABC-0416-885C-9AAE0121BC08}"/>
              </a:ext>
            </a:extLst>
          </p:cNvPr>
          <p:cNvSpPr>
            <a:spLocks noGrp="1"/>
          </p:cNvSpPr>
          <p:nvPr>
            <p:custDataLst>
              <p:tags r:id="rId5"/>
            </p:custDataLst>
          </p:nvPr>
        </p:nvSpPr>
        <p:spPr bwMode="auto">
          <a:xfrm>
            <a:off x="1752600" y="3052763"/>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69850"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（ウ）管理体制の構築</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7" name="Text Placeholder 2">
            <a:hlinkClick r:id="rId18" action="ppaction://hlinksldjump"/>
            <a:extLst>
              <a:ext uri="{FF2B5EF4-FFF2-40B4-BE49-F238E27FC236}">
                <a16:creationId xmlns:a16="http://schemas.microsoft.com/office/drawing/2014/main" id="{65817D55-42B3-6953-F4F0-D8D45FC2EDAC}"/>
              </a:ext>
            </a:extLst>
          </p:cNvPr>
          <p:cNvSpPr>
            <a:spLocks noGrp="1"/>
          </p:cNvSpPr>
          <p:nvPr>
            <p:custDataLst>
              <p:tags r:id="rId6"/>
            </p:custDataLst>
          </p:nvPr>
        </p:nvSpPr>
        <p:spPr bwMode="auto">
          <a:xfrm>
            <a:off x="1752600" y="3371850"/>
            <a:ext cx="6477000" cy="2889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（エ）資金計画</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8" name="Text Placeholder 2">
            <a:hlinkClick r:id="rId19" action="ppaction://hlinksldjump"/>
            <a:extLst>
              <a:ext uri="{FF2B5EF4-FFF2-40B4-BE49-F238E27FC236}">
                <a16:creationId xmlns:a16="http://schemas.microsoft.com/office/drawing/2014/main" id="{B135E24F-581A-854A-804A-CA06667EFFD3}"/>
              </a:ext>
            </a:extLst>
          </p:cNvPr>
          <p:cNvSpPr>
            <a:spLocks noGrp="1"/>
          </p:cNvSpPr>
          <p:nvPr>
            <p:custDataLst>
              <p:tags r:id="rId7"/>
            </p:custDataLst>
          </p:nvPr>
        </p:nvSpPr>
        <p:spPr bwMode="auto">
          <a:xfrm>
            <a:off x="1752600" y="3660775"/>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hlinkClick r:id="rId20" action="ppaction://hlinksldjump"/>
            <a:extLst>
              <a:ext uri="{FF2B5EF4-FFF2-40B4-BE49-F238E27FC236}">
                <a16:creationId xmlns:a16="http://schemas.microsoft.com/office/drawing/2014/main" id="{8F13E784-F7EE-D33D-C684-B756F60637B2}"/>
              </a:ext>
            </a:extLst>
          </p:cNvPr>
          <p:cNvSpPr>
            <a:spLocks noGrp="1"/>
          </p:cNvSpPr>
          <p:nvPr>
            <p:custDataLst>
              <p:tags r:id="rId8"/>
            </p:custDataLst>
          </p:nvPr>
        </p:nvSpPr>
        <p:spPr bwMode="auto">
          <a:xfrm>
            <a:off x="1752600" y="398621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Text Placeholder 2">
            <a:hlinkClick r:id="rId21" action="ppaction://hlinksldjump"/>
            <a:extLst>
              <a:ext uri="{FF2B5EF4-FFF2-40B4-BE49-F238E27FC236}">
                <a16:creationId xmlns:a16="http://schemas.microsoft.com/office/drawing/2014/main" id="{3D0C2CB1-3FB7-5340-D24A-FB5E71038805}"/>
              </a:ext>
            </a:extLst>
          </p:cNvPr>
          <p:cNvSpPr>
            <a:spLocks noGrp="1"/>
          </p:cNvSpPr>
          <p:nvPr>
            <p:custDataLst>
              <p:tags r:id="rId9"/>
            </p:custDataLst>
          </p:nvPr>
        </p:nvSpPr>
        <p:spPr bwMode="auto">
          <a:xfrm>
            <a:off x="1752600" y="4311650"/>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6" name="Text Placeholder 2">
            <a:hlinkClick r:id="rId22" action="ppaction://hlinksldjump"/>
            <a:extLst>
              <a:ext uri="{FF2B5EF4-FFF2-40B4-BE49-F238E27FC236}">
                <a16:creationId xmlns:a16="http://schemas.microsoft.com/office/drawing/2014/main" id="{1E0A6281-119A-8D52-4169-EB019F437B0C}"/>
              </a:ext>
            </a:extLst>
          </p:cNvPr>
          <p:cNvSpPr>
            <a:spLocks noGrp="1"/>
          </p:cNvSpPr>
          <p:nvPr>
            <p:custDataLst>
              <p:tags r:id="rId10"/>
            </p:custDataLst>
          </p:nvPr>
        </p:nvSpPr>
        <p:spPr bwMode="auto">
          <a:xfrm>
            <a:off x="1752600" y="4637088"/>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正方形/長方形 2">
            <a:extLst>
              <a:ext uri="{FF2B5EF4-FFF2-40B4-BE49-F238E27FC236}">
                <a16:creationId xmlns:a16="http://schemas.microsoft.com/office/drawing/2014/main" id="{17F53CDD-8649-FF00-A5E3-2156C1E03458}"/>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66859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Le4Nc8nxV4Qw4qqrVSRq7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NaTTy8Y_UKVjJNsxUF82M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8dkVzLMW61rqv7KnZBifVQ"/>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QcsicZ_BJhTxlIyfSlGK2A"/>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MfRFf3naSx_1Dwb0FNPLg"/>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NeI8Pd9hbs5pU95Lm0.sM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uJIAIv34NWp5RwdUNzN2Wg"/>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j6alxqy73NFY0tUKFnsBKQ"/>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wBytDRvFNnqGU_lz4It_g"/>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zXKNwiJi1DNN9iaMOHXPmw"/>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NGYq5uZddDl_0vN6bzDc8w"/>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bJBo1TcLpRHdfW7YQGKlow"/>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4Juyxn0Wa2wnmv43r.CBoQ"/>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KYunau6iL68aqIWNreg09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P01E0VVPI_D8Wv2MlJjcPg"/>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10WcwK3kUMXwXLr9dyffAg"/>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iLQUq4DRJF7z7d6vhGSr2Q"/>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CRSYun2GlaCfxQm2xHrA5w"/>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n1trq_alZBEQtTi.JfmeEw"/>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_VINGbupaVWaSz_AGqwJKQ"/>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k7IKlyYXuK.eKCx93Ibx4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j6alxqy73NFY0tUKFnsBKQ"/>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KPwEm_UAxAGib3w7TkGAUw"/>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_jZremQvFh6iXQ10LC3lRA"/>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x79Va7gJ1qXxo7yVGLEUMg"/>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4WNWsdvFAxn7qdK_djwWzw"/>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W6Wq3eb3BxGrf3Zrh1pfcA"/>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EWYMeWT9e2mwAIUMQM8yTQ"/>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lBu352NzwnETNuisX6KjCA"/>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p0ZqpXBPdG52jnsIUQi3g"/>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eRNpX.zOHs.mv88xmujv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WZVm2oPLQpH71G9KkA41nQ"/>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DwxZrJMU0wvusCM_Cr.ktQ"/>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J7uUogh314cMZW0Jcpl5Dg"/>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VWuzs95.oP1P8UEdQgxaLQ"/>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fLkSNdFfmePvnFbRT.9AUw"/>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K2qqzgtYX_rCm53hNzEQeA"/>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q_96B7.ZCQg9_DjQiRgzxQ"/>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_1OU0tBLXDebhnyPVqMx6g"/>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iobElUD5IvsuM97n5.T0Uw"/>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bcraVLzxRXS.xgiFvvetE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WfYT6WLW7BOEm_IQprDwrQ"/>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rsY2Ak5JkyaA3iGt33jYiw"/>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QiiDA2qmGp7TemKQvYFjAQ"/>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rkTwwa9gO8y4dTH7t0VkgQ"/>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w4R8L3pgMTMljVZHB_GceA"/>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d8FlqpzRlcjowLzSwF1NUw"/>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6WVVPki80X.jmXAvJVRP3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6jF9dm5XljdmCrmQyYA1Tg"/>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j1bV1h2ub_UBdjSSMAcBAA"/>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tuQkTUFqgHAsj_HRObfNVw"/>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yQcYkm0K_8T9G8yI01kR0A"/>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w4R8L3pgMTMljVZHB_GceA"/>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sHWqxfAcPlx2qpIUIrj_Cg"/>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0GVSGp.Rb_xZUqxpmHft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taWPSjWvyXkeWHqTUgPc8w"/>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tzRUfvku8dFyt.cS9lonxT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tj6alxqy73NFY0tUKFnsBKQ"/>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X5Yb1MLbfspDsyP5IZNCHw"/>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3AVidAk5.6IgHTebLmEgfw"/>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e0Cuc8tC10LveA_eapW7aA"/>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oyGN5_WNAIJsNI3dipiIU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W.hzjWs.lPNSKdt8vfG1Xg"/>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tWjpXT26skZoiTd1CnoJ9gA"/>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VaKGPm2aWs_.7r32yL78Ig"/>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j6alxqy73NFY0tUKFnsBKQ"/>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X5Yb1MLbfspDsyP5IZNCHw"/>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t8lYXN7cGomfkGxvZtGNI3Q"/>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t1APM9bc03v10mHGgn54kKQ"/>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t2jiOBLlUSVQBxCzoK3OEg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t0JnF4avOT3zJPKB6R3Y8RA"/>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f2F42n0qfQSzbDXdh_laHQ"/>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j6alxqy73NFY0tUKFnsBKQ"/>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X5Yb1MLbfspDsyP5IZNCHw"/>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8lYXN7cGomfkGxvZtGNI3Q"/>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LMbQP5i.umiojK9euDjK5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r.xeP1zlxdzI2Tb71kUYNQ"/>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zRv0h_z0.iCEON96PLSZNw"/>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r6JWeRx1rdHh2EWtz9Ee6Q"/>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7SOgS4SH6m9EnfwgEW4rtQ"/>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j6alxqy73NFY0tUKFnsBKQ"/>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X5Yb1MLbfspDsyP5IZNCHw"/>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8lYXN7cGomfkGxvZtGNI3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dUK9u48.AIWFwLifWAW26g"/>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LMbQP5i.umiojK9euDjK5Q"/>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nIWSubisSqvA6gEEQntY.Q"/>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832sfdSKng4QFaT6zbaQPw"/>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2yiznOELlrQqTz8OZB8geA"/>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j6alxqy73NFY0tUKFnsBKQ"/>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u5O43d14IrDzmbtK7fSCyA"/>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X5Yb1MLbfspDsyP5IZNCHw"/>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8lYXN7cGomfkGxvZtGNI3Q"/>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LMbQP5i.umiojK9euDjK5Q"/>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tnIWSubisSqvA6gEEQntY.Q"/>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teLsPJkhih.ZrcM.hmBUTBQ"/>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trY1EGTWDVNtZkJVL8D6m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8xBn2Tlw6Dvetd_PsyKG3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8GlxarVYfoaB4Ju2gLExW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fcidCJWRLFEs5zgSGpc73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pWLxJ.fCaEruEVHXGQ7KX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yeCzY2VYj2gWMZVVOysSB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M9ylJlVpj.XonMTXQwuf8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WmID2zRjkOa0HBJvVqQc.Q"/>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mrLoKSVP077Y6vpf7BmNU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p_glLD5bIjmUKs9L3tKvmQ"/>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FGNiHkvKWNZ2TFp9aitoA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g6l36OMcImT33EIM5RqD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_V9OoYbr01Nehbl1hzpIT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2v4CZ7LeFdzs6N55y5zOu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rg1Xfg1QTQpplt9uoqGkE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WYFgN8.aaZw2qt5EB_Aa0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kHhdTMbyIs4YiE3._eTwC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AlZqNaMvDWrc9zbGvj6FI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RV5d2WpSt9WZQDrC8CA1.A"/>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9DThDUGoabV05u11v4Rz8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dY_F2wi7lKd5s7WGMq6I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PAw13PXSTdNrZDHYAU_Xr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NCz5NJ0TSzuIZ0u3ObTAx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Am4iDXx4Z8UvQ4.wfn5szA"/>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fza3PN9YBo_VnfOxOwSTGA"/>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7eo61EoV3DZlDKSGZuRYQA"/>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OIeSi7GPZEyaQxHotQJzLA"/>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Oj0ku4hmOa1cJptd9sKCu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RyosIhbckZwsJAmnIa9_0w"/>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47LofYQp7pa7Dd1tZ0.LV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kvR4U9dRYKJISN2PuyVuZ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xgBamEG_1SX7pzpBq1i6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q89Z.jHm2jjgMV14LB6tv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NkfxgmCS2Zjm5Tn_f0G8oA"/>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SvDtCY5_aWvx8L4Okc3U9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mRwaCmj4.hwEFil7PFEnN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ru3wCmjxRhLEaNIzg93oig"/>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j6alxqy73NFY0tUKFnsBK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NGYq5uZddDl_0vN6bzDc8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vh.4Q308omDM_uqRQLHBH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Cd1bwelJWKlO3F3lLlfJ.A"/>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NkfxgmCS2Zjm5Tn_f0G8o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ehF1GbMOTBOZgryOo17n9g"/>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dihWbirWlFgssCnSm8xQU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ejKnlo18ohBUz3OYcQxatQ"/>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aAuah_WE8cIWq7oyQPXzAQ"/>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ICNdZAhjojCnPOy5.k9tNw"/>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X4a.yUvMfvlKQKo587SfOg"/>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mNlNABPxzaYfmEIs9EI3n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8oOA8XbMrI9oMiGhMGH4AA"/>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NkfxgmCS2Zjm5Tn_f0G8oA"/>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CFORPgbHOlNuamM8OO3d8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BK4XfwstAPGwq6MO9YXGY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Xis5lC6CyhBTHZt3C339YA"/>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5s7CqN.7KOIbq0hTOP2bdw"/>
</p:tagLst>
</file>

<file path=ppt/theme/theme1.xml><?xml version="1.0" encoding="utf-8"?>
<a:theme xmlns:a="http://schemas.openxmlformats.org/drawingml/2006/main" name="NRIGroupPowerPointTemplate2023">
  <a:themeElements>
    <a:clrScheme name="NRI color">
      <a:dk1>
        <a:srgbClr val="000000"/>
      </a:dk1>
      <a:lt1>
        <a:srgbClr val="FFFFFF"/>
      </a:lt1>
      <a:dk2>
        <a:srgbClr val="CCCCCC"/>
      </a:dk2>
      <a:lt2>
        <a:srgbClr val="7F7F7F"/>
      </a:lt2>
      <a:accent1>
        <a:srgbClr val="000F78"/>
      </a:accent1>
      <a:accent2>
        <a:srgbClr val="3C64AA"/>
      </a:accent2>
      <a:accent3>
        <a:srgbClr val="64AADC"/>
      </a:accent3>
      <a:accent4>
        <a:srgbClr val="F59637"/>
      </a:accent4>
      <a:accent5>
        <a:srgbClr val="D73232"/>
      </a:accent5>
      <a:accent6>
        <a:srgbClr val="0F55C3"/>
      </a:accent6>
      <a:hlink>
        <a:srgbClr val="0092C5"/>
      </a:hlink>
      <a:folHlink>
        <a:srgbClr val="954F72"/>
      </a:folHlink>
    </a:clrScheme>
    <a:fontScheme name="Yu Gothic UI">
      <a:majorFont>
        <a:latin typeface="Yu Gothic UI"/>
        <a:ea typeface="Yu Gothic UI"/>
        <a:cs typeface=""/>
      </a:majorFont>
      <a:minorFont>
        <a:latin typeface="Yu Gothic UI"/>
        <a:ea typeface="Yu Gothic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20000"/>
            <a:lumOff val="80000"/>
          </a:schemeClr>
        </a:solidFill>
        <a:ln>
          <a:noFill/>
        </a:ln>
      </a:spPr>
      <a:bodyPr rtlCol="0" anchor="ctr"/>
      <a:lstStyle>
        <a:defPPr marL="285750" indent="-285750" algn="l">
          <a:buFont typeface="Arial" panose="020B0604020202020204" pitchFamily="34" charset="0"/>
          <a:buChar char="•"/>
          <a:defRPr kumimoji="1" sz="1200" b="1"/>
        </a:defPPr>
      </a:lstStyle>
      <a:style>
        <a:lnRef idx="1">
          <a:schemeClr val="accent1"/>
        </a:lnRef>
        <a:fillRef idx="0">
          <a:schemeClr val="accent1"/>
        </a:fillRef>
        <a:effectRef idx="0">
          <a:schemeClr val="accent1"/>
        </a:effectRef>
        <a:fontRef idx="minor">
          <a:schemeClr val="tx1"/>
        </a:fontRef>
      </a:style>
    </a:spDef>
    <a:txDef>
      <a:spPr>
        <a:noFill/>
      </a:spPr>
      <a:bodyPr wrap="none" rtlCol="0">
        <a:spAutoFit/>
      </a:bodyPr>
      <a:lstStyle>
        <a:defPPr algn="l">
          <a:lnSpc>
            <a:spcPct val="120000"/>
          </a:lnSpc>
          <a:defRPr kumimoji="1" sz="1000" smtClean="0"/>
        </a:defPPr>
      </a:lstStyle>
    </a:txDef>
  </a:objectDefaults>
  <a:extraClrSchemeLst>
    <a:extraClrScheme>
      <a:clrScheme name="NRI color">
        <a:dk1>
          <a:srgbClr val="000000"/>
        </a:dk1>
        <a:lt1>
          <a:srgbClr val="FFFFFF"/>
        </a:lt1>
        <a:dk2>
          <a:srgbClr val="CCCCCC"/>
        </a:dk2>
        <a:lt2>
          <a:srgbClr val="7F7F7F"/>
        </a:lt2>
        <a:accent1>
          <a:srgbClr val="000F78"/>
        </a:accent1>
        <a:accent2>
          <a:srgbClr val="3C64AA"/>
        </a:accent2>
        <a:accent3>
          <a:srgbClr val="64AADC"/>
        </a:accent3>
        <a:accent4>
          <a:srgbClr val="F59637"/>
        </a:accent4>
        <a:accent5>
          <a:srgbClr val="D73232"/>
        </a:accent5>
        <a:accent6>
          <a:srgbClr val="0F55C3"/>
        </a:accent6>
        <a:hlink>
          <a:srgbClr val="0092C5"/>
        </a:hlink>
        <a:folHlink>
          <a:srgbClr val="954F72"/>
        </a:folHlink>
      </a:clrScheme>
    </a:extraClrScheme>
  </a:extraClrSchemeLst>
  <a:custClrLst>
    <a:custClr name="navy">
      <a:srgbClr val="000F78"/>
    </a:custClr>
    <a:custClr name="blue1">
      <a:srgbClr val="96BEF5"/>
    </a:custClr>
    <a:custClr name="blue2">
      <a:srgbClr val="0F55C3"/>
    </a:custClr>
    <a:custClr name="blue3">
      <a:srgbClr val="64AADC"/>
    </a:custClr>
    <a:custClr name="blue4">
      <a:srgbClr val="3C64AA"/>
    </a:custClr>
    <a:custClr name="blue5">
      <a:srgbClr val="64A5B4"/>
    </a:custClr>
    <a:custClr name="blue gray">
      <a:srgbClr val="E4ECED"/>
    </a:custClr>
    <a:custClr name="white">
      <a:srgbClr val="FFFFFF"/>
    </a:custClr>
    <a:custClr name="white">
      <a:srgbClr val="FFFFFF"/>
    </a:custClr>
    <a:custClr name="white">
      <a:srgbClr val="FFFFFF"/>
    </a:custClr>
    <a:custClr name="red">
      <a:srgbClr val="D73232"/>
    </a:custClr>
    <a:custClr name="magenta">
      <a:srgbClr val="BE377D"/>
    </a:custClr>
    <a:custClr name="orange">
      <a:srgbClr val="F59637"/>
    </a:custClr>
    <a:custClr name="yellow">
      <a:srgbClr val="FFDC00"/>
    </a:custClr>
    <a:custClr name="green">
      <a:srgbClr val="BED200"/>
    </a:custClr>
    <a:custClr name="purple">
      <a:srgbClr val="5F3C91"/>
    </a:custClr>
  </a:custClrLst>
  <a:extLst>
    <a:ext uri="{05A4C25C-085E-4340-85A3-A5531E510DB2}">
      <thm15:themeFamily xmlns:thm15="http://schemas.microsoft.com/office/thememl/2012/main" name="プレゼンテーション1" id="{92770FC2-EF87-4435-9199-78456B27E65E}" vid="{3800328E-9D1F-444F-85CF-A76F10D3E8E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Yu Gothic UI"/>
        <a:ea typeface="Yu Gothic UI"/>
        <a:cs typeface=""/>
      </a:majorFont>
      <a:minorFont>
        <a:latin typeface="Yu Gothic UI"/>
        <a:ea typeface="Yu Gothic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B3658C75F3B3794E9BC9AA5F7F331E68" ma:contentTypeVersion="3" ma:contentTypeDescription="新しいドキュメントを作成します。" ma:contentTypeScope="" ma:versionID="35192d164d6f611f4c6b5d80c5c4580e">
  <xsd:schema xmlns:xsd="http://www.w3.org/2001/XMLSchema" xmlns:xs="http://www.w3.org/2001/XMLSchema" xmlns:p="http://schemas.microsoft.com/office/2006/metadata/properties" xmlns:ns2="5b64e407-b25d-49b0-a93c-c10cff0d8cb5" targetNamespace="http://schemas.microsoft.com/office/2006/metadata/properties" ma:root="true" ma:fieldsID="1202fe96ff080ac86e975f059d8f973c" ns2:_="">
    <xsd:import namespace="5b64e407-b25d-49b0-a93c-c10cff0d8cb5"/>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b64e407-b25d-49b0-a93c-c10cff0d8c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B5C0AB-2E8E-46E5-A54E-BA9B8CD88227}">
  <ds:schemaRefs>
    <ds:schemaRef ds:uri="http://purl.org/dc/elements/1.1/"/>
    <ds:schemaRef ds:uri="http://schemas.microsoft.com/office/2006/documentManagement/types"/>
    <ds:schemaRef ds:uri="http://purl.org/dc/dcmitype/"/>
    <ds:schemaRef ds:uri="5b64e407-b25d-49b0-a93c-c10cff0d8cb5"/>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F553C6BB-C570-45D8-8BC8-AEC8211A71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b64e407-b25d-49b0-a93c-c10cff0d8cb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1695BE9-545F-48BF-8D4D-2FB4ECBA4AE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MyNRIGroup_Template2023_Standard_JA_ver.1.3</Template>
  <TotalTime>1235</TotalTime>
  <Words>9945</Words>
  <Application>Microsoft Office PowerPoint</Application>
  <PresentationFormat>A4 Paper (210x297 mm)</PresentationFormat>
  <Paragraphs>987</Paragraphs>
  <Slides>55</Slides>
  <Notes>53</Notes>
  <HiddenSlides>14</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3" baseType="lpstr">
      <vt:lpstr>EYInterstate</vt:lpstr>
      <vt:lpstr>Meiryo UI</vt:lpstr>
      <vt:lpstr>Yu Gothic UI</vt:lpstr>
      <vt:lpstr>游ゴシック</vt:lpstr>
      <vt:lpstr>Arial</vt:lpstr>
      <vt:lpstr>Wingdings</vt:lpstr>
      <vt:lpstr>NRIGroupPowerPointTemplate2023</vt:lpstr>
      <vt:lpstr>think-cell Slide</vt:lpstr>
      <vt:lpstr>成長投資計画書作成における留意事項 【本スライドは提出前に削除してください】</vt:lpstr>
      <vt:lpstr>PowerPoint Presentation</vt:lpstr>
      <vt:lpstr>誓約事項 【本スライドを削除してはいけません】</vt:lpstr>
      <vt:lpstr>目次</vt:lpstr>
      <vt:lpstr>目次</vt:lpstr>
      <vt:lpstr>PowerPoint Presentation</vt:lpstr>
      <vt:lpstr>PowerPoint Presentation</vt:lpstr>
      <vt:lpstr>PowerPoint Presentation</vt:lpstr>
      <vt:lpstr>目次</vt:lpstr>
      <vt:lpstr>PowerPoint Presentation</vt:lpstr>
      <vt:lpstr>PowerPoint Presentation</vt:lpstr>
      <vt:lpstr>PowerPoint Presentation</vt:lpstr>
      <vt:lpstr>PowerPoint Presentation</vt:lpstr>
      <vt:lpstr>目次</vt:lpstr>
      <vt:lpstr>PowerPoint Presentation</vt:lpstr>
      <vt:lpstr>PowerPoint Presentation</vt:lpstr>
      <vt:lpstr>PowerPoint Presentation</vt:lpstr>
      <vt:lpstr>目次</vt:lpstr>
      <vt:lpstr>PowerPoint Presentation</vt:lpstr>
      <vt:lpstr>目次</vt:lpstr>
      <vt:lpstr>目次</vt:lpstr>
      <vt:lpstr>PowerPoint Presentation</vt:lpstr>
      <vt:lpstr>PowerPoint Presentation</vt:lpstr>
      <vt:lpstr>目次</vt:lpstr>
      <vt:lpstr>PowerPoint Presentation</vt:lpstr>
      <vt:lpstr>目次</vt:lpstr>
      <vt:lpstr>PowerPoint Presentation</vt:lpstr>
      <vt:lpstr>目次</vt:lpstr>
      <vt:lpstr>目次</vt:lpstr>
      <vt:lpstr>PowerPoint Presentation</vt:lpstr>
      <vt:lpstr>PowerPoint Presentation</vt:lpstr>
      <vt:lpstr>目次</vt:lpstr>
      <vt:lpstr>PowerPoint Presentation</vt:lpstr>
      <vt:lpstr>PowerPoint Presentation</vt:lpstr>
      <vt:lpstr>PowerPoint Presentation</vt:lpstr>
      <vt:lpstr>PowerPoint Presentation</vt:lpstr>
      <vt:lpstr>PowerPoint Presentation</vt:lpstr>
      <vt:lpstr>PowerPoint Presentation</vt:lpstr>
      <vt:lpstr>目次</vt:lpstr>
      <vt:lpstr>目次</vt:lpstr>
      <vt:lpstr>PowerPoint Presentation</vt:lpstr>
      <vt:lpstr>目次</vt:lpstr>
      <vt:lpstr>PowerPoint Presentation</vt:lpstr>
      <vt:lpstr>目次</vt:lpstr>
      <vt:lpstr>PowerPoint Presentation</vt:lpstr>
      <vt:lpstr>目次</vt:lpstr>
      <vt:lpstr>目次</vt:lpstr>
      <vt:lpstr>PowerPoint Presentation</vt:lpstr>
      <vt:lpstr>目次</vt:lpstr>
      <vt:lpstr>PowerPoint Presentation</vt:lpstr>
      <vt:lpstr>目次</vt:lpstr>
      <vt:lpstr>PowerPoint Presentation</vt:lpstr>
      <vt:lpstr>PowerPoint Presentation</vt:lpstr>
      <vt:lpstr>目次</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成田　侑史(853982)ヘルスケア・サービス産業コンサルティング部</dc:creator>
  <cp:lastModifiedBy>成田　侑史(853982)ヘルスケア・サービス産業コンサルティング部</cp:lastModifiedBy>
  <cp:revision>10</cp:revision>
  <cp:lastPrinted>2026-02-10T08:20:53Z</cp:lastPrinted>
  <dcterms:created xsi:type="dcterms:W3CDTF">2026-02-03T09:50:43Z</dcterms:created>
  <dcterms:modified xsi:type="dcterms:W3CDTF">2026-02-26T09:21:13Z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0x010100B3658C75F3B3794E9BC9AA5F7F331E68</vt:lpwstr>
  </property>
</Properties>
</file>