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xml" ContentType="application/vnd.openxmlformats-officedocument.presentationml.tags+xml"/>
  <Override PartName="/ppt/tags/tag2.xml" ContentType="application/vnd.openxmlformats-officedocument.presentationml.tags+xml"/>
  <Override PartName="/ppt/tags/tag11.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3.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15" r:id="rId1"/>
  </p:sldMasterIdLst>
  <p:notesMasterIdLst>
    <p:notesMasterId r:id="rId11"/>
  </p:notesMasterIdLst>
  <p:handoutMasterIdLst>
    <p:handoutMasterId r:id="rId12"/>
  </p:handoutMasterIdLst>
  <p:sldIdLst>
    <p:sldId id="301" r:id="rId2"/>
    <p:sldId id="304" r:id="rId3"/>
    <p:sldId id="303" r:id="rId4"/>
    <p:sldId id="305" r:id="rId5"/>
    <p:sldId id="306" r:id="rId6"/>
    <p:sldId id="307" r:id="rId7"/>
    <p:sldId id="308" r:id="rId8"/>
    <p:sldId id="309" r:id="rId9"/>
    <p:sldId id="311" r:id="rId10"/>
  </p:sldIdLst>
  <p:sldSz cx="9906000" cy="6858000" type="A4"/>
  <p:notesSz cx="6802438" cy="9934575"/>
  <p:custDataLst>
    <p:tags r:id="rId13"/>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66" userDrawn="1">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2" autoAdjust="0"/>
  </p:normalViewPr>
  <p:slideViewPr>
    <p:cSldViewPr snapToObjects="1" showGuides="1">
      <p:cViewPr varScale="1">
        <p:scale>
          <a:sx n="89" d="100"/>
          <a:sy n="89" d="100"/>
        </p:scale>
        <p:origin x="1056" y="67"/>
      </p:cViewPr>
      <p:guideLst>
        <p:guide orient="horz" pos="3566"/>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Objects="1" showGuides="1">
      <p:cViewPr varScale="1">
        <p:scale>
          <a:sx n="121" d="100"/>
          <a:sy n="121" d="100"/>
        </p:scale>
        <p:origin x="2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ACD0365-DF38-6046-9301-954ABA44AAAD}"/>
              </a:ext>
            </a:extLst>
          </p:cNvPr>
          <p:cNvSpPr>
            <a:spLocks noGrp="1"/>
          </p:cNvSpPr>
          <p:nvPr>
            <p:ph type="hdr" sz="quarter"/>
          </p:nvPr>
        </p:nvSpPr>
        <p:spPr>
          <a:xfrm>
            <a:off x="2" y="1"/>
            <a:ext cx="2947722" cy="498454"/>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B634775-D7A9-0542-ADD4-BA28AD6AB114}"/>
              </a:ext>
            </a:extLst>
          </p:cNvPr>
          <p:cNvSpPr>
            <a:spLocks noGrp="1"/>
          </p:cNvSpPr>
          <p:nvPr>
            <p:ph type="dt" sz="quarter" idx="1"/>
          </p:nvPr>
        </p:nvSpPr>
        <p:spPr>
          <a:xfrm>
            <a:off x="3853143" y="1"/>
            <a:ext cx="2947722" cy="498454"/>
          </a:xfrm>
          <a:prstGeom prst="rect">
            <a:avLst/>
          </a:prstGeom>
        </p:spPr>
        <p:txBody>
          <a:bodyPr vert="horz" lIns="91430" tIns="45716" rIns="91430" bIns="45716" rtlCol="0"/>
          <a:lstStyle>
            <a:lvl1pPr algn="r">
              <a:defRPr sz="1200"/>
            </a:lvl1pPr>
          </a:lstStyle>
          <a:p>
            <a:fld id="{5451D7CC-EF2C-FD46-8E9B-555F408ACD43}" type="datetimeFigureOut">
              <a:rPr kumimoji="1" lang="ja-JP" altLang="en-US" smtClean="0"/>
              <a:t>2024/7/23</a:t>
            </a:fld>
            <a:endParaRPr kumimoji="1" lang="ja-JP" altLang="en-US"/>
          </a:p>
        </p:txBody>
      </p:sp>
      <p:sp>
        <p:nvSpPr>
          <p:cNvPr id="4" name="フッター プレースホルダー 3">
            <a:extLst>
              <a:ext uri="{FF2B5EF4-FFF2-40B4-BE49-F238E27FC236}">
                <a16:creationId xmlns:a16="http://schemas.microsoft.com/office/drawing/2014/main" id="{79A105A2-D089-1A48-829A-82E85E34EE9C}"/>
              </a:ext>
            </a:extLst>
          </p:cNvPr>
          <p:cNvSpPr>
            <a:spLocks noGrp="1"/>
          </p:cNvSpPr>
          <p:nvPr>
            <p:ph type="ftr" sz="quarter" idx="2"/>
          </p:nvPr>
        </p:nvSpPr>
        <p:spPr>
          <a:xfrm>
            <a:off x="2" y="9436124"/>
            <a:ext cx="2947722" cy="498453"/>
          </a:xfrm>
          <a:prstGeom prst="rect">
            <a:avLst/>
          </a:prstGeom>
        </p:spPr>
        <p:txBody>
          <a:bodyPr vert="horz" lIns="91430" tIns="45716" rIns="91430" bIns="4571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EE9F88C-A495-8E4C-91E4-A0448F8E7A49}"/>
              </a:ext>
            </a:extLst>
          </p:cNvPr>
          <p:cNvSpPr>
            <a:spLocks noGrp="1"/>
          </p:cNvSpPr>
          <p:nvPr>
            <p:ph type="sldNum" sz="quarter" idx="3"/>
          </p:nvPr>
        </p:nvSpPr>
        <p:spPr>
          <a:xfrm>
            <a:off x="3853143" y="9436124"/>
            <a:ext cx="2947722" cy="498453"/>
          </a:xfrm>
          <a:prstGeom prst="rect">
            <a:avLst/>
          </a:prstGeom>
        </p:spPr>
        <p:txBody>
          <a:bodyPr vert="horz" lIns="91430" tIns="45716" rIns="91430" bIns="45716" rtlCol="0" anchor="b"/>
          <a:lstStyle>
            <a:lvl1pPr algn="r">
              <a:defRPr sz="1200"/>
            </a:lvl1pPr>
          </a:lstStyle>
          <a:p>
            <a:fld id="{B8E56E7F-BC97-8844-B5AB-A0E20FD94166}" type="slidenum">
              <a:rPr kumimoji="1" lang="ja-JP" altLang="en-US" smtClean="0"/>
              <a:t>‹#›</a:t>
            </a:fld>
            <a:endParaRPr kumimoji="1" lang="ja-JP" altLang="en-US"/>
          </a:p>
        </p:txBody>
      </p:sp>
    </p:spTree>
    <p:extLst>
      <p:ext uri="{BB962C8B-B14F-4D97-AF65-F5344CB8AC3E}">
        <p14:creationId xmlns:p14="http://schemas.microsoft.com/office/powerpoint/2010/main" val="4235008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7722" cy="498454"/>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143" y="1"/>
            <a:ext cx="2947722" cy="498454"/>
          </a:xfrm>
          <a:prstGeom prst="rect">
            <a:avLst/>
          </a:prstGeom>
        </p:spPr>
        <p:txBody>
          <a:bodyPr vert="horz" lIns="91430" tIns="45716" rIns="91430" bIns="45716" rtlCol="0"/>
          <a:lstStyle>
            <a:lvl1pPr algn="r">
              <a:defRPr sz="1200"/>
            </a:lvl1pPr>
          </a:lstStyle>
          <a:p>
            <a:fld id="{038CA037-5F36-E240-9624-6014F2A8F4EC}" type="datetimeFigureOut">
              <a:rPr kumimoji="1" lang="ja-JP" altLang="en-US" smtClean="0"/>
              <a:t>2024/7/23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0288" cy="3351212"/>
          </a:xfrm>
          <a:prstGeom prst="rect">
            <a:avLst/>
          </a:prstGeom>
          <a:noFill/>
          <a:ln w="12700">
            <a:solidFill>
              <a:prstClr val="black"/>
            </a:solidFill>
          </a:ln>
        </p:spPr>
        <p:txBody>
          <a:bodyPr vert="horz" lIns="91430" tIns="45716" rIns="91430" bIns="45716" rtlCol="0" anchor="ctr"/>
          <a:lstStyle/>
          <a:p>
            <a:endParaRPr lang="ja-JP" altLang="en-US"/>
          </a:p>
        </p:txBody>
      </p:sp>
      <p:sp>
        <p:nvSpPr>
          <p:cNvPr id="5" name="ノート プレースホルダー 4"/>
          <p:cNvSpPr>
            <a:spLocks noGrp="1"/>
          </p:cNvSpPr>
          <p:nvPr>
            <p:ph type="body" sz="quarter" idx="3"/>
          </p:nvPr>
        </p:nvSpPr>
        <p:spPr>
          <a:xfrm>
            <a:off x="680244" y="4781016"/>
            <a:ext cx="5441950" cy="3911739"/>
          </a:xfrm>
          <a:prstGeom prst="rect">
            <a:avLst/>
          </a:prstGeom>
        </p:spPr>
        <p:txBody>
          <a:bodyPr vert="horz" lIns="91430" tIns="45716" rIns="91430" bIns="45716"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36124"/>
            <a:ext cx="2947722" cy="498453"/>
          </a:xfrm>
          <a:prstGeom prst="rect">
            <a:avLst/>
          </a:prstGeom>
        </p:spPr>
        <p:txBody>
          <a:bodyPr vert="horz" lIns="91430" tIns="45716" rIns="91430"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143" y="9436124"/>
            <a:ext cx="2947722" cy="498453"/>
          </a:xfrm>
          <a:prstGeom prst="rect">
            <a:avLst/>
          </a:prstGeom>
        </p:spPr>
        <p:txBody>
          <a:bodyPr vert="horz" lIns="91430" tIns="45716" rIns="91430" bIns="45716" rtlCol="0" anchor="b"/>
          <a:lstStyle>
            <a:lvl1pPr algn="r">
              <a:defRPr sz="1200"/>
            </a:lvl1pPr>
          </a:lstStyle>
          <a:p>
            <a:fld id="{17B69022-2E16-7042-BFCB-B914F4A6E3B0}" type="slidenum">
              <a:rPr kumimoji="1" lang="ja-JP" altLang="en-US" smtClean="0"/>
              <a:t>‹#›</a:t>
            </a:fld>
            <a:endParaRPr kumimoji="1" lang="ja-JP" altLang="en-US"/>
          </a:p>
        </p:txBody>
      </p:sp>
    </p:spTree>
    <p:extLst>
      <p:ext uri="{BB962C8B-B14F-4D97-AF65-F5344CB8AC3E}">
        <p14:creationId xmlns:p14="http://schemas.microsoft.com/office/powerpoint/2010/main" val="4020195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④ 表紙+サブタイトル（写真なし）">
    <p:spTree>
      <p:nvGrpSpPr>
        <p:cNvPr id="1" name=""/>
        <p:cNvGrpSpPr/>
        <p:nvPr/>
      </p:nvGrpSpPr>
      <p:grpSpPr>
        <a:xfrm>
          <a:off x="0" y="0"/>
          <a:ext cx="0" cy="0"/>
          <a:chOff x="0" y="0"/>
          <a:chExt cx="0" cy="0"/>
        </a:xfrm>
      </p:grpSpPr>
      <p:sp>
        <p:nvSpPr>
          <p:cNvPr id="2" name="Title 1"/>
          <p:cNvSpPr>
            <a:spLocks noGrp="1"/>
          </p:cNvSpPr>
          <p:nvPr>
            <p:ph type="ctrTitle"/>
          </p:nvPr>
        </p:nvSpPr>
        <p:spPr>
          <a:xfrm>
            <a:off x="492766" y="2156184"/>
            <a:ext cx="8924283" cy="442035"/>
          </a:xfrm>
          <a:noFill/>
        </p:spPr>
        <p:txBody>
          <a:bodyPr lIns="0" tIns="36000" rIns="0" bIns="36000" anchor="ctr">
            <a:spAutoFit/>
          </a:bodyPr>
          <a:lstStyle>
            <a:lvl1pPr algn="l">
              <a:lnSpc>
                <a:spcPct val="100000"/>
              </a:lnSpc>
              <a:spcBef>
                <a:spcPts val="0"/>
              </a:spcBef>
              <a:defRPr sz="2400" b="1" i="0" baseline="0">
                <a:latin typeface="Yu Gothic UI" panose="020B0500000000000000" pitchFamily="50" charset="-128"/>
                <a:ea typeface="Yu Gothic UI" panose="020B0500000000000000" pitchFamily="50" charset="-128"/>
              </a:defRPr>
            </a:lvl1pPr>
          </a:lstStyle>
          <a:p>
            <a:r>
              <a:rPr lang="ja-JP" altLang="en-US"/>
              <a:t>マスター タイトルの書式設定</a:t>
            </a:r>
            <a:endParaRPr lang="en-US" dirty="0"/>
          </a:p>
        </p:txBody>
      </p:sp>
      <p:sp>
        <p:nvSpPr>
          <p:cNvPr id="3" name="Subtitle 2"/>
          <p:cNvSpPr>
            <a:spLocks noGrp="1"/>
          </p:cNvSpPr>
          <p:nvPr>
            <p:ph type="subTitle" idx="1" hasCustomPrompt="1"/>
          </p:nvPr>
        </p:nvSpPr>
        <p:spPr>
          <a:xfrm>
            <a:off x="492387" y="418974"/>
            <a:ext cx="8924663" cy="344134"/>
          </a:xfrm>
        </p:spPr>
        <p:txBody>
          <a:bodyPr lIns="0" tIns="46800" rIns="90000" bIns="46800" anchor="ctr">
            <a:spAutoFit/>
          </a:bodyPr>
          <a:lstStyle>
            <a:lvl1pPr marL="0" indent="0" algn="l">
              <a:lnSpc>
                <a:spcPct val="110000"/>
              </a:lnSpc>
              <a:spcBef>
                <a:spcPts val="0"/>
              </a:spcBef>
              <a:buNone/>
              <a:defRPr sz="1600" b="1" i="0" baseline="0">
                <a:latin typeface="Yu Gothic UI" panose="020B0500000000000000" pitchFamily="50" charset="-128"/>
                <a:ea typeface="Yu Gothic UI" panose="020B0500000000000000" pitchFamily="50" charset="-128"/>
              </a:defRPr>
            </a:lvl1pPr>
            <a:lvl2pPr marL="495285" indent="0" algn="ctr">
              <a:buNone/>
              <a:defRPr sz="2167"/>
            </a:lvl2pPr>
            <a:lvl3pPr marL="990570" indent="0" algn="ctr">
              <a:buNone/>
              <a:defRPr sz="1950"/>
            </a:lvl3pPr>
            <a:lvl4pPr marL="1485854" indent="0" algn="ctr">
              <a:buNone/>
              <a:defRPr sz="1733"/>
            </a:lvl4pPr>
            <a:lvl5pPr marL="1981139" indent="0" algn="ctr">
              <a:buNone/>
              <a:defRPr sz="1733"/>
            </a:lvl5pPr>
            <a:lvl6pPr marL="2476424" indent="0" algn="ctr">
              <a:buNone/>
              <a:defRPr sz="1733"/>
            </a:lvl6pPr>
            <a:lvl7pPr marL="2971709" indent="0" algn="ctr">
              <a:buNone/>
              <a:defRPr sz="1733"/>
            </a:lvl7pPr>
            <a:lvl8pPr marL="3466993" indent="0" algn="ctr">
              <a:buNone/>
              <a:defRPr sz="1733"/>
            </a:lvl8pPr>
            <a:lvl9pPr marL="3962278" indent="0" algn="ctr">
              <a:buNone/>
              <a:defRPr sz="1733"/>
            </a:lvl9pPr>
          </a:lstStyle>
          <a:p>
            <a:r>
              <a:rPr lang="ja-JP" altLang="en-US" dirty="0"/>
              <a:t>資料名など</a:t>
            </a:r>
            <a:endParaRPr lang="en-US" dirty="0"/>
          </a:p>
        </p:txBody>
      </p:sp>
      <p:sp>
        <p:nvSpPr>
          <p:cNvPr id="15" name="テキスト プレースホルダー 14">
            <a:extLst>
              <a:ext uri="{FF2B5EF4-FFF2-40B4-BE49-F238E27FC236}">
                <a16:creationId xmlns:a16="http://schemas.microsoft.com/office/drawing/2014/main" id="{FDC760E3-9F01-AD4C-BCF9-E22AE02BF0F0}"/>
              </a:ext>
            </a:extLst>
          </p:cNvPr>
          <p:cNvSpPr>
            <a:spLocks noGrp="1"/>
          </p:cNvSpPr>
          <p:nvPr>
            <p:ph type="body" sz="quarter" idx="10" hasCustomPrompt="1"/>
          </p:nvPr>
        </p:nvSpPr>
        <p:spPr>
          <a:xfrm>
            <a:off x="492389" y="5436000"/>
            <a:ext cx="6303231" cy="252000"/>
          </a:xfrm>
        </p:spPr>
        <p:txBody>
          <a:bodyPr lIns="0" tIns="0" rIns="0" bIns="0" anchor="ctr">
            <a:noAutofit/>
          </a:bodyPr>
          <a:lstStyle>
            <a:lvl1pPr marL="0" indent="0">
              <a:spcBef>
                <a:spcPts val="0"/>
              </a:spcBef>
              <a:buNone/>
              <a:defRPr sz="1200" b="1" baseline="0">
                <a:latin typeface="Yu Gothic UI" panose="020B0500000000000000" pitchFamily="50" charset="-128"/>
                <a:ea typeface="Yu Gothic UI" panose="020B0500000000000000" pitchFamily="50" charset="-128"/>
              </a:defRPr>
            </a:lvl1pPr>
          </a:lstStyle>
          <a:p>
            <a:r>
              <a:rPr kumimoji="1" lang="ja-JP" altLang="en-US" dirty="0"/>
              <a:t>日付</a:t>
            </a:r>
          </a:p>
        </p:txBody>
      </p:sp>
      <p:sp>
        <p:nvSpPr>
          <p:cNvPr id="16" name="テキスト プレースホルダー 14">
            <a:extLst>
              <a:ext uri="{FF2B5EF4-FFF2-40B4-BE49-F238E27FC236}">
                <a16:creationId xmlns:a16="http://schemas.microsoft.com/office/drawing/2014/main" id="{863F2344-476F-5942-A8C9-BC88457AB2D4}"/>
              </a:ext>
            </a:extLst>
          </p:cNvPr>
          <p:cNvSpPr>
            <a:spLocks noGrp="1"/>
          </p:cNvSpPr>
          <p:nvPr>
            <p:ph type="body" sz="quarter" idx="11" hasCustomPrompt="1"/>
          </p:nvPr>
        </p:nvSpPr>
        <p:spPr>
          <a:xfrm>
            <a:off x="492765" y="4265052"/>
            <a:ext cx="6303231" cy="1037558"/>
          </a:xfrm>
        </p:spPr>
        <p:txBody>
          <a:bodyPr lIns="0" tIns="0" rIns="0" bIns="0" anchor="t">
            <a:noAutofit/>
          </a:bodyPr>
          <a:lstStyle>
            <a:lvl1pPr marL="0" indent="0">
              <a:lnSpc>
                <a:spcPct val="140000"/>
              </a:lnSpc>
              <a:spcBef>
                <a:spcPts val="0"/>
              </a:spcBef>
              <a:buNone/>
              <a:defRPr sz="1200" b="1" baseline="0">
                <a:latin typeface="Yu Gothic UI" panose="020B0500000000000000" pitchFamily="50" charset="-128"/>
                <a:ea typeface="Yu Gothic UI" panose="020B0500000000000000" pitchFamily="50" charset="-128"/>
              </a:defRPr>
            </a:lvl1pPr>
          </a:lstStyle>
          <a:p>
            <a:r>
              <a:rPr kumimoji="1" lang="ja-JP" altLang="en-US"/>
              <a:t>部署</a:t>
            </a:r>
          </a:p>
        </p:txBody>
      </p:sp>
      <p:sp>
        <p:nvSpPr>
          <p:cNvPr id="5" name="テキスト プレースホルダー 4">
            <a:extLst>
              <a:ext uri="{FF2B5EF4-FFF2-40B4-BE49-F238E27FC236}">
                <a16:creationId xmlns:a16="http://schemas.microsoft.com/office/drawing/2014/main" id="{E2E88B4C-DA79-CC41-98E9-9182634B031C}"/>
              </a:ext>
            </a:extLst>
          </p:cNvPr>
          <p:cNvSpPr>
            <a:spLocks noGrp="1"/>
          </p:cNvSpPr>
          <p:nvPr>
            <p:ph type="body" sz="quarter" idx="12" hasCustomPrompt="1"/>
          </p:nvPr>
        </p:nvSpPr>
        <p:spPr>
          <a:xfrm>
            <a:off x="492765" y="3790799"/>
            <a:ext cx="6303231" cy="342000"/>
          </a:xfrm>
        </p:spPr>
        <p:txBody>
          <a:bodyPr lIns="0" tIns="0" rIns="0" bIns="0" anchor="ctr">
            <a:noAutofit/>
          </a:bodyPr>
          <a:lstStyle>
            <a:lvl1pPr marL="0" indent="0" algn="l">
              <a:spcBef>
                <a:spcPts val="0"/>
              </a:spcBef>
              <a:buNone/>
              <a:defRPr sz="1600" b="1" baseline="0">
                <a:solidFill>
                  <a:schemeClr val="tx1"/>
                </a:solidFill>
                <a:latin typeface="Yu Gothic UI" panose="020B0500000000000000" pitchFamily="50" charset="-128"/>
                <a:ea typeface="Yu Gothic UI" panose="020B0500000000000000" pitchFamily="50" charset="-128"/>
              </a:defRPr>
            </a:lvl1pPr>
          </a:lstStyle>
          <a:p>
            <a:r>
              <a:rPr kumimoji="1" lang="ja-JP" altLang="en-US" dirty="0"/>
              <a:t>名前</a:t>
            </a:r>
          </a:p>
        </p:txBody>
      </p:sp>
      <p:sp>
        <p:nvSpPr>
          <p:cNvPr id="8" name="テキスト プレースホルダー 7">
            <a:extLst>
              <a:ext uri="{FF2B5EF4-FFF2-40B4-BE49-F238E27FC236}">
                <a16:creationId xmlns:a16="http://schemas.microsoft.com/office/drawing/2014/main" id="{41877E83-27AD-F84F-8D0E-74403068DF66}"/>
              </a:ext>
            </a:extLst>
          </p:cNvPr>
          <p:cNvSpPr>
            <a:spLocks noGrp="1"/>
          </p:cNvSpPr>
          <p:nvPr>
            <p:ph type="body" sz="quarter" idx="13" hasCustomPrompt="1"/>
          </p:nvPr>
        </p:nvSpPr>
        <p:spPr>
          <a:xfrm>
            <a:off x="492764" y="1189666"/>
            <a:ext cx="8924285" cy="349702"/>
          </a:xfrm>
        </p:spPr>
        <p:txBody>
          <a:bodyPr lIns="0" tIns="36000" rIns="0" bIns="36000" anchor="ctr">
            <a:spAutoFit/>
          </a:bodyPr>
          <a:lstStyle>
            <a:lvl1pPr marL="0" indent="0">
              <a:spcBef>
                <a:spcPts val="0"/>
              </a:spcBef>
              <a:buNone/>
              <a:defRPr sz="1800" b="1" i="0" baseline="0">
                <a:solidFill>
                  <a:srgbClr val="000F78"/>
                </a:solidFill>
                <a:latin typeface="Yu Gothic UI" panose="020B0500000000000000" pitchFamily="50" charset="-128"/>
                <a:ea typeface="Yu Gothic UI" panose="020B0500000000000000" pitchFamily="50" charset="-128"/>
              </a:defRPr>
            </a:lvl1pPr>
          </a:lstStyle>
          <a:p>
            <a:r>
              <a:rPr kumimoji="1" lang="ja-JP" altLang="en-US" dirty="0"/>
              <a:t>サブタイトル</a:t>
            </a:r>
          </a:p>
        </p:txBody>
      </p:sp>
      <p:cxnSp>
        <p:nvCxnSpPr>
          <p:cNvPr id="6" name="直線コネクタ 5">
            <a:extLst>
              <a:ext uri="{FF2B5EF4-FFF2-40B4-BE49-F238E27FC236}">
                <a16:creationId xmlns:a16="http://schemas.microsoft.com/office/drawing/2014/main" id="{17E17235-D718-F341-A1F6-9D65CCF7A33F}"/>
              </a:ext>
            </a:extLst>
          </p:cNvPr>
          <p:cNvCxnSpPr/>
          <p:nvPr userDrawn="1"/>
        </p:nvCxnSpPr>
        <p:spPr>
          <a:xfrm>
            <a:off x="493200" y="3439940"/>
            <a:ext cx="4464000" cy="0"/>
          </a:xfrm>
          <a:prstGeom prst="line">
            <a:avLst/>
          </a:prstGeom>
          <a:ln w="31750">
            <a:solidFill>
              <a:srgbClr val="000F7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84789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67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中）">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02427" y="1120655"/>
            <a:ext cx="6901149" cy="5135766"/>
          </a:xfrm>
        </p:spPr>
        <p:txBody>
          <a:bodyPr>
            <a:noAutofit/>
          </a:bodyPr>
          <a:lstStyle>
            <a:lvl1pPr marL="342900" indent="-342900" algn="l">
              <a:lnSpc>
                <a:spcPct val="110000"/>
              </a:lnSpc>
              <a:spcBef>
                <a:spcPts val="600"/>
              </a:spcBef>
              <a:buClr>
                <a:srgbClr val="000F78"/>
              </a:buClr>
              <a:buFont typeface="+mj-lt"/>
              <a:buAutoNum type="arabicPeriod"/>
              <a:tabLst>
                <a:tab pos="6454775" algn="r"/>
                <a:tab pos="6726238" algn="r"/>
                <a:tab pos="6907213" algn="r"/>
              </a:tabLst>
              <a:defRPr sz="1600" b="0">
                <a:latin typeface="Yu Gothic UI" panose="020B0500000000000000" pitchFamily="50" charset="-128"/>
                <a:ea typeface="Yu Gothic UI" panose="020B0500000000000000" pitchFamily="50" charset="-128"/>
              </a:defRPr>
            </a:lvl1pPr>
            <a:lvl2pPr marL="517525" indent="0" algn="l">
              <a:spcBef>
                <a:spcPts val="0"/>
              </a:spcBef>
              <a:spcAft>
                <a:spcPts val="300"/>
              </a:spcAft>
              <a:buFont typeface="+mj-lt"/>
              <a:buNone/>
              <a:tabLst>
                <a:tab pos="6454775" algn="r"/>
                <a:tab pos="6726238" algn="r"/>
                <a:tab pos="6907213" algn="r"/>
              </a:tabLst>
              <a:defRPr kumimoji="1" lang="en-US" altLang="ja-JP" sz="1400" kern="1200" dirty="0">
                <a:solidFill>
                  <a:schemeClr val="tx1"/>
                </a:solidFill>
                <a:latin typeface="Yu Gothic UI" panose="020B0500000000000000" pitchFamily="50" charset="-128"/>
                <a:ea typeface="Yu Gothic UI" panose="020B0500000000000000" pitchFamily="50" charset="-128"/>
                <a:cs typeface="+mn-cs"/>
              </a:defRPr>
            </a:lvl2pPr>
            <a:lvl3pPr marL="974725" indent="-171450" algn="l">
              <a:spcBef>
                <a:spcPts val="0"/>
              </a:spcBef>
              <a:spcAft>
                <a:spcPts val="300"/>
              </a:spcAft>
              <a:buFont typeface="Arial" panose="020B0604020202020204" pitchFamily="34" charset="0"/>
              <a:buChar char="•"/>
              <a:tabLst/>
              <a:defRPr>
                <a:latin typeface="Yu Gothic UI" panose="020B0500000000000000" pitchFamily="50" charset="-128"/>
                <a:ea typeface="Yu Gothic UI" panose="020B0500000000000000" pitchFamily="50" charset="-128"/>
              </a:defRPr>
            </a:lvl3pPr>
            <a:lvl4pPr marL="1027113" indent="0">
              <a:buNone/>
              <a:tabLst/>
              <a:defRPr>
                <a:latin typeface="Yu Gothic UI" panose="020B0500000000000000" pitchFamily="50" charset="-128"/>
                <a:ea typeface="Yu Gothic UI" panose="020B0500000000000000" pitchFamily="50" charset="-128"/>
              </a:defRPr>
            </a:lvl4pPr>
            <a:lvl5pPr marL="129540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5" name="タイトル 4">
            <a:extLst>
              <a:ext uri="{FF2B5EF4-FFF2-40B4-BE49-F238E27FC236}">
                <a16:creationId xmlns:a16="http://schemas.microsoft.com/office/drawing/2014/main" id="{8204379D-C656-4DFC-9A29-E952D48D051C}"/>
              </a:ext>
            </a:extLst>
          </p:cNvPr>
          <p:cNvSpPr>
            <a:spLocks noGrp="1"/>
          </p:cNvSpPr>
          <p:nvPr>
            <p:ph type="title" hasCustomPrompt="1"/>
          </p:nvPr>
        </p:nvSpPr>
        <p:spPr>
          <a:xfrm>
            <a:off x="201000" y="259200"/>
            <a:ext cx="9504000" cy="380480"/>
          </a:xfrm>
        </p:spPr>
        <p:txBody>
          <a:bodyPr/>
          <a:lstStyle>
            <a:lvl1pPr>
              <a:defRPr/>
            </a:lvl1pPr>
          </a:lstStyle>
          <a:p>
            <a:r>
              <a:rPr kumimoji="1" lang="ja-JP" altLang="en-US" dirty="0"/>
              <a:t>目次タイトルを入力</a:t>
            </a:r>
          </a:p>
        </p:txBody>
      </p:sp>
    </p:spTree>
    <p:extLst>
      <p:ext uri="{BB962C8B-B14F-4D97-AF65-F5344CB8AC3E}">
        <p14:creationId xmlns:p14="http://schemas.microsoft.com/office/powerpoint/2010/main" val="931778670"/>
      </p:ext>
    </p:extLst>
  </p:cSld>
  <p:clrMapOvr>
    <a:masterClrMapping/>
  </p:clrMapOvr>
  <p:extLst>
    <p:ext uri="{DCECCB84-F9BA-43D5-87BE-67443E8EF086}">
      <p15:sldGuideLst xmlns:p15="http://schemas.microsoft.com/office/powerpoint/2012/main">
        <p15:guide id="1" pos="5297" userDrawn="1">
          <p15:clr>
            <a:srgbClr val="FBAE40"/>
          </p15:clr>
        </p15:guide>
        <p15:guide id="2" pos="9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多/二段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6496" y="1120655"/>
            <a:ext cx="9073012" cy="5135766"/>
          </a:xfrm>
        </p:spPr>
        <p:txBody>
          <a:bodyPr rIns="0" numCol="2" spcCol="360000">
            <a:noAutofit/>
          </a:bodyPr>
          <a:lstStyle>
            <a:lvl1pPr marL="271463" indent="-271463" algn="l">
              <a:lnSpc>
                <a:spcPct val="110000"/>
              </a:lnSpc>
              <a:spcBef>
                <a:spcPts val="600"/>
              </a:spcBef>
              <a:buClr>
                <a:srgbClr val="000F78"/>
              </a:buClr>
              <a:buFont typeface="+mj-lt"/>
              <a:buAutoNum type="arabicPeriod"/>
              <a:tabLst>
                <a:tab pos="3946525" algn="r"/>
                <a:tab pos="4219575" algn="r"/>
                <a:tab pos="4391025" algn="r"/>
                <a:tab pos="4486275" algn="r"/>
                <a:tab pos="6461125" algn="r"/>
                <a:tab pos="6815138" algn="r"/>
              </a:tabLst>
              <a:defRPr sz="1400" b="0">
                <a:latin typeface="Yu Gothic UI" panose="020B0500000000000000" pitchFamily="50" charset="-128"/>
                <a:ea typeface="Yu Gothic UI" panose="020B0500000000000000" pitchFamily="50" charset="-128"/>
              </a:defRPr>
            </a:lvl1pPr>
            <a:lvl2pPr marL="517525" indent="0" algn="l">
              <a:spcBef>
                <a:spcPts val="0"/>
              </a:spcBef>
              <a:spcAft>
                <a:spcPts val="300"/>
              </a:spcAft>
              <a:buFont typeface="+mj-lt"/>
              <a:buNone/>
              <a:tabLst>
                <a:tab pos="3946525" algn="r"/>
                <a:tab pos="4219575" algn="r"/>
                <a:tab pos="4391025" algn="r"/>
                <a:tab pos="4486275" algn="r"/>
                <a:tab pos="6461125" algn="r"/>
                <a:tab pos="6815138" algn="r"/>
              </a:tabLst>
              <a:defRPr kumimoji="1" lang="en-US" altLang="ja-JP" sz="1200" kern="1200" dirty="0">
                <a:solidFill>
                  <a:schemeClr val="tx1"/>
                </a:solidFill>
                <a:latin typeface="Yu Gothic UI" panose="020B0500000000000000" pitchFamily="50" charset="-128"/>
                <a:ea typeface="Yu Gothic UI" panose="020B0500000000000000" pitchFamily="50" charset="-128"/>
                <a:cs typeface="+mn-cs"/>
              </a:defRPr>
            </a:lvl2pPr>
            <a:lvl3pPr marL="974725" indent="-171450" algn="l">
              <a:spcBef>
                <a:spcPts val="0"/>
              </a:spcBef>
              <a:spcAft>
                <a:spcPts val="300"/>
              </a:spcAft>
              <a:buFont typeface="Arial" panose="020B0604020202020204" pitchFamily="34" charset="0"/>
              <a:buChar char="•"/>
              <a:tabLst>
                <a:tab pos="3946525" algn="r"/>
                <a:tab pos="4219575" algn="r"/>
                <a:tab pos="4391025" algn="r"/>
              </a:tabLst>
              <a:defRPr sz="1200">
                <a:latin typeface="Yu Gothic UI" panose="020B0500000000000000" pitchFamily="50" charset="-128"/>
                <a:ea typeface="Yu Gothic UI" panose="020B0500000000000000" pitchFamily="50" charset="-128"/>
              </a:defRPr>
            </a:lvl3pPr>
            <a:lvl4pPr marL="1027113" indent="0">
              <a:buNone/>
              <a:tabLst/>
              <a:defRPr>
                <a:latin typeface="Yu Gothic UI" panose="020B0500000000000000" pitchFamily="50" charset="-128"/>
                <a:ea typeface="Yu Gothic UI" panose="020B0500000000000000" pitchFamily="50" charset="-128"/>
              </a:defRPr>
            </a:lvl4pPr>
            <a:lvl5pPr marL="1295400" indent="0">
              <a:buFont typeface="システムフォント"/>
              <a:buNone/>
              <a:tabLst/>
              <a:defRPr>
                <a:latin typeface="Yu Gothic UI" panose="020B0500000000000000" pitchFamily="50" charset="-128"/>
                <a:ea typeface="Yu Gothic UI" panose="020B05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4" name="タイトル 3">
            <a:extLst>
              <a:ext uri="{FF2B5EF4-FFF2-40B4-BE49-F238E27FC236}">
                <a16:creationId xmlns:a16="http://schemas.microsoft.com/office/drawing/2014/main" id="{428C50A7-B2DD-41D0-8891-C4838ACDA6EA}"/>
              </a:ext>
            </a:extLst>
          </p:cNvPr>
          <p:cNvSpPr>
            <a:spLocks noGrp="1"/>
          </p:cNvSpPr>
          <p:nvPr>
            <p:ph type="title" hasCustomPrompt="1"/>
          </p:nvPr>
        </p:nvSpPr>
        <p:spPr/>
        <p:txBody>
          <a:bodyPr/>
          <a:lstStyle>
            <a:lvl1pPr>
              <a:defRPr/>
            </a:lvl1pPr>
          </a:lstStyle>
          <a:p>
            <a:r>
              <a:rPr kumimoji="1" lang="ja-JP" altLang="en-US" dirty="0"/>
              <a:t>目次タイトルを入力</a:t>
            </a:r>
          </a:p>
        </p:txBody>
      </p:sp>
    </p:spTree>
    <p:extLst>
      <p:ext uri="{BB962C8B-B14F-4D97-AF65-F5344CB8AC3E}">
        <p14:creationId xmlns:p14="http://schemas.microsoft.com/office/powerpoint/2010/main" val="18910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表紙">
    <p:bg>
      <p:bgPr>
        <a:solidFill>
          <a:srgbClr val="E4ECED">
            <a:alpha val="50000"/>
          </a:srgbClr>
        </a:solidFill>
        <a:effectLst/>
      </p:bgPr>
    </p:bg>
    <p:spTree>
      <p:nvGrpSpPr>
        <p:cNvPr id="1" name=""/>
        <p:cNvGrpSpPr/>
        <p:nvPr/>
      </p:nvGrpSpPr>
      <p:grpSpPr>
        <a:xfrm>
          <a:off x="0" y="0"/>
          <a:ext cx="0" cy="0"/>
          <a:chOff x="0" y="0"/>
          <a:chExt cx="0" cy="0"/>
        </a:xfrm>
      </p:grpSpPr>
      <p:cxnSp>
        <p:nvCxnSpPr>
          <p:cNvPr id="21" name="直線コネクタ 20">
            <a:extLst>
              <a:ext uri="{FF2B5EF4-FFF2-40B4-BE49-F238E27FC236}">
                <a16:creationId xmlns:a16="http://schemas.microsoft.com/office/drawing/2014/main" id="{0E672AA5-A66E-6F4D-9869-6CC6740B5B1C}"/>
              </a:ext>
            </a:extLst>
          </p:cNvPr>
          <p:cNvCxnSpPr>
            <a:cxnSpLocks/>
          </p:cNvCxnSpPr>
          <p:nvPr userDrawn="1"/>
        </p:nvCxnSpPr>
        <p:spPr>
          <a:xfrm>
            <a:off x="0" y="3564000"/>
            <a:ext cx="9906000" cy="0"/>
          </a:xfrm>
          <a:prstGeom prst="line">
            <a:avLst/>
          </a:prstGeom>
          <a:ln w="3175">
            <a:solidFill>
              <a:srgbClr val="000F78"/>
            </a:soli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C6C67CC5-5ED1-405E-80A7-6ACF6F8FCC4F}"/>
              </a:ext>
            </a:extLst>
          </p:cNvPr>
          <p:cNvSpPr>
            <a:spLocks noGrp="1"/>
          </p:cNvSpPr>
          <p:nvPr>
            <p:ph type="title"/>
          </p:nvPr>
        </p:nvSpPr>
        <p:spPr>
          <a:xfrm>
            <a:off x="200025" y="3060000"/>
            <a:ext cx="9504000" cy="504000"/>
          </a:xfrm>
          <a:noFill/>
        </p:spPr>
        <p:txBody>
          <a:bodyPr vert="horz" wrap="square" lIns="0" tIns="0" rIns="0" bIns="144000" rtlCol="0" anchor="b">
            <a:noAutofit/>
          </a:bodyPr>
          <a:lstStyle>
            <a:lvl1pPr marL="0" indent="0" algn="ctr">
              <a:spcBef>
                <a:spcPts val="0"/>
              </a:spcBef>
              <a:buFontTx/>
              <a:buNone/>
              <a:tabLst>
                <a:tab pos="90488" algn="l"/>
              </a:tabLst>
              <a:defRPr lang="ja-JP" altLang="en-US" sz="2400">
                <a:solidFill>
                  <a:srgbClr val="000F78"/>
                </a:solidFill>
                <a:latin typeface="Yu Gothic UI" panose="020B0500000000000000" pitchFamily="50" charset="-128"/>
                <a:ea typeface="Yu Gothic UI" panose="020B0500000000000000" pitchFamily="50" charset="-128"/>
                <a:cs typeface="+mn-cs"/>
              </a:defRPr>
            </a:lvl1pPr>
          </a:lstStyle>
          <a:p>
            <a:pPr marL="0" indent="0">
              <a:spcBef>
                <a:spcPts val="0"/>
              </a:spcBef>
              <a:buFontTx/>
              <a:buNone/>
            </a:pPr>
            <a:r>
              <a:rPr lang="ja-JP" altLang="en-US"/>
              <a:t>マスター タイトルの書式設定</a:t>
            </a:r>
            <a:endParaRPr lang="ja-JP" altLang="en-US" dirty="0"/>
          </a:p>
        </p:txBody>
      </p:sp>
    </p:spTree>
    <p:extLst>
      <p:ext uri="{BB962C8B-B14F-4D97-AF65-F5344CB8AC3E}">
        <p14:creationId xmlns:p14="http://schemas.microsoft.com/office/powerpoint/2010/main" val="35057567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行タイト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7697E7-3F46-4BBA-A911-DBD857A6FCC5}"/>
              </a:ext>
            </a:extLst>
          </p:cNvPr>
          <p:cNvSpPr>
            <a:spLocks noGrp="1"/>
          </p:cNvSpPr>
          <p:nvPr>
            <p:ph type="title" hasCustomPrompt="1"/>
          </p:nvPr>
        </p:nvSpPr>
        <p:spPr/>
        <p:txBody>
          <a:bodyPr/>
          <a:lstStyle>
            <a:lvl1pPr>
              <a:defRPr/>
            </a:lvl1pPr>
          </a:lstStyle>
          <a:p>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846332700"/>
      </p:ext>
    </p:extLst>
  </p:cSld>
  <p:clrMapOvr>
    <a:masterClrMapping/>
  </p:clrMapOvr>
  <p:extLst>
    <p:ext uri="{DCECCB84-F9BA-43D5-87BE-67443E8EF086}">
      <p15:sldGuideLst xmlns:p15="http://schemas.microsoft.com/office/powerpoint/2012/main">
        <p15:guide id="1" orient="horz" pos="52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章＋1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39"/>
            <a:ext cx="9504000" cy="671292"/>
          </a:xfrm>
          <a:blipFill dpi="0" rotWithShape="1">
            <a:blip r:embed="rId2"/>
            <a:srcRect/>
            <a:stretch>
              <a:fillRect/>
            </a:stretch>
          </a:blipFill>
        </p:spPr>
        <p:txBody>
          <a:bodyPr vert="horz" lIns="144000" tIns="324000" rIns="0" bIns="36000" rtlCol="0" anchor="t" anchorCtr="0">
            <a:spAutoFit/>
          </a:bodyPr>
          <a:lstStyle>
            <a:lvl1pPr marL="0" indent="0" fontAlgn="ctr" hangingPunct="1">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38"/>
            <a:ext cx="9504000" cy="288373"/>
          </a:xfrm>
          <a:noFill/>
        </p:spPr>
        <p:txBody>
          <a:bodyPr tIns="46800" bIns="36000" anchor="b" anchorCtr="0"/>
          <a:lstStyle>
            <a:lvl1pPr>
              <a:lnSpc>
                <a:spcPct val="100000"/>
              </a:lnSpc>
              <a:defRPr sz="1400"/>
            </a:lvl1pPr>
          </a:lstStyle>
          <a:p>
            <a:r>
              <a:rPr kumimoji="1" lang="ja-JP" altLang="en-US" dirty="0"/>
              <a:t>章タイトル</a:t>
            </a:r>
            <a:r>
              <a:rPr kumimoji="1" lang="en-US" altLang="ja-JP" dirty="0"/>
              <a:t>/</a:t>
            </a:r>
            <a:r>
              <a:rPr kumimoji="1" lang="ja-JP" altLang="en-US" dirty="0"/>
              <a:t>スライドタイトルを入力</a:t>
            </a:r>
          </a:p>
        </p:txBody>
      </p:sp>
    </p:spTree>
    <p:extLst>
      <p:ext uri="{BB962C8B-B14F-4D97-AF65-F5344CB8AC3E}">
        <p14:creationId xmlns:p14="http://schemas.microsoft.com/office/powerpoint/2010/main" val="384489650"/>
      </p:ext>
    </p:extLst>
  </p:cSld>
  <p:clrMapOvr>
    <a:masterClrMapping/>
  </p:clrMapOvr>
  <p:extLst>
    <p:ext uri="{DCECCB84-F9BA-43D5-87BE-67443E8EF086}">
      <p15:sldGuideLst xmlns:p15="http://schemas.microsoft.com/office/powerpoint/2012/main">
        <p15:guide id="1" orient="horz" pos="73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章＋1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39"/>
            <a:ext cx="9504000" cy="671292"/>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1</a:t>
            </a:r>
            <a:r>
              <a:rPr kumimoji="1" lang="ja-JP" altLang="en-US" dirty="0"/>
              <a:t>行レイアウト タイトル</a:t>
            </a:r>
            <a:r>
              <a:rPr lang="en-US" altLang="ja-JP" dirty="0"/>
              <a:t>/</a:t>
            </a: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38"/>
            <a:ext cx="9504000" cy="288373"/>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032CAA47-5154-4784-B263-D9CA5A465149}"/>
              </a:ext>
            </a:extLst>
          </p:cNvPr>
          <p:cNvSpPr>
            <a:spLocks noGrp="1"/>
          </p:cNvSpPr>
          <p:nvPr>
            <p:ph sz="quarter" idx="11"/>
          </p:nvPr>
        </p:nvSpPr>
        <p:spPr>
          <a:xfrm>
            <a:off x="212410" y="1125538"/>
            <a:ext cx="9504000" cy="532765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936091668"/>
      </p:ext>
    </p:extLst>
  </p:cSld>
  <p:clrMapOvr>
    <a:masterClrMapping/>
  </p:clrMapOvr>
  <p:extLst>
    <p:ext uri="{DCECCB84-F9BA-43D5-87BE-67443E8EF086}">
      <p15:sldGuideLst xmlns:p15="http://schemas.microsoft.com/office/powerpoint/2012/main">
        <p15:guide id="1" orient="horz" pos="70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章＋2行タイトル">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975" y="259200"/>
            <a:ext cx="9504000" cy="979069"/>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975" y="259200"/>
            <a:ext cx="9504000" cy="288000"/>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Tree>
    <p:extLst>
      <p:ext uri="{BB962C8B-B14F-4D97-AF65-F5344CB8AC3E}">
        <p14:creationId xmlns:p14="http://schemas.microsoft.com/office/powerpoint/2010/main" val="2733616733"/>
      </p:ext>
    </p:extLst>
  </p:cSld>
  <p:clrMapOvr>
    <a:masterClrMapping/>
  </p:clrMapOvr>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章＋2行タイトル+本文">
    <p:spTree>
      <p:nvGrpSpPr>
        <p:cNvPr id="1" name=""/>
        <p:cNvGrpSpPr/>
        <p:nvPr/>
      </p:nvGrpSpPr>
      <p:grpSpPr>
        <a:xfrm>
          <a:off x="0" y="0"/>
          <a:ext cx="0" cy="0"/>
          <a:chOff x="0" y="0"/>
          <a:chExt cx="0" cy="0"/>
        </a:xfrm>
      </p:grpSpPr>
      <p:sp>
        <p:nvSpPr>
          <p:cNvPr id="19" name="テキスト プレースホルダー 18">
            <a:extLst>
              <a:ext uri="{FF2B5EF4-FFF2-40B4-BE49-F238E27FC236}">
                <a16:creationId xmlns:a16="http://schemas.microsoft.com/office/drawing/2014/main" id="{D0203BCC-19FC-5B4A-93BF-A71050BFBFA1}"/>
              </a:ext>
            </a:extLst>
          </p:cNvPr>
          <p:cNvSpPr>
            <a:spLocks noGrp="1"/>
          </p:cNvSpPr>
          <p:nvPr>
            <p:ph type="body" sz="quarter" idx="10" hasCustomPrompt="1"/>
          </p:nvPr>
        </p:nvSpPr>
        <p:spPr>
          <a:xfrm>
            <a:off x="201600" y="259200"/>
            <a:ext cx="9504000" cy="979069"/>
          </a:xfrm>
          <a:blipFill dpi="0" rotWithShape="1">
            <a:blip r:embed="rId2"/>
            <a:srcRect/>
            <a:stretch>
              <a:fillRect/>
            </a:stretch>
          </a:blipFill>
        </p:spPr>
        <p:txBody>
          <a:bodyPr vert="horz" lIns="144000" tIns="324000" rIns="0" bIns="36000" rtlCol="0" anchor="t" anchorCtr="0">
            <a:spAutoFit/>
          </a:bodyPr>
          <a:lstStyle>
            <a:lvl1pPr marL="0" indent="0" fontAlgn="ctr">
              <a:spcBef>
                <a:spcPts val="0"/>
              </a:spcBef>
              <a:buNone/>
              <a:defRPr lang="ja-JP" altLang="en-US" sz="2000" b="1" i="0" baseline="0">
                <a:solidFill>
                  <a:srgbClr val="000F78"/>
                </a:solidFill>
                <a:latin typeface="Yu Gothic UI" panose="020B0500000000000000" pitchFamily="50" charset="-128"/>
                <a:ea typeface="Yu Gothic UI" panose="020B0500000000000000" pitchFamily="50" charset="-128"/>
                <a:cs typeface="+mj-cs"/>
              </a:defRPr>
            </a:lvl1pPr>
          </a:lstStyle>
          <a:p>
            <a:pPr lvl="0">
              <a:spcBef>
                <a:spcPct val="0"/>
              </a:spcBef>
            </a:pPr>
            <a:r>
              <a:rPr kumimoji="1" lang="en-US" altLang="ja-JP" dirty="0"/>
              <a:t>2</a:t>
            </a:r>
            <a:r>
              <a:rPr kumimoji="1" lang="ja-JP" altLang="en-US" dirty="0"/>
              <a:t>行レイアウト タイトル</a:t>
            </a:r>
            <a:r>
              <a:rPr lang="en-US" altLang="ja-JP" dirty="0"/>
              <a:t>/</a:t>
            </a:r>
            <a:br>
              <a:rPr lang="en-US" altLang="ja-JP" dirty="0"/>
            </a:br>
            <a:r>
              <a:rPr lang="ja-JP" altLang="en-US" dirty="0"/>
              <a:t>スライドタイトル</a:t>
            </a:r>
            <a:r>
              <a:rPr kumimoji="1" lang="ja-JP" altLang="en-US" dirty="0"/>
              <a:t>を入力</a:t>
            </a:r>
          </a:p>
        </p:txBody>
      </p:sp>
      <p:sp>
        <p:nvSpPr>
          <p:cNvPr id="13" name="タイトル 12">
            <a:extLst>
              <a:ext uri="{FF2B5EF4-FFF2-40B4-BE49-F238E27FC236}">
                <a16:creationId xmlns:a16="http://schemas.microsoft.com/office/drawing/2014/main" id="{754CBF31-B862-1841-BB17-2F937916DD00}"/>
              </a:ext>
            </a:extLst>
          </p:cNvPr>
          <p:cNvSpPr>
            <a:spLocks noGrp="1"/>
          </p:cNvSpPr>
          <p:nvPr>
            <p:ph type="title" hasCustomPrompt="1"/>
          </p:nvPr>
        </p:nvSpPr>
        <p:spPr>
          <a:xfrm>
            <a:off x="201600" y="259200"/>
            <a:ext cx="9504000" cy="288000"/>
          </a:xfrm>
          <a:noFill/>
        </p:spPr>
        <p:txBody>
          <a:bodyPr tIns="46800" bIns="36000" anchor="b" anchorCtr="0"/>
          <a:lstStyle>
            <a:lvl1pPr>
              <a:lnSpc>
                <a:spcPct val="100000"/>
              </a:lnSpc>
              <a:defRPr sz="1400"/>
            </a:lvl1pPr>
          </a:lstStyle>
          <a:p>
            <a:r>
              <a:rPr lang="ja-JP" altLang="en-US" dirty="0"/>
              <a:t>章タイトル</a:t>
            </a:r>
            <a:r>
              <a:rPr lang="en-US" altLang="ja-JP" dirty="0"/>
              <a:t>/</a:t>
            </a:r>
            <a:r>
              <a:rPr lang="ja-JP" altLang="en-US" dirty="0"/>
              <a:t>スライドタイトル</a:t>
            </a:r>
            <a:r>
              <a:rPr kumimoji="1" lang="ja-JP" altLang="en-US" dirty="0"/>
              <a:t>を入力</a:t>
            </a:r>
          </a:p>
        </p:txBody>
      </p:sp>
      <p:sp>
        <p:nvSpPr>
          <p:cNvPr id="3" name="コンテンツ プレースホルダー 2">
            <a:extLst>
              <a:ext uri="{FF2B5EF4-FFF2-40B4-BE49-F238E27FC236}">
                <a16:creationId xmlns:a16="http://schemas.microsoft.com/office/drawing/2014/main" id="{783B570E-CC53-41C8-85D2-1CE49EC804E7}"/>
              </a:ext>
            </a:extLst>
          </p:cNvPr>
          <p:cNvSpPr>
            <a:spLocks noGrp="1"/>
          </p:cNvSpPr>
          <p:nvPr>
            <p:ph sz="quarter" idx="11"/>
          </p:nvPr>
        </p:nvSpPr>
        <p:spPr>
          <a:xfrm>
            <a:off x="201600" y="1476000"/>
            <a:ext cx="9504000" cy="49680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8414160"/>
      </p:ext>
    </p:extLst>
  </p:cSld>
  <p:clrMapOvr>
    <a:masterClrMapping/>
  </p:clrMapOvr>
  <p:extLst>
    <p:ext uri="{DCECCB84-F9BA-43D5-87BE-67443E8EF086}">
      <p15:sldGuideLst xmlns:p15="http://schemas.microsoft.com/office/powerpoint/2012/main">
        <p15:guide id="1" orient="horz" pos="93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AB6611E-2B36-346A-F2FB-F23E3AABF5D2}"/>
              </a:ext>
            </a:extLst>
          </p:cNvPr>
          <p:cNvGraphicFramePr>
            <a:graphicFrameLocks noChangeAspect="1"/>
          </p:cNvGraphicFramePr>
          <p:nvPr userDrawn="1">
            <p:custDataLst>
              <p:tags r:id="rId13"/>
            </p:custDataLst>
            <p:extLst>
              <p:ext uri="{D42A27DB-BD31-4B8C-83A1-F6EECF244321}">
                <p14:modId xmlns:p14="http://schemas.microsoft.com/office/powerpoint/2010/main" val="5810732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7" name="think-cell スライド" r:id="rId14" imgW="554" imgH="551" progId="TCLayout.ActiveDocument.1">
                  <p:embed/>
                </p:oleObj>
              </mc:Choice>
              <mc:Fallback>
                <p:oleObj name="think-cell スライド" r:id="rId14" imgW="554" imgH="551"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201000" y="259200"/>
            <a:ext cx="9504000" cy="380480"/>
          </a:xfrm>
          <a:prstGeom prst="rect">
            <a:avLst/>
          </a:prstGeom>
          <a:blipFill dpi="0" rotWithShape="1">
            <a:blip r:embed="rId16"/>
            <a:srcRect/>
            <a:stretch>
              <a:fillRect/>
            </a:stretch>
          </a:blipFill>
        </p:spPr>
        <p:txBody>
          <a:bodyPr vert="horz" lIns="144000" tIns="36000" rIns="0" bIns="36000" rtlCol="0" anchor="t" anchorCtr="0">
            <a:sp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01000" y="863999"/>
            <a:ext cx="9504000" cy="5589335"/>
          </a:xfrm>
          <a:prstGeom prst="rect">
            <a:avLst/>
          </a:prstGeom>
        </p:spPr>
        <p:txBody>
          <a:bodyPr vert="horz" lIns="90000" tIns="46800" rIns="90000" bIns="4680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a:t>
            </a:r>
            <a:r>
              <a:rPr kumimoji="1" lang="en-US" altLang="ja-JP" dirty="0"/>
              <a:t>6</a:t>
            </a:r>
            <a:r>
              <a:rPr kumimoji="1" lang="ja-JP" altLang="en-US" dirty="0"/>
              <a:t>レベル</a:t>
            </a:r>
          </a:p>
        </p:txBody>
      </p:sp>
      <p:sp>
        <p:nvSpPr>
          <p:cNvPr id="10" name="正方形/長方形 9">
            <a:extLst>
              <a:ext uri="{FF2B5EF4-FFF2-40B4-BE49-F238E27FC236}">
                <a16:creationId xmlns:a16="http://schemas.microsoft.com/office/drawing/2014/main" id="{9391117A-CD3E-4600-B746-847FEC23B848}"/>
              </a:ext>
            </a:extLst>
          </p:cNvPr>
          <p:cNvSpPr/>
          <p:nvPr userDrawn="1"/>
        </p:nvSpPr>
        <p:spPr>
          <a:xfrm>
            <a:off x="9417496" y="6623893"/>
            <a:ext cx="488504" cy="171856"/>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0" tIns="0" rIns="162000" bIns="0" rtlCol="0" anchor="ctr" anchorCtr="0"/>
          <a:lstStyle/>
          <a:p>
            <a:pPr algn="r"/>
            <a:fld id="{F461DCFA-917F-7743-ADC0-510F16953B30}" type="slidenum">
              <a:rPr kumimoji="1" lang="ja-JP" altLang="en-US" sz="1200" b="0" i="0" smtClean="0">
                <a:solidFill>
                  <a:srgbClr val="000F78"/>
                </a:solidFill>
                <a:latin typeface="+mn-lt"/>
                <a:ea typeface="+mn-ea"/>
              </a:rPr>
              <a:pPr algn="r"/>
              <a:t>‹#›</a:t>
            </a:fld>
            <a:endParaRPr kumimoji="1" lang="ja-JP" altLang="en-US" sz="1200" b="0" i="0" dirty="0">
              <a:solidFill>
                <a:srgbClr val="000F78"/>
              </a:solidFill>
              <a:latin typeface="+mn-lt"/>
              <a:ea typeface="+mn-ea"/>
            </a:endParaRPr>
          </a:p>
        </p:txBody>
      </p:sp>
    </p:spTree>
    <p:extLst>
      <p:ext uri="{BB962C8B-B14F-4D97-AF65-F5344CB8AC3E}">
        <p14:creationId xmlns:p14="http://schemas.microsoft.com/office/powerpoint/2010/main" val="1659817983"/>
      </p:ext>
    </p:extLst>
  </p:cSld>
  <p:clrMap bg1="lt1" tx1="dk1" bg2="lt2" tx2="dk2" accent1="accent1" accent2="accent2" accent3="accent3" accent4="accent4" accent5="accent5" accent6="accent6" hlink="hlink" folHlink="folHlink"/>
  <p:sldLayoutIdLst>
    <p:sldLayoutId id="2147483778" r:id="rId1"/>
    <p:sldLayoutId id="2147483740" r:id="rId2"/>
    <p:sldLayoutId id="2147483772" r:id="rId3"/>
    <p:sldLayoutId id="2147483721" r:id="rId4"/>
    <p:sldLayoutId id="2147483723" r:id="rId5"/>
    <p:sldLayoutId id="2147483759" r:id="rId6"/>
    <p:sldLayoutId id="2147483760" r:id="rId7"/>
    <p:sldLayoutId id="2147483773" r:id="rId8"/>
    <p:sldLayoutId id="2147483774" r:id="rId9"/>
    <p:sldLayoutId id="2147483732" r:id="rId10"/>
  </p:sldLayoutIdLst>
  <p:hf hdr="0" ftr="0" dt="0"/>
  <p:txStyles>
    <p:titleStyle>
      <a:lvl1pPr algn="l" defTabSz="914400" rtl="0" eaLnBrk="1" fontAlgn="ctr" latinLnBrk="0" hangingPunct="1">
        <a:lnSpc>
          <a:spcPct val="100000"/>
        </a:lnSpc>
        <a:spcBef>
          <a:spcPct val="0"/>
        </a:spcBef>
        <a:buNone/>
        <a:defRPr kumimoji="1" sz="2000" b="1" i="0" kern="1200" baseline="0">
          <a:solidFill>
            <a:srgbClr val="000F78"/>
          </a:solidFill>
          <a:latin typeface="Yu Gothic UI" panose="020B0500000000000000" pitchFamily="50" charset="-128"/>
          <a:ea typeface="Yu Gothic UI" panose="020B0500000000000000" pitchFamily="50" charset="-128"/>
          <a:cs typeface="+mj-cs"/>
        </a:defRPr>
      </a:lvl1pPr>
    </p:titleStyle>
    <p:bodyStyle>
      <a:lvl1pPr marL="187200" indent="-187200" algn="l" defTabSz="914400" rtl="0" eaLnBrk="1" latinLnBrk="0" hangingPunct="1">
        <a:lnSpc>
          <a:spcPct val="100000"/>
        </a:lnSpc>
        <a:spcBef>
          <a:spcPts val="576"/>
        </a:spcBef>
        <a:buClr>
          <a:srgbClr val="000F78"/>
        </a:buClr>
        <a:buFont typeface="Wingdings" panose="05000000000000000000" pitchFamily="2" charset="2"/>
        <a:buChar char="n"/>
        <a:defRPr kumimoji="1" sz="1600" kern="1200" baseline="0">
          <a:solidFill>
            <a:schemeClr val="tx1"/>
          </a:solidFill>
          <a:latin typeface="Yu Gothic UI" panose="020B0500000000000000" pitchFamily="50" charset="-128"/>
          <a:ea typeface="Yu Gothic UI" panose="020B0500000000000000" pitchFamily="50" charset="-128"/>
          <a:cs typeface="+mn-cs"/>
        </a:defRPr>
      </a:lvl1pPr>
      <a:lvl2pPr marL="609600" indent="-230188" algn="l" defTabSz="914400" rtl="0" eaLnBrk="1" latinLnBrk="0" hangingPunct="1">
        <a:lnSpc>
          <a:spcPct val="100000"/>
        </a:lnSpc>
        <a:spcBef>
          <a:spcPts val="504"/>
        </a:spcBef>
        <a:buClr>
          <a:srgbClr val="000F78"/>
        </a:buClr>
        <a:buFont typeface="Wingdings" panose="05000000000000000000" pitchFamily="2" charset="2"/>
        <a:buChar char="l"/>
        <a:tabLst/>
        <a:defRPr kumimoji="1" sz="1400" kern="1200">
          <a:solidFill>
            <a:schemeClr val="tx1"/>
          </a:solidFill>
          <a:latin typeface="Yu Gothic UI" panose="020B0500000000000000" pitchFamily="50" charset="-128"/>
          <a:ea typeface="Yu Gothic UI" panose="020B0500000000000000" pitchFamily="50" charset="-128"/>
          <a:cs typeface="+mn-cs"/>
        </a:defRPr>
      </a:lvl2pPr>
      <a:lvl3pPr marL="984250" indent="-196850" algn="l" defTabSz="914400" rtl="0" eaLnBrk="1" latinLnBrk="0" hangingPunct="1">
        <a:lnSpc>
          <a:spcPct val="100000"/>
        </a:lnSpc>
        <a:spcBef>
          <a:spcPts val="24"/>
        </a:spcBef>
        <a:buClr>
          <a:srgbClr val="000F78"/>
        </a:buClr>
        <a:buFont typeface="Arial" panose="020B0604020202020204" pitchFamily="34" charset="0"/>
        <a:buChar char="•"/>
        <a:tabLst/>
        <a:defRPr kumimoji="1" sz="1400" kern="1200">
          <a:solidFill>
            <a:schemeClr val="tx1"/>
          </a:solidFill>
          <a:latin typeface="Yu Gothic UI" panose="020B0500000000000000" pitchFamily="50" charset="-128"/>
          <a:ea typeface="Yu Gothic UI" panose="020B0500000000000000" pitchFamily="50" charset="-128"/>
          <a:cs typeface="+mn-cs"/>
        </a:defRPr>
      </a:lvl3pPr>
      <a:lvl4pPr marL="1355725" indent="-190500" algn="l" defTabSz="914400" rtl="0" eaLnBrk="1" latinLnBrk="0" hangingPunct="1">
        <a:lnSpc>
          <a:spcPct val="100000"/>
        </a:lnSpc>
        <a:spcBef>
          <a:spcPts val="216"/>
        </a:spcBef>
        <a:buClr>
          <a:srgbClr val="000F78"/>
        </a:buClr>
        <a:buFont typeface="Yu Gothic UI" panose="020B0500000000000000" pitchFamily="50" charset="-128"/>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674813" indent="-184150" algn="l" defTabSz="914400" rtl="0" eaLnBrk="1" latinLnBrk="0" hangingPunct="1">
        <a:lnSpc>
          <a:spcPct val="100000"/>
        </a:lnSpc>
        <a:spcBef>
          <a:spcPts val="144"/>
        </a:spcBef>
        <a:buClr>
          <a:srgbClr val="000F78"/>
        </a:buClr>
        <a:buFont typeface="Arial" panose="020B0604020202020204" pitchFamily="34" charset="0"/>
        <a:buChar char="•"/>
        <a:tabLst/>
        <a:defRPr kumimoji="1" sz="1200" kern="1200">
          <a:solidFill>
            <a:schemeClr val="tx1"/>
          </a:solidFill>
          <a:latin typeface="Yu Gothic UI" panose="020B0500000000000000" pitchFamily="50" charset="-128"/>
          <a:ea typeface="Yu Gothic UI" panose="020B0500000000000000" pitchFamily="50" charset="-128"/>
          <a:cs typeface="+mn-cs"/>
        </a:defRPr>
      </a:lvl5pPr>
      <a:lvl6pPr marL="1990725" indent="-190500" algn="l" defTabSz="914400" rtl="0" eaLnBrk="1" latinLnBrk="0" hangingPunct="1">
        <a:lnSpc>
          <a:spcPct val="90000"/>
        </a:lnSpc>
        <a:spcBef>
          <a:spcPts val="500"/>
        </a:spcBef>
        <a:buClr>
          <a:srgbClr val="000F78"/>
        </a:buClr>
        <a:buFont typeface="Arial" panose="020B0604020202020204" pitchFamily="34" charset="0"/>
        <a:buChar char="•"/>
        <a:defRPr kumimoji="1" sz="1200" kern="1200">
          <a:solidFill>
            <a:schemeClr val="tx1"/>
          </a:solidFill>
          <a:latin typeface="Yu Gothic UI" panose="020B0500000000000000" pitchFamily="50" charset="-128"/>
          <a:ea typeface="Yu Gothic UI" panose="020B0500000000000000" pitchFamily="50" charset="-128"/>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5ACBF0"/>
          </p15:clr>
        </p15:guide>
        <p15:guide id="2" pos="3120" userDrawn="1">
          <p15:clr>
            <a:srgbClr val="5ACBF0"/>
          </p15:clr>
        </p15:guide>
        <p15:guide id="3" pos="6114" userDrawn="1">
          <p15:clr>
            <a:srgbClr val="5ACBF0"/>
          </p15:clr>
        </p15:guide>
        <p15:guide id="4" pos="126" userDrawn="1">
          <p15:clr>
            <a:srgbClr val="5ACBF0"/>
          </p15:clr>
        </p15:guide>
        <p15:guide id="5" orient="horz" pos="4065"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image" Target="../media/image1.e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8138720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1" name="think-cell スライド" r:id="rId4" imgW="554" imgH="551" progId="TCLayout.ActiveDocument.1">
                  <p:embed/>
                </p:oleObj>
              </mc:Choice>
              <mc:Fallback>
                <p:oleObj name="think-cell スライド" r:id="rId4" imgW="554" imgH="551"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応募申請書・誓約書</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様式１</a:t>
            </a:r>
          </a:p>
        </p:txBody>
      </p:sp>
      <p:graphicFrame>
        <p:nvGraphicFramePr>
          <p:cNvPr id="15" name="表 15">
            <a:extLst>
              <a:ext uri="{FF2B5EF4-FFF2-40B4-BE49-F238E27FC236}">
                <a16:creationId xmlns:a16="http://schemas.microsoft.com/office/drawing/2014/main" id="{DAA945CC-345C-FA88-E013-1ED8EA9C975D}"/>
              </a:ext>
            </a:extLst>
          </p:cNvPr>
          <p:cNvGraphicFramePr>
            <a:graphicFrameLocks noGrp="1"/>
          </p:cNvGraphicFramePr>
          <p:nvPr>
            <p:extLst>
              <p:ext uri="{D42A27DB-BD31-4B8C-83A1-F6EECF244321}">
                <p14:modId xmlns:p14="http://schemas.microsoft.com/office/powerpoint/2010/main" val="3569466512"/>
              </p:ext>
            </p:extLst>
          </p:nvPr>
        </p:nvGraphicFramePr>
        <p:xfrm>
          <a:off x="6393159" y="1125538"/>
          <a:ext cx="3305175" cy="304800"/>
        </p:xfrm>
        <a:graphic>
          <a:graphicData uri="http://schemas.openxmlformats.org/drawingml/2006/table">
            <a:tbl>
              <a:tblPr firstRow="1" bandRow="1">
                <a:tableStyleId>{5C22544A-7EE6-4342-B048-85BDC9FD1C3A}</a:tableStyleId>
              </a:tblPr>
              <a:tblGrid>
                <a:gridCol w="2330175">
                  <a:extLst>
                    <a:ext uri="{9D8B030D-6E8A-4147-A177-3AD203B41FA5}">
                      <a16:colId xmlns:a16="http://schemas.microsoft.com/office/drawing/2014/main" val="1362382662"/>
                    </a:ext>
                  </a:extLst>
                </a:gridCol>
                <a:gridCol w="975000">
                  <a:extLst>
                    <a:ext uri="{9D8B030D-6E8A-4147-A177-3AD203B41FA5}">
                      <a16:colId xmlns:a16="http://schemas.microsoft.com/office/drawing/2014/main" val="1420392428"/>
                    </a:ext>
                  </a:extLst>
                </a:gridCol>
              </a:tblGrid>
              <a:tr h="287238">
                <a:tc>
                  <a:txBody>
                    <a:bodyPr/>
                    <a:lstStyle/>
                    <a:p>
                      <a:r>
                        <a:rPr kumimoji="1" lang="ja-JP" altLang="en-US" sz="1400" dirty="0">
                          <a:solidFill>
                            <a:schemeClr val="tx1"/>
                          </a:solidFill>
                        </a:rPr>
                        <a:t>受付番号（事務局記入）</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algn="r"/>
                      <a:r>
                        <a:rPr kumimoji="1" lang="en-US" altLang="ja-JP" sz="1400" dirty="0">
                          <a:solidFill>
                            <a:schemeClr val="tx1"/>
                          </a:solidFill>
                        </a:rPr>
                        <a:t>##</a:t>
                      </a:r>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64893710"/>
                  </a:ext>
                </a:extLst>
              </a:tr>
            </a:tbl>
          </a:graphicData>
        </a:graphic>
      </p:graphicFrame>
      <p:sp>
        <p:nvSpPr>
          <p:cNvPr id="16" name="テキスト ボックス 15">
            <a:extLst>
              <a:ext uri="{FF2B5EF4-FFF2-40B4-BE49-F238E27FC236}">
                <a16:creationId xmlns:a16="http://schemas.microsoft.com/office/drawing/2014/main" id="{50C81BEB-153F-BDF0-90ED-1615BCEAE1FF}"/>
              </a:ext>
            </a:extLst>
          </p:cNvPr>
          <p:cNvSpPr txBox="1"/>
          <p:nvPr/>
        </p:nvSpPr>
        <p:spPr>
          <a:xfrm>
            <a:off x="200025" y="1125538"/>
            <a:ext cx="1872655" cy="326884"/>
          </a:xfrm>
          <a:prstGeom prst="rect">
            <a:avLst/>
          </a:prstGeom>
          <a:noFill/>
        </p:spPr>
        <p:txBody>
          <a:bodyPr wrap="square" rtlCol="0">
            <a:spAutoFit/>
          </a:bodyPr>
          <a:lstStyle/>
          <a:p>
            <a:pPr algn="l">
              <a:lnSpc>
                <a:spcPct val="120000"/>
              </a:lnSpc>
            </a:pPr>
            <a:r>
              <a:rPr kumimoji="1" lang="ja-JP" altLang="en-US" sz="1400" b="1" dirty="0"/>
              <a:t>事務局御中</a:t>
            </a:r>
          </a:p>
        </p:txBody>
      </p:sp>
      <p:graphicFrame>
        <p:nvGraphicFramePr>
          <p:cNvPr id="19" name="表 19">
            <a:extLst>
              <a:ext uri="{FF2B5EF4-FFF2-40B4-BE49-F238E27FC236}">
                <a16:creationId xmlns:a16="http://schemas.microsoft.com/office/drawing/2014/main" id="{AD0838B5-BD2E-8080-BAFA-3A9A140D0F1F}"/>
              </a:ext>
            </a:extLst>
          </p:cNvPr>
          <p:cNvGraphicFramePr>
            <a:graphicFrameLocks noGrp="1"/>
          </p:cNvGraphicFramePr>
          <p:nvPr>
            <p:extLst>
              <p:ext uri="{D42A27DB-BD31-4B8C-83A1-F6EECF244321}">
                <p14:modId xmlns:p14="http://schemas.microsoft.com/office/powerpoint/2010/main" val="58602935"/>
              </p:ext>
            </p:extLst>
          </p:nvPr>
        </p:nvGraphicFramePr>
        <p:xfrm>
          <a:off x="201975" y="1556792"/>
          <a:ext cx="9504000" cy="4104234"/>
        </p:xfrm>
        <a:graphic>
          <a:graphicData uri="http://schemas.openxmlformats.org/drawingml/2006/table">
            <a:tbl>
              <a:tblPr firstRow="1" bandRow="1">
                <a:tableStyleId>{5C22544A-7EE6-4342-B048-85BDC9FD1C3A}</a:tableStyleId>
              </a:tblPr>
              <a:tblGrid>
                <a:gridCol w="1654681">
                  <a:extLst>
                    <a:ext uri="{9D8B030D-6E8A-4147-A177-3AD203B41FA5}">
                      <a16:colId xmlns:a16="http://schemas.microsoft.com/office/drawing/2014/main" val="3391993331"/>
                    </a:ext>
                  </a:extLst>
                </a:gridCol>
                <a:gridCol w="1656184">
                  <a:extLst>
                    <a:ext uri="{9D8B030D-6E8A-4147-A177-3AD203B41FA5}">
                      <a16:colId xmlns:a16="http://schemas.microsoft.com/office/drawing/2014/main" val="1710566794"/>
                    </a:ext>
                  </a:extLst>
                </a:gridCol>
                <a:gridCol w="6193135">
                  <a:extLst>
                    <a:ext uri="{9D8B030D-6E8A-4147-A177-3AD203B41FA5}">
                      <a16:colId xmlns:a16="http://schemas.microsoft.com/office/drawing/2014/main" val="2897886062"/>
                    </a:ext>
                  </a:extLst>
                </a:gridCol>
              </a:tblGrid>
              <a:tr h="456026">
                <a:tc gridSpan="2">
                  <a:txBody>
                    <a:bodyPr/>
                    <a:lstStyle/>
                    <a:p>
                      <a:r>
                        <a:rPr kumimoji="1" lang="ja-JP" altLang="en-US" sz="1400" dirty="0">
                          <a:solidFill>
                            <a:schemeClr val="tx1"/>
                          </a:solidFill>
                        </a:rPr>
                        <a:t>プロジェクト名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76845323"/>
                  </a:ext>
                </a:extLst>
              </a:tr>
              <a:tr h="456026">
                <a:tc rowSpan="3">
                  <a:txBody>
                    <a:bodyPr/>
                    <a:lstStyle/>
                    <a:p>
                      <a:r>
                        <a:rPr kumimoji="1" lang="ja-JP" altLang="en-US" sz="1400" b="1" dirty="0">
                          <a:solidFill>
                            <a:schemeClr val="tx1"/>
                          </a:solidFill>
                        </a:rPr>
                        <a:t>申込企業</a:t>
                      </a:r>
                      <a:endParaRPr kumimoji="1" lang="en-US" altLang="ja-JP" sz="1400" b="1" dirty="0">
                        <a:solidFill>
                          <a:schemeClr val="tx1"/>
                        </a:solidFill>
                      </a:endParaRPr>
                    </a:p>
                    <a:p>
                      <a:r>
                        <a:rPr kumimoji="1" lang="en-US" altLang="ja-JP" sz="1400" b="1" dirty="0">
                          <a:solidFill>
                            <a:schemeClr val="tx1"/>
                          </a:solidFill>
                        </a:rPr>
                        <a:t>※</a:t>
                      </a:r>
                      <a:r>
                        <a:rPr kumimoji="1" lang="ja-JP" altLang="en-US" sz="1400" b="1" dirty="0">
                          <a:solidFill>
                            <a:schemeClr val="tx1"/>
                          </a:solidFill>
                        </a:rPr>
                        <a:t>コンソーシアムの</a:t>
                      </a:r>
                      <a:r>
                        <a:rPr kumimoji="1" lang="en-US" altLang="ja-JP" sz="1400" b="1" dirty="0">
                          <a:solidFill>
                            <a:schemeClr val="tx1"/>
                          </a:solidFill>
                        </a:rPr>
                        <a:t/>
                      </a:r>
                      <a:br>
                        <a:rPr kumimoji="1" lang="en-US" altLang="ja-JP" sz="1400" b="1" dirty="0">
                          <a:solidFill>
                            <a:schemeClr val="tx1"/>
                          </a:solidFill>
                        </a:rPr>
                      </a:br>
                      <a:r>
                        <a:rPr kumimoji="1" lang="ja-JP" altLang="en-US" sz="1400" b="1" dirty="0">
                          <a:solidFill>
                            <a:schemeClr val="tx1"/>
                          </a:solidFill>
                        </a:rPr>
                        <a:t>場合は代表企業</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6241057"/>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代表者役職・氏名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50526"/>
                  </a:ext>
                </a:extLst>
              </a:tr>
              <a:tr h="456026">
                <a:tc vMerge="1">
                  <a:txBody>
                    <a:bodyPr/>
                    <a:lstStyle/>
                    <a:p>
                      <a:endParaRPr kumimoji="1" lang="ja-JP" altLang="en-US" sz="140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所在地</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0416965"/>
                  </a:ext>
                </a:extLst>
              </a:tr>
              <a:tr h="456026">
                <a:tc rowSpan="5">
                  <a:txBody>
                    <a:bodyPr/>
                    <a:lstStyle/>
                    <a:p>
                      <a:r>
                        <a:rPr kumimoji="1" lang="ja-JP" altLang="en-US" sz="1400" b="1" dirty="0">
                          <a:solidFill>
                            <a:schemeClr val="tx1"/>
                          </a:solidFill>
                        </a:rPr>
                        <a:t>プロジェクトリーダー</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氏名（ふりがな）</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1890166"/>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98477882"/>
                  </a:ext>
                </a:extLst>
              </a:tr>
              <a:tr h="456026">
                <a:tc vMerge="1">
                  <a:txBody>
                    <a:bodyPr/>
                    <a:lstStyle/>
                    <a:p>
                      <a:endParaRPr kumimoji="1" lang="ja-JP" altLang="en-US" sz="140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部署・役職</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43096534"/>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電話番号</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5834948"/>
                  </a:ext>
                </a:extLst>
              </a:tr>
              <a:tr h="456026">
                <a:tc v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rPr>
                        <a:t>E-mail</a:t>
                      </a:r>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3903069"/>
                  </a:ext>
                </a:extLst>
              </a:tr>
            </a:tbl>
          </a:graphicData>
        </a:graphic>
      </p:graphicFrame>
      <p:sp>
        <p:nvSpPr>
          <p:cNvPr id="3" name="テキスト ボックス 2">
            <a:extLst>
              <a:ext uri="{FF2B5EF4-FFF2-40B4-BE49-F238E27FC236}">
                <a16:creationId xmlns:a16="http://schemas.microsoft.com/office/drawing/2014/main" id="{EF643933-4801-0E70-9706-6EAA0B50BB3F}"/>
              </a:ext>
            </a:extLst>
          </p:cNvPr>
          <p:cNvSpPr txBox="1"/>
          <p:nvPr/>
        </p:nvSpPr>
        <p:spPr>
          <a:xfrm>
            <a:off x="200025" y="5867726"/>
            <a:ext cx="9498309" cy="585417"/>
          </a:xfrm>
          <a:prstGeom prst="rect">
            <a:avLst/>
          </a:prstGeom>
          <a:noFill/>
        </p:spPr>
        <p:txBody>
          <a:bodyPr wrap="square" rtlCol="0">
            <a:spAutoFit/>
          </a:bodyPr>
          <a:lstStyle/>
          <a:p>
            <a:pPr algn="l">
              <a:lnSpc>
                <a:spcPct val="120000"/>
              </a:lnSpc>
            </a:pPr>
            <a:r>
              <a:rPr kumimoji="1" lang="ja-JP" altLang="en-US" sz="1400" b="1" dirty="0"/>
              <a:t>応募主体（コンソーシアム形式で応募する場合は代表企業ならびにコンソーシアムに参画するすべての企業）は、</a:t>
            </a:r>
            <a:r>
              <a:rPr kumimoji="1" lang="en-US" altLang="ja-JP" sz="1400" b="1" dirty="0"/>
              <a:t/>
            </a:r>
            <a:br>
              <a:rPr kumimoji="1" lang="en-US" altLang="ja-JP" sz="1400" b="1" dirty="0"/>
            </a:br>
            <a:r>
              <a:rPr kumimoji="1" lang="ja-JP" altLang="en-US" sz="1400" b="1" dirty="0"/>
              <a:t>提出書類に虚偽が無いこと、公募対象者が実施すべき業務内容を理解していること、応募要件を満たしていることをここに誓約します</a:t>
            </a:r>
          </a:p>
        </p:txBody>
      </p:sp>
    </p:spTree>
    <p:extLst>
      <p:ext uri="{BB962C8B-B14F-4D97-AF65-F5344CB8AC3E}">
        <p14:creationId xmlns:p14="http://schemas.microsoft.com/office/powerpoint/2010/main" val="370849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26398494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5"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事業の企画提案書（概要）</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様式２（１枚）</a:t>
            </a:r>
          </a:p>
        </p:txBody>
      </p:sp>
      <p:sp>
        <p:nvSpPr>
          <p:cNvPr id="3" name="正方形/長方形 2">
            <a:extLst>
              <a:ext uri="{FF2B5EF4-FFF2-40B4-BE49-F238E27FC236}">
                <a16:creationId xmlns:a16="http://schemas.microsoft.com/office/drawing/2014/main" id="{ADB8EE19-8A09-19DA-C012-52458B7D92C9}"/>
              </a:ext>
            </a:extLst>
          </p:cNvPr>
          <p:cNvSpPr/>
          <p:nvPr/>
        </p:nvSpPr>
        <p:spPr>
          <a:xfrm>
            <a:off x="200025" y="1125538"/>
            <a:ext cx="9498309" cy="5473223"/>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下記３点の要素</a:t>
            </a:r>
            <a:r>
              <a:rPr lang="ja-JP" altLang="en-US" sz="1400" dirty="0">
                <a:solidFill>
                  <a:schemeClr val="accent1"/>
                </a:solidFill>
              </a:rPr>
              <a:t>を盛り込んでください。なお、事業概要の説明にあたって他に必要な項目があれば、記載してください</a:t>
            </a:r>
            <a:endParaRPr lang="en-US" altLang="ja-JP" sz="1400" dirty="0">
              <a:solidFill>
                <a:schemeClr val="accent1"/>
              </a:solidFill>
            </a:endParaRPr>
          </a:p>
          <a:p>
            <a:pPr marL="342900" indent="-342900">
              <a:spcBef>
                <a:spcPts val="300"/>
              </a:spcBef>
              <a:buFont typeface="+mj-ea"/>
              <a:buAutoNum type="circleNumDbPlain"/>
            </a:pPr>
            <a:r>
              <a:rPr kumimoji="1" lang="ja-JP" altLang="en-US" sz="1400" dirty="0">
                <a:solidFill>
                  <a:schemeClr val="accent1"/>
                </a:solidFill>
              </a:rPr>
              <a:t>応募した背景・現在の課題</a:t>
            </a:r>
            <a:endParaRPr kumimoji="1" lang="en-US" altLang="ja-JP" sz="1400" dirty="0">
              <a:solidFill>
                <a:schemeClr val="accent1"/>
              </a:solidFill>
            </a:endParaRPr>
          </a:p>
          <a:p>
            <a:pPr marL="800100" lvl="1" indent="-342900">
              <a:spcBef>
                <a:spcPts val="300"/>
              </a:spcBef>
              <a:buFont typeface="Wingdings" panose="05000000000000000000" pitchFamily="2" charset="2"/>
              <a:buChar char="ü"/>
            </a:pPr>
            <a:r>
              <a:rPr lang="ja-JP" altLang="en-US" sz="1400" dirty="0">
                <a:solidFill>
                  <a:schemeClr val="accent1"/>
                </a:solidFill>
              </a:rPr>
              <a:t>今回のモデル事業で取り上げる、現在の輸送フローの概要</a:t>
            </a:r>
            <a:endParaRPr lang="en-US" altLang="ja-JP" sz="1400" dirty="0">
              <a:solidFill>
                <a:schemeClr val="accent1"/>
              </a:solidFill>
            </a:endParaRPr>
          </a:p>
          <a:p>
            <a:pPr marL="800100" lvl="1" indent="-342900">
              <a:spcBef>
                <a:spcPts val="300"/>
              </a:spcBef>
              <a:buFont typeface="Wingdings" panose="05000000000000000000" pitchFamily="2" charset="2"/>
              <a:buChar char="ü"/>
            </a:pPr>
            <a:r>
              <a:rPr lang="ja-JP" altLang="en-US" sz="1400" dirty="0">
                <a:solidFill>
                  <a:schemeClr val="accent1"/>
                </a:solidFill>
              </a:rPr>
              <a:t>現在の輸送フローについて、直面している課題　など</a:t>
            </a:r>
            <a:endParaRPr kumimoji="1" lang="en-US" altLang="ja-JP" sz="1400" dirty="0">
              <a:solidFill>
                <a:schemeClr val="accent1"/>
              </a:solidFill>
            </a:endParaRPr>
          </a:p>
          <a:p>
            <a:pPr marL="342900" indent="-342900">
              <a:spcBef>
                <a:spcPts val="300"/>
              </a:spcBef>
              <a:buFont typeface="+mj-ea"/>
              <a:buAutoNum type="circleNumDbPlain"/>
            </a:pPr>
            <a:r>
              <a:rPr kumimoji="1" lang="ja-JP" altLang="en-US" sz="1400" dirty="0">
                <a:solidFill>
                  <a:schemeClr val="accent1"/>
                </a:solidFill>
              </a:rPr>
              <a:t>オフピーク時間帯への搬出・搬入時間のシフト後の輸送（実証事業、以下「シフト後輸送」と呼ぶ）の概要</a:t>
            </a:r>
            <a:endParaRPr kumimoji="1" lang="en-US" altLang="ja-JP" sz="1400" dirty="0">
              <a:solidFill>
                <a:schemeClr val="accent1"/>
              </a:solidFill>
            </a:endParaRPr>
          </a:p>
          <a:p>
            <a:pPr marL="800100" lvl="1" indent="-342900">
              <a:spcBef>
                <a:spcPts val="300"/>
              </a:spcBef>
              <a:buFont typeface="Wingdings" panose="05000000000000000000" pitchFamily="2" charset="2"/>
              <a:buChar char="ü"/>
            </a:pPr>
            <a:r>
              <a:rPr kumimoji="1" lang="ja-JP" altLang="en-US" sz="1400" dirty="0">
                <a:solidFill>
                  <a:schemeClr val="accent1"/>
                </a:solidFill>
              </a:rPr>
              <a:t>シフト後輸送における輸送フロー</a:t>
            </a:r>
            <a:endParaRPr kumimoji="1" lang="en-US" altLang="ja-JP" sz="1400" dirty="0">
              <a:solidFill>
                <a:schemeClr val="accent1"/>
              </a:solidFill>
            </a:endParaRPr>
          </a:p>
          <a:p>
            <a:pPr marL="800100" lvl="1" indent="-342900">
              <a:spcBef>
                <a:spcPts val="300"/>
              </a:spcBef>
              <a:buFont typeface="Wingdings" panose="05000000000000000000" pitchFamily="2" charset="2"/>
              <a:buChar char="ü"/>
            </a:pPr>
            <a:r>
              <a:rPr kumimoji="1" lang="ja-JP" altLang="en-US" sz="1400" dirty="0">
                <a:solidFill>
                  <a:schemeClr val="accent1"/>
                </a:solidFill>
              </a:rPr>
              <a:t>シフト後輸送</a:t>
            </a:r>
            <a:r>
              <a:rPr lang="ja-JP" altLang="en-US" sz="1400" dirty="0">
                <a:solidFill>
                  <a:schemeClr val="accent1"/>
                </a:solidFill>
              </a:rPr>
              <a:t>の実施により期待される効果　など</a:t>
            </a:r>
            <a:endParaRPr kumimoji="1" lang="en-US" altLang="ja-JP" sz="1400" dirty="0">
              <a:solidFill>
                <a:schemeClr val="accent1"/>
              </a:solidFill>
            </a:endParaRPr>
          </a:p>
          <a:p>
            <a:pPr marL="342900" indent="-342900">
              <a:spcBef>
                <a:spcPts val="300"/>
              </a:spcBef>
              <a:buFont typeface="+mj-ea"/>
              <a:buAutoNum type="circleNumDbPlain"/>
            </a:pPr>
            <a:r>
              <a:rPr kumimoji="1" lang="ja-JP" altLang="en-US" sz="1400" dirty="0">
                <a:solidFill>
                  <a:schemeClr val="accent1"/>
                </a:solidFill>
              </a:rPr>
              <a:t>事業の実施体制（コンソーシアムの場合</a:t>
            </a:r>
            <a:r>
              <a:rPr lang="ja-JP" altLang="en-US" sz="1400" dirty="0">
                <a:solidFill>
                  <a:schemeClr val="accent1"/>
                </a:solidFill>
              </a:rPr>
              <a:t>や協力企業がある場合</a:t>
            </a:r>
            <a:r>
              <a:rPr kumimoji="1" lang="ja-JP" altLang="en-US" sz="1400" dirty="0">
                <a:solidFill>
                  <a:schemeClr val="accent1"/>
                </a:solidFill>
              </a:rPr>
              <a:t>）</a:t>
            </a:r>
            <a:endParaRPr kumimoji="1" lang="en-US" altLang="ja-JP" sz="1400" dirty="0">
              <a:solidFill>
                <a:schemeClr val="accent1"/>
              </a:solidFill>
            </a:endParaRPr>
          </a:p>
          <a:p>
            <a:pPr marL="800100" lvl="1" indent="-342900">
              <a:spcBef>
                <a:spcPts val="300"/>
              </a:spcBef>
              <a:buFont typeface="Wingdings" panose="05000000000000000000" pitchFamily="2" charset="2"/>
              <a:buChar char="ü"/>
            </a:pPr>
            <a:r>
              <a:rPr lang="ja-JP" altLang="en-US" sz="1400" dirty="0">
                <a:solidFill>
                  <a:schemeClr val="accent1"/>
                </a:solidFill>
              </a:rPr>
              <a:t>代表企業及び参加企業、協力企業の一覧</a:t>
            </a:r>
            <a:endParaRPr lang="en-US" altLang="ja-JP" sz="1400" dirty="0">
              <a:solidFill>
                <a:schemeClr val="accent1"/>
              </a:solidFill>
            </a:endParaRPr>
          </a:p>
          <a:p>
            <a:pPr marL="800100" lvl="1" indent="-342900">
              <a:spcBef>
                <a:spcPts val="300"/>
              </a:spcBef>
              <a:buFont typeface="Wingdings" panose="05000000000000000000" pitchFamily="2" charset="2"/>
              <a:buChar char="ü"/>
            </a:pPr>
            <a:r>
              <a:rPr kumimoji="1" lang="ja-JP" altLang="en-US" sz="1400" dirty="0">
                <a:solidFill>
                  <a:schemeClr val="accent1"/>
                </a:solidFill>
              </a:rPr>
              <a:t>それぞれの企業の役割　など</a:t>
            </a:r>
            <a:endParaRPr kumimoji="1" lang="en-US" altLang="ja-JP" sz="1400" dirty="0">
              <a:solidFill>
                <a:schemeClr val="accent1"/>
              </a:solidFill>
            </a:endParaRPr>
          </a:p>
          <a:p>
            <a:pPr>
              <a:spcBef>
                <a:spcPts val="300"/>
              </a:spcBef>
            </a:pPr>
            <a:endParaRPr kumimoji="1" lang="en-US" altLang="ja-JP" sz="1400" dirty="0">
              <a:solidFill>
                <a:schemeClr val="accent1"/>
              </a:solidFill>
            </a:endParaRPr>
          </a:p>
          <a:p>
            <a:pPr>
              <a:spcBef>
                <a:spcPts val="300"/>
              </a:spcBef>
            </a:pPr>
            <a:r>
              <a:rPr kumimoji="1" lang="ja-JP" altLang="en-US" sz="1400" dirty="0">
                <a:solidFill>
                  <a:schemeClr val="accent1"/>
                </a:solidFill>
              </a:rPr>
              <a:t>図や表も用いて、わかりやすく整理してください。様式２はこの枠内におさめてください。上記①～③各項目の記載量は指定しません。</a:t>
            </a:r>
            <a:endParaRPr kumimoji="1" lang="en-US" altLang="ja-JP" sz="1400" dirty="0">
              <a:solidFill>
                <a:schemeClr val="accent1"/>
              </a:solidFill>
            </a:endParaRPr>
          </a:p>
        </p:txBody>
      </p:sp>
    </p:spTree>
    <p:extLst>
      <p:ext uri="{BB962C8B-B14F-4D97-AF65-F5344CB8AC3E}">
        <p14:creationId xmlns:p14="http://schemas.microsoft.com/office/powerpoint/2010/main" val="405588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9095854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9"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実施体制</a:t>
            </a:r>
            <a:endParaRPr lang="ja-JP" altLang="en-US" dirty="0">
              <a:solidFill>
                <a:schemeClr val="accent1"/>
              </a:solidFill>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様式３（枚数自由）</a:t>
            </a:r>
          </a:p>
        </p:txBody>
      </p:sp>
      <p:graphicFrame>
        <p:nvGraphicFramePr>
          <p:cNvPr id="8" name="表 19">
            <a:extLst>
              <a:ext uri="{FF2B5EF4-FFF2-40B4-BE49-F238E27FC236}">
                <a16:creationId xmlns:a16="http://schemas.microsoft.com/office/drawing/2014/main" id="{424CCBFA-BE30-1C37-E1A0-742C1E8C9137}"/>
              </a:ext>
            </a:extLst>
          </p:cNvPr>
          <p:cNvGraphicFramePr>
            <a:graphicFrameLocks noGrp="1"/>
          </p:cNvGraphicFramePr>
          <p:nvPr>
            <p:extLst>
              <p:ext uri="{D42A27DB-BD31-4B8C-83A1-F6EECF244321}">
                <p14:modId xmlns:p14="http://schemas.microsoft.com/office/powerpoint/2010/main" val="544849986"/>
              </p:ext>
            </p:extLst>
          </p:nvPr>
        </p:nvGraphicFramePr>
        <p:xfrm>
          <a:off x="201975" y="1445454"/>
          <a:ext cx="9504000" cy="1524000"/>
        </p:xfrm>
        <a:graphic>
          <a:graphicData uri="http://schemas.openxmlformats.org/drawingml/2006/table">
            <a:tbl>
              <a:tblPr firstRow="1" bandRow="1">
                <a:tableStyleId>{5C22544A-7EE6-4342-B048-85BDC9FD1C3A}</a:tableStyleId>
              </a:tblPr>
              <a:tblGrid>
                <a:gridCol w="1654681">
                  <a:extLst>
                    <a:ext uri="{9D8B030D-6E8A-4147-A177-3AD203B41FA5}">
                      <a16:colId xmlns:a16="http://schemas.microsoft.com/office/drawing/2014/main" val="3391993331"/>
                    </a:ext>
                  </a:extLst>
                </a:gridCol>
                <a:gridCol w="1656184">
                  <a:extLst>
                    <a:ext uri="{9D8B030D-6E8A-4147-A177-3AD203B41FA5}">
                      <a16:colId xmlns:a16="http://schemas.microsoft.com/office/drawing/2014/main" val="1710566794"/>
                    </a:ext>
                  </a:extLst>
                </a:gridCol>
                <a:gridCol w="6193135">
                  <a:extLst>
                    <a:ext uri="{9D8B030D-6E8A-4147-A177-3AD203B41FA5}">
                      <a16:colId xmlns:a16="http://schemas.microsoft.com/office/drawing/2014/main" val="2897886062"/>
                    </a:ext>
                  </a:extLst>
                </a:gridCol>
              </a:tblGrid>
              <a:tr h="228260">
                <a:tc gridSpan="2">
                  <a:txBody>
                    <a:bodyPr/>
                    <a:lstStyle/>
                    <a:p>
                      <a:r>
                        <a:rPr kumimoji="1" lang="ja-JP" altLang="en-US" sz="1400" dirty="0">
                          <a:solidFill>
                            <a:schemeClr val="tx1"/>
                          </a:solidFill>
                        </a:rPr>
                        <a:t>関係事業者</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sz="1400" dirty="0">
                        <a:solidFill>
                          <a:schemeClr val="tx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実施内容・役割</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76845323"/>
                  </a:ext>
                </a:extLst>
              </a:tr>
              <a:tr h="228260">
                <a:tc>
                  <a:txBody>
                    <a:bodyPr/>
                    <a:lstStyle/>
                    <a:p>
                      <a:r>
                        <a:rPr kumimoji="1" lang="ja-JP" altLang="en-US" sz="1400" b="1" dirty="0">
                          <a:solidFill>
                            <a:schemeClr val="tx1"/>
                          </a:solidFill>
                        </a:rPr>
                        <a:t>代表企業</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6241057"/>
                  </a:ext>
                </a:extLst>
              </a:tr>
              <a:tr h="228260">
                <a:tc>
                  <a:txBody>
                    <a:bodyPr/>
                    <a:lstStyle/>
                    <a:p>
                      <a:r>
                        <a:rPr kumimoji="1" lang="ja-JP" altLang="en-US" sz="1400" b="1" dirty="0">
                          <a:solidFill>
                            <a:schemeClr val="tx1"/>
                          </a:solidFill>
                        </a:rPr>
                        <a:t>参加企業</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1890166"/>
                  </a:ext>
                </a:extLst>
              </a:tr>
              <a:tr h="228260">
                <a:tc>
                  <a:txBody>
                    <a:bodyPr/>
                    <a:lstStyle/>
                    <a:p>
                      <a:r>
                        <a:rPr kumimoji="1" lang="ja-JP" altLang="en-US" sz="1400" b="1" dirty="0">
                          <a:solidFill>
                            <a:schemeClr val="tx1"/>
                          </a:solidFill>
                        </a:rPr>
                        <a:t>参加企業</a:t>
                      </a:r>
                      <a:endParaRPr kumimoji="1" lang="ja-JP" altLang="en-US" sz="1400" b="1" strike="sngStrike" baseline="0" dirty="0">
                        <a:solidFill>
                          <a:srgbClr val="FF0000"/>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r>
                        <a:rPr kumimoji="1" lang="en-US" altLang="ja-JP" sz="1400" dirty="0">
                          <a:solidFill>
                            <a:schemeClr val="tx1"/>
                          </a:solidFill>
                        </a:rPr>
                        <a:t>…</a:t>
                      </a:r>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72619"/>
                  </a:ext>
                </a:extLst>
              </a:tr>
              <a:tr h="228260">
                <a:tc>
                  <a:txBody>
                    <a:bodyPr/>
                    <a:lstStyle/>
                    <a:p>
                      <a:endParaRPr kumimoji="1" lang="ja-JP" altLang="en-US" sz="1400" b="1"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6063196"/>
                  </a:ext>
                </a:extLst>
              </a:tr>
            </a:tbl>
          </a:graphicData>
        </a:graphic>
      </p:graphicFrame>
      <p:sp>
        <p:nvSpPr>
          <p:cNvPr id="9" name="テキスト ボックス 8">
            <a:extLst>
              <a:ext uri="{FF2B5EF4-FFF2-40B4-BE49-F238E27FC236}">
                <a16:creationId xmlns:a16="http://schemas.microsoft.com/office/drawing/2014/main" id="{FF899626-DBD9-DD2A-C344-A9BEFE55D985}"/>
              </a:ext>
            </a:extLst>
          </p:cNvPr>
          <p:cNvSpPr txBox="1"/>
          <p:nvPr/>
        </p:nvSpPr>
        <p:spPr>
          <a:xfrm>
            <a:off x="200025" y="1125538"/>
            <a:ext cx="9498309" cy="326884"/>
          </a:xfrm>
          <a:prstGeom prst="rect">
            <a:avLst/>
          </a:prstGeom>
          <a:noFill/>
        </p:spPr>
        <p:txBody>
          <a:bodyPr wrap="square" rtlCol="0">
            <a:spAutoFit/>
          </a:bodyPr>
          <a:lstStyle/>
          <a:p>
            <a:pPr algn="l">
              <a:lnSpc>
                <a:spcPct val="120000"/>
              </a:lnSpc>
            </a:pPr>
            <a:r>
              <a:rPr kumimoji="1" lang="ja-JP" altLang="en-US" sz="1400" b="1" dirty="0"/>
              <a:t>本事業の応募主体（コンソーシアムの場合は代表企業及び全ての参加企業を記載してください）</a:t>
            </a:r>
          </a:p>
        </p:txBody>
      </p:sp>
      <p:sp>
        <p:nvSpPr>
          <p:cNvPr id="11" name="テキスト ボックス 10">
            <a:extLst>
              <a:ext uri="{FF2B5EF4-FFF2-40B4-BE49-F238E27FC236}">
                <a16:creationId xmlns:a16="http://schemas.microsoft.com/office/drawing/2014/main" id="{738A97F6-9A7B-5139-70D1-B23320D6CBEA}"/>
              </a:ext>
            </a:extLst>
          </p:cNvPr>
          <p:cNvSpPr txBox="1"/>
          <p:nvPr/>
        </p:nvSpPr>
        <p:spPr>
          <a:xfrm>
            <a:off x="200025" y="4749207"/>
            <a:ext cx="1872655" cy="326884"/>
          </a:xfrm>
          <a:prstGeom prst="rect">
            <a:avLst/>
          </a:prstGeom>
          <a:noFill/>
        </p:spPr>
        <p:txBody>
          <a:bodyPr wrap="square" rtlCol="0">
            <a:spAutoFit/>
          </a:bodyPr>
          <a:lstStyle/>
          <a:p>
            <a:pPr algn="l">
              <a:lnSpc>
                <a:spcPct val="120000"/>
              </a:lnSpc>
            </a:pPr>
            <a:r>
              <a:rPr kumimoji="1" lang="ja-JP" altLang="en-US" sz="1400" b="1" dirty="0"/>
              <a:t>関係者との調整状況</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5085184"/>
            <a:ext cx="9498309" cy="1404016"/>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lang="ja-JP" altLang="en-US" sz="1400" dirty="0">
                <a:solidFill>
                  <a:schemeClr val="accent1"/>
                </a:solidFill>
              </a:rPr>
              <a:t>モデル事業の実施に向けて、代表企業と参加企業の協議や検討の有無、その内容を記載してください（自由記述）</a:t>
            </a:r>
            <a:endParaRPr lang="en-US" altLang="ja-JP" sz="1400" dirty="0">
              <a:solidFill>
                <a:schemeClr val="accent1"/>
              </a:solidFill>
            </a:endParaRPr>
          </a:p>
          <a:p>
            <a:pPr>
              <a:spcBef>
                <a:spcPts val="300"/>
              </a:spcBef>
            </a:pPr>
            <a:r>
              <a:rPr kumimoji="1" lang="en-US" altLang="ja-JP" sz="1400" dirty="0">
                <a:solidFill>
                  <a:schemeClr val="accent1"/>
                </a:solidFill>
              </a:rPr>
              <a:t>※</a:t>
            </a:r>
            <a:r>
              <a:rPr kumimoji="1" lang="ja-JP" altLang="en-US" sz="1400" dirty="0">
                <a:solidFill>
                  <a:schemeClr val="accent1"/>
                </a:solidFill>
              </a:rPr>
              <a:t>枠の大きさ</a:t>
            </a:r>
            <a:r>
              <a:rPr lang="ja-JP" altLang="en-US" sz="1400" dirty="0">
                <a:solidFill>
                  <a:schemeClr val="accent1"/>
                </a:solidFill>
              </a:rPr>
              <a:t>は必要に応じて変更してください</a:t>
            </a:r>
            <a:endParaRPr kumimoji="1" lang="en-US" altLang="ja-JP" sz="1400" dirty="0">
              <a:solidFill>
                <a:schemeClr val="accent1"/>
              </a:solidFill>
            </a:endParaRPr>
          </a:p>
        </p:txBody>
      </p:sp>
      <p:sp>
        <p:nvSpPr>
          <p:cNvPr id="3" name="テキスト ボックス 2">
            <a:extLst>
              <a:ext uri="{FF2B5EF4-FFF2-40B4-BE49-F238E27FC236}">
                <a16:creationId xmlns:a16="http://schemas.microsoft.com/office/drawing/2014/main" id="{E002A223-4DFC-7602-8C7F-8C07C6AE8F10}"/>
              </a:ext>
            </a:extLst>
          </p:cNvPr>
          <p:cNvSpPr txBox="1"/>
          <p:nvPr/>
        </p:nvSpPr>
        <p:spPr>
          <a:xfrm>
            <a:off x="200025" y="3068960"/>
            <a:ext cx="9498309" cy="585417"/>
          </a:xfrm>
          <a:prstGeom prst="rect">
            <a:avLst/>
          </a:prstGeom>
          <a:noFill/>
        </p:spPr>
        <p:txBody>
          <a:bodyPr wrap="square" rtlCol="0">
            <a:spAutoFit/>
          </a:bodyPr>
          <a:lstStyle/>
          <a:p>
            <a:pPr algn="l">
              <a:lnSpc>
                <a:spcPct val="120000"/>
              </a:lnSpc>
            </a:pPr>
            <a:r>
              <a:rPr kumimoji="1" lang="ja-JP" altLang="en-US" sz="1400" b="1" dirty="0"/>
              <a:t>応募主体ではないが、本事業に協力する企業がある場合は記載してください</a:t>
            </a:r>
            <a:endParaRPr kumimoji="1" lang="en-US" altLang="ja-JP" sz="1400" b="1" dirty="0"/>
          </a:p>
          <a:p>
            <a:pPr algn="l">
              <a:lnSpc>
                <a:spcPct val="120000"/>
              </a:lnSpc>
            </a:pPr>
            <a:r>
              <a:rPr lang="ja-JP" altLang="en-US" sz="1400" dirty="0"/>
              <a:t>（例：応募企業は荷主企業１社だが、来場時間のシフトに協力いただく陸運事業者がいらっしゃる場合）</a:t>
            </a:r>
            <a:endParaRPr kumimoji="1" lang="ja-JP" altLang="en-US" sz="1400" dirty="0"/>
          </a:p>
        </p:txBody>
      </p:sp>
      <p:graphicFrame>
        <p:nvGraphicFramePr>
          <p:cNvPr id="7" name="表 19">
            <a:extLst>
              <a:ext uri="{FF2B5EF4-FFF2-40B4-BE49-F238E27FC236}">
                <a16:creationId xmlns:a16="http://schemas.microsoft.com/office/drawing/2014/main" id="{A877C9A9-6C1E-E44D-89C0-1260F66AE5F9}"/>
              </a:ext>
            </a:extLst>
          </p:cNvPr>
          <p:cNvGraphicFramePr>
            <a:graphicFrameLocks noGrp="1"/>
          </p:cNvGraphicFramePr>
          <p:nvPr>
            <p:extLst>
              <p:ext uri="{D42A27DB-BD31-4B8C-83A1-F6EECF244321}">
                <p14:modId xmlns:p14="http://schemas.microsoft.com/office/powerpoint/2010/main" val="2468322557"/>
              </p:ext>
            </p:extLst>
          </p:nvPr>
        </p:nvGraphicFramePr>
        <p:xfrm>
          <a:off x="201974" y="3661066"/>
          <a:ext cx="9496359" cy="609600"/>
        </p:xfrm>
        <a:graphic>
          <a:graphicData uri="http://schemas.openxmlformats.org/drawingml/2006/table">
            <a:tbl>
              <a:tblPr firstRow="1" bandRow="1">
                <a:tableStyleId>{5C22544A-7EE6-4342-B048-85BDC9FD1C3A}</a:tableStyleId>
              </a:tblPr>
              <a:tblGrid>
                <a:gridCol w="2002270">
                  <a:extLst>
                    <a:ext uri="{9D8B030D-6E8A-4147-A177-3AD203B41FA5}">
                      <a16:colId xmlns:a16="http://schemas.microsoft.com/office/drawing/2014/main" val="3391993331"/>
                    </a:ext>
                  </a:extLst>
                </a:gridCol>
                <a:gridCol w="7494089">
                  <a:extLst>
                    <a:ext uri="{9D8B030D-6E8A-4147-A177-3AD203B41FA5}">
                      <a16:colId xmlns:a16="http://schemas.microsoft.com/office/drawing/2014/main" val="2897886062"/>
                    </a:ext>
                  </a:extLst>
                </a:gridCol>
              </a:tblGrid>
              <a:tr h="228260">
                <a:tc>
                  <a:txBody>
                    <a:bodyPr/>
                    <a:lstStyle/>
                    <a:p>
                      <a:r>
                        <a:rPr kumimoji="1" lang="ja-JP" altLang="en-US" sz="1400" dirty="0">
                          <a:solidFill>
                            <a:schemeClr val="tx1"/>
                          </a:solidFill>
                        </a:rPr>
                        <a:t>協力事業者</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rPr>
                        <a:t>実施内容・役割</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76845323"/>
                  </a:ext>
                </a:extLst>
              </a:tr>
              <a:tr h="228260">
                <a:tc>
                  <a:txBody>
                    <a:bodyPr/>
                    <a:lstStyle/>
                    <a:p>
                      <a:r>
                        <a:rPr kumimoji="1" lang="ja-JP" altLang="en-US" sz="1400" dirty="0">
                          <a:solidFill>
                            <a:schemeClr val="tx1"/>
                          </a:solidFill>
                        </a:rPr>
                        <a:t>（企業名）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6241057"/>
                  </a:ext>
                </a:extLst>
              </a:tr>
            </a:tbl>
          </a:graphicData>
        </a:graphic>
      </p:graphicFrame>
    </p:spTree>
    <p:extLst>
      <p:ext uri="{BB962C8B-B14F-4D97-AF65-F5344CB8AC3E}">
        <p14:creationId xmlns:p14="http://schemas.microsoft.com/office/powerpoint/2010/main" val="260579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41499019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3"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現在の輸送概況（東京港を利用する貨物）</a:t>
            </a:r>
            <a:endParaRPr lang="ja-JP" altLang="en-US" i="1" dirty="0">
              <a:solidFill>
                <a:schemeClr val="accent5">
                  <a:lumMod val="50000"/>
                </a:schemeClr>
              </a:solidFill>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様式４（枚数自由）</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1125539"/>
            <a:ext cx="9498309" cy="575269"/>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現在の輸送フローなどを図示してください。</a:t>
            </a:r>
            <a:r>
              <a:rPr lang="ja-JP" altLang="en-US" sz="1400" dirty="0">
                <a:solidFill>
                  <a:schemeClr val="accent1"/>
                </a:solidFill>
              </a:rPr>
              <a:t>複数の荷主が参加される場合は、荷主ごとに記入してください。</a:t>
            </a:r>
            <a:endParaRPr kumimoji="1" lang="en-US" altLang="ja-JP" sz="1400" dirty="0">
              <a:solidFill>
                <a:schemeClr val="accent1"/>
              </a:solidFill>
            </a:endParaRPr>
          </a:p>
          <a:p>
            <a:pPr>
              <a:spcBef>
                <a:spcPts val="300"/>
              </a:spcBef>
            </a:pPr>
            <a:r>
              <a:rPr lang="ja-JP" altLang="en-US" sz="1400" dirty="0">
                <a:solidFill>
                  <a:schemeClr val="accent1"/>
                </a:solidFill>
              </a:rPr>
              <a:t>下記のフォーマットは輸出荷主を想定したものですが、輸入荷主の場合は適宜書き換えてください。</a:t>
            </a:r>
            <a:endParaRPr kumimoji="1" lang="en-US" altLang="ja-JP" sz="1400" dirty="0">
              <a:solidFill>
                <a:schemeClr val="accent1"/>
              </a:solidFill>
            </a:endParaRPr>
          </a:p>
        </p:txBody>
      </p:sp>
      <p:cxnSp>
        <p:nvCxnSpPr>
          <p:cNvPr id="16" name="直線矢印コネクタ 15">
            <a:extLst>
              <a:ext uri="{FF2B5EF4-FFF2-40B4-BE49-F238E27FC236}">
                <a16:creationId xmlns:a16="http://schemas.microsoft.com/office/drawing/2014/main" id="{29FF9A99-6105-CCF3-7F67-5DBDB1F5D901}"/>
              </a:ext>
            </a:extLst>
          </p:cNvPr>
          <p:cNvCxnSpPr>
            <a:cxnSpLocks/>
            <a:stCxn id="22" idx="3"/>
            <a:endCxn id="19" idx="1"/>
          </p:cNvCxnSpPr>
          <p:nvPr/>
        </p:nvCxnSpPr>
        <p:spPr>
          <a:xfrm>
            <a:off x="7257954" y="439012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C3CF949-EFE3-504A-967D-0C548852858C}"/>
              </a:ext>
            </a:extLst>
          </p:cNvPr>
          <p:cNvSpPr txBox="1"/>
          <p:nvPr/>
        </p:nvSpPr>
        <p:spPr>
          <a:xfrm>
            <a:off x="198137" y="1708770"/>
            <a:ext cx="9507838" cy="1692771"/>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kumimoji="1" lang="ja-JP" altLang="en-US" sz="1400" b="1" dirty="0">
                <a:latin typeface="Yu Gothic UI" panose="020B0500000000000000" pitchFamily="50" charset="-128"/>
                <a:ea typeface="Yu Gothic UI" panose="020B0500000000000000" pitchFamily="50" charset="-128"/>
              </a:rPr>
              <a:t>東京港を利用する</a:t>
            </a:r>
            <a:r>
              <a:rPr kumimoji="1" lang="ja-JP" altLang="en-US" sz="1400" dirty="0">
                <a:latin typeface="Yu Gothic UI" panose="020B0500000000000000" pitchFamily="50" charset="-128"/>
                <a:ea typeface="Yu Gothic UI" panose="020B0500000000000000" pitchFamily="50" charset="-128"/>
              </a:rPr>
              <a:t>輸出貨物の量（仕向地などを問わない全量）：約</a:t>
            </a:r>
            <a:r>
              <a:rPr kumimoji="1" lang="ja-JP" altLang="en-US" sz="1400" u="sng" dirty="0">
                <a:highlight>
                  <a:srgbClr val="FFFF99"/>
                </a:highlight>
                <a:latin typeface="Yu Gothic UI" panose="020B0500000000000000" pitchFamily="50" charset="-128"/>
                <a:ea typeface="Yu Gothic UI" panose="020B0500000000000000" pitchFamily="50" charset="-128"/>
              </a:rPr>
              <a:t>　　　</a:t>
            </a:r>
            <a:r>
              <a:rPr kumimoji="1" lang="en-US" altLang="ja-JP" sz="1400" dirty="0">
                <a:latin typeface="Yu Gothic UI" panose="020B0500000000000000" pitchFamily="50" charset="-128"/>
                <a:ea typeface="Yu Gothic UI" panose="020B0500000000000000" pitchFamily="50" charset="-128"/>
              </a:rPr>
              <a:t>TEU/</a:t>
            </a:r>
            <a:r>
              <a:rPr kumimoji="1" lang="ja-JP" altLang="en-US" sz="1400" dirty="0">
                <a:latin typeface="Yu Gothic UI" panose="020B0500000000000000" pitchFamily="50" charset="-128"/>
                <a:ea typeface="Yu Gothic UI" panose="020B0500000000000000" pitchFamily="50" charset="-128"/>
              </a:rPr>
              <a:t>週（平均値をご回答ください）</a:t>
            </a:r>
            <a:endParaRPr kumimoji="1" lang="en-US" altLang="ja-JP" sz="1400" dirty="0">
              <a:latin typeface="Yu Gothic UI" panose="020B0500000000000000" pitchFamily="50" charset="-128"/>
              <a:ea typeface="Yu Gothic UI" panose="020B0500000000000000" pitchFamily="50" charset="-128"/>
            </a:endParaRPr>
          </a:p>
          <a:p>
            <a:pPr marL="285750" indent="-285750">
              <a:spcBef>
                <a:spcPts val="600"/>
              </a:spcBef>
              <a:buFont typeface="Arial" panose="020B0604020202020204" pitchFamily="34" charset="0"/>
              <a:buChar char="•"/>
            </a:pPr>
            <a:endParaRPr lang="en-US" altLang="ja-JP" sz="1400" dirty="0">
              <a:latin typeface="Yu Gothic UI" panose="020B0500000000000000" pitchFamily="50" charset="-128"/>
              <a:ea typeface="Yu Gothic UI" panose="020B0500000000000000" pitchFamily="50" charset="-128"/>
            </a:endParaRPr>
          </a:p>
          <a:p>
            <a:pPr marL="285750" indent="-285750">
              <a:spcBef>
                <a:spcPts val="600"/>
              </a:spcBef>
              <a:buFont typeface="Arial" panose="020B0604020202020204" pitchFamily="34" charset="0"/>
              <a:buChar char="•"/>
            </a:pPr>
            <a:r>
              <a:rPr lang="ja-JP" altLang="en-US" sz="1400" b="1" dirty="0">
                <a:latin typeface="Yu Gothic UI" panose="020B0500000000000000" pitchFamily="50" charset="-128"/>
                <a:ea typeface="Yu Gothic UI" panose="020B0500000000000000" pitchFamily="50" charset="-128"/>
              </a:rPr>
              <a:t>今回のモデル事業で対象とする貨物の量</a:t>
            </a:r>
            <a:r>
              <a:rPr kumimoji="1" lang="ja-JP" altLang="en-US" sz="1400" dirty="0">
                <a:latin typeface="Yu Gothic UI" panose="020B0500000000000000" pitchFamily="50" charset="-128"/>
                <a:ea typeface="Yu Gothic UI" panose="020B0500000000000000" pitchFamily="50" charset="-128"/>
              </a:rPr>
              <a:t>：</a:t>
            </a:r>
            <a:r>
              <a:rPr kumimoji="1" lang="en-US" altLang="ja-JP" sz="1400" u="sng" dirty="0">
                <a:highlight>
                  <a:srgbClr val="FFFF99"/>
                </a:highlight>
                <a:latin typeface="Yu Gothic UI" panose="020B0500000000000000" pitchFamily="50" charset="-128"/>
                <a:ea typeface="Yu Gothic UI" panose="020B0500000000000000" pitchFamily="50" charset="-128"/>
              </a:rPr>
              <a:t>20ft / 40ft / 40ft</a:t>
            </a:r>
            <a:r>
              <a:rPr kumimoji="1" lang="ja-JP" altLang="en-US" sz="1400" u="sng" dirty="0">
                <a:highlight>
                  <a:srgbClr val="FFFF99"/>
                </a:highlight>
                <a:latin typeface="Yu Gothic UI" panose="020B0500000000000000" pitchFamily="50" charset="-128"/>
                <a:ea typeface="Yu Gothic UI" panose="020B0500000000000000" pitchFamily="50" charset="-128"/>
              </a:rPr>
              <a:t>背高</a:t>
            </a:r>
            <a:r>
              <a:rPr kumimoji="1" lang="ja-JP" altLang="en-US" sz="1400" dirty="0">
                <a:latin typeface="Yu Gothic UI" panose="020B0500000000000000" pitchFamily="50" charset="-128"/>
                <a:ea typeface="Yu Gothic UI" panose="020B0500000000000000" pitchFamily="50" charset="-128"/>
              </a:rPr>
              <a:t>（該当するものを選択）、</a:t>
            </a:r>
            <a:r>
              <a:rPr kumimoji="1" lang="ja-JP" altLang="en-US" sz="1400" u="sng" dirty="0">
                <a:highlight>
                  <a:srgbClr val="FFFF99"/>
                </a:highlight>
                <a:latin typeface="Yu Gothic UI" panose="020B0500000000000000" pitchFamily="50" charset="-128"/>
                <a:ea typeface="Yu Gothic UI" panose="020B0500000000000000" pitchFamily="50" charset="-128"/>
              </a:rPr>
              <a:t>ドライ</a:t>
            </a:r>
            <a:r>
              <a:rPr kumimoji="1" lang="en-US" altLang="ja-JP" sz="1400" u="sng" dirty="0">
                <a:highlight>
                  <a:srgbClr val="FFFF99"/>
                </a:highlight>
                <a:latin typeface="Yu Gothic UI" panose="020B0500000000000000" pitchFamily="50" charset="-128"/>
                <a:ea typeface="Yu Gothic UI" panose="020B0500000000000000" pitchFamily="50" charset="-128"/>
              </a:rPr>
              <a:t>/</a:t>
            </a:r>
            <a:r>
              <a:rPr kumimoji="1" lang="ja-JP" altLang="en-US" sz="1400" u="sng" dirty="0">
                <a:highlight>
                  <a:srgbClr val="FFFF99"/>
                </a:highlight>
                <a:latin typeface="Yu Gothic UI" panose="020B0500000000000000" pitchFamily="50" charset="-128"/>
                <a:ea typeface="Yu Gothic UI" panose="020B0500000000000000" pitchFamily="50" charset="-128"/>
              </a:rPr>
              <a:t>リーファー</a:t>
            </a:r>
            <a:r>
              <a:rPr kumimoji="1" lang="ja-JP" altLang="en-US" sz="1400" dirty="0">
                <a:latin typeface="Yu Gothic UI" panose="020B0500000000000000" pitchFamily="50" charset="-128"/>
                <a:ea typeface="Yu Gothic UI" panose="020B0500000000000000" pitchFamily="50" charset="-128"/>
              </a:rPr>
              <a:t>（選択） 、</a:t>
            </a:r>
            <a:r>
              <a:rPr kumimoji="1" lang="en-US" altLang="ja-JP" sz="1400" dirty="0">
                <a:latin typeface="Yu Gothic UI" panose="020B0500000000000000" pitchFamily="50" charset="-128"/>
                <a:ea typeface="Yu Gothic UI" panose="020B0500000000000000" pitchFamily="50" charset="-128"/>
              </a:rPr>
              <a:t/>
            </a:r>
            <a:br>
              <a:rPr kumimoji="1" lang="en-US" altLang="ja-JP" sz="1400" dirty="0">
                <a:latin typeface="Yu Gothic UI" panose="020B0500000000000000" pitchFamily="50" charset="-128"/>
                <a:ea typeface="Yu Gothic UI" panose="020B0500000000000000" pitchFamily="50" charset="-128"/>
              </a:rPr>
            </a:br>
            <a:r>
              <a:rPr kumimoji="1" lang="ja-JP" altLang="en-US" sz="1400" dirty="0">
                <a:latin typeface="Yu Gothic UI" panose="020B0500000000000000" pitchFamily="50" charset="-128"/>
                <a:ea typeface="Yu Gothic UI" panose="020B0500000000000000" pitchFamily="50" charset="-128"/>
              </a:rPr>
              <a:t>約</a:t>
            </a:r>
            <a:r>
              <a:rPr kumimoji="1" lang="ja-JP" altLang="en-US" sz="1400" u="sng" dirty="0">
                <a:highlight>
                  <a:srgbClr val="FFFF99"/>
                </a:highlight>
                <a:latin typeface="Yu Gothic UI" panose="020B0500000000000000" pitchFamily="50" charset="-128"/>
                <a:ea typeface="Yu Gothic UI" panose="020B0500000000000000" pitchFamily="50" charset="-128"/>
              </a:rPr>
              <a:t>　　　</a:t>
            </a:r>
            <a:r>
              <a:rPr kumimoji="1" lang="ja-JP" altLang="en-US" sz="1400" dirty="0">
                <a:latin typeface="Yu Gothic UI" panose="020B0500000000000000" pitchFamily="50" charset="-128"/>
                <a:ea typeface="Yu Gothic UI" panose="020B0500000000000000" pitchFamily="50" charset="-128"/>
              </a:rPr>
              <a:t>本</a:t>
            </a:r>
            <a:r>
              <a:rPr kumimoji="1" lang="en-US" altLang="ja-JP" sz="1400" dirty="0">
                <a:latin typeface="Yu Gothic UI" panose="020B0500000000000000" pitchFamily="50" charset="-128"/>
                <a:ea typeface="Yu Gothic UI" panose="020B0500000000000000" pitchFamily="50" charset="-128"/>
              </a:rPr>
              <a:t>/</a:t>
            </a:r>
            <a:r>
              <a:rPr kumimoji="1" lang="ja-JP" altLang="en-US" sz="1400" dirty="0">
                <a:latin typeface="Yu Gothic UI" panose="020B0500000000000000" pitchFamily="50" charset="-128"/>
                <a:ea typeface="Yu Gothic UI" panose="020B0500000000000000" pitchFamily="50" charset="-128"/>
              </a:rPr>
              <a:t>週（または約</a:t>
            </a:r>
            <a:r>
              <a:rPr kumimoji="1" lang="ja-JP" altLang="en-US" sz="1400" u="sng" dirty="0">
                <a:highlight>
                  <a:srgbClr val="FFFF99"/>
                </a:highlight>
                <a:latin typeface="Yu Gothic UI" panose="020B0500000000000000" pitchFamily="50" charset="-128"/>
                <a:ea typeface="Yu Gothic UI" panose="020B0500000000000000" pitchFamily="50" charset="-128"/>
              </a:rPr>
              <a:t>　　　</a:t>
            </a:r>
            <a:r>
              <a:rPr kumimoji="1" lang="en-US" altLang="ja-JP" sz="1400" dirty="0">
                <a:latin typeface="Yu Gothic UI" panose="020B0500000000000000" pitchFamily="50" charset="-128"/>
                <a:ea typeface="Yu Gothic UI" panose="020B0500000000000000" pitchFamily="50" charset="-128"/>
              </a:rPr>
              <a:t>TEU/</a:t>
            </a:r>
            <a:r>
              <a:rPr kumimoji="1" lang="ja-JP" altLang="en-US" sz="1400" dirty="0">
                <a:latin typeface="Yu Gothic UI" panose="020B0500000000000000" pitchFamily="50" charset="-128"/>
                <a:ea typeface="Yu Gothic UI" panose="020B0500000000000000" pitchFamily="50" charset="-128"/>
              </a:rPr>
              <a:t>週）</a:t>
            </a:r>
            <a:endParaRPr kumimoji="1" lang="en-US" altLang="ja-JP" sz="1400" dirty="0">
              <a:latin typeface="Yu Gothic UI" panose="020B0500000000000000" pitchFamily="50" charset="-128"/>
              <a:ea typeface="Yu Gothic UI" panose="020B0500000000000000" pitchFamily="50" charset="-128"/>
            </a:endParaRPr>
          </a:p>
          <a:p>
            <a:pPr marL="285750" indent="-285750">
              <a:spcBef>
                <a:spcPts val="600"/>
              </a:spcBef>
              <a:buFont typeface="Arial" panose="020B0604020202020204" pitchFamily="34" charset="0"/>
              <a:buChar char="•"/>
            </a:pPr>
            <a:r>
              <a:rPr kumimoji="1" lang="ja-JP" altLang="en-US" sz="1400" dirty="0">
                <a:latin typeface="Yu Gothic UI" panose="020B0500000000000000" pitchFamily="50" charset="-128"/>
                <a:ea typeface="Yu Gothic UI" panose="020B0500000000000000" pitchFamily="50" charset="-128"/>
              </a:rPr>
              <a:t>東京港の利用ターミナル</a:t>
            </a:r>
            <a:r>
              <a:rPr kumimoji="1" lang="ja-JP" altLang="en-US" sz="1400" dirty="0">
                <a:latin typeface="Yu Gothic UI" panose="020B0500000000000000" pitchFamily="50" charset="-128"/>
                <a:ea typeface="Yu Gothic UI" panose="020B0500000000000000" pitchFamily="50" charset="-128"/>
                <a:sym typeface="Wingdings" panose="05000000000000000000" pitchFamily="2" charset="2"/>
              </a:rPr>
              <a:t>：</a:t>
            </a:r>
            <a:r>
              <a:rPr kumimoji="1" lang="ja-JP" altLang="en-US" sz="1400" u="sng" dirty="0">
                <a:highlight>
                  <a:srgbClr val="FFFF99"/>
                </a:highlight>
                <a:latin typeface="Yu Gothic UI" panose="020B0500000000000000" pitchFamily="50" charset="-128"/>
                <a:ea typeface="Yu Gothic UI" panose="020B0500000000000000" pitchFamily="50" charset="-128"/>
                <a:sym typeface="Wingdings" panose="05000000000000000000" pitchFamily="2" charset="2"/>
              </a:rPr>
              <a:t>（利用するターミナルをご回答ください</a:t>
            </a:r>
            <a:r>
              <a:rPr kumimoji="1" lang="ja-JP" altLang="en-US" sz="1400" u="sng" dirty="0">
                <a:highlight>
                  <a:srgbClr val="FFFF99"/>
                </a:highlight>
                <a:latin typeface="Yu Gothic UI" panose="020B0500000000000000" pitchFamily="50" charset="-128"/>
                <a:ea typeface="Yu Gothic UI" panose="020B0500000000000000" pitchFamily="50" charset="-128"/>
              </a:rPr>
              <a:t>）</a:t>
            </a:r>
            <a:endParaRPr kumimoji="1" lang="en-US" altLang="ja-JP" sz="1400" u="sng" dirty="0">
              <a:highlight>
                <a:srgbClr val="FFFF99"/>
              </a:highlight>
              <a:latin typeface="Yu Gothic UI" panose="020B0500000000000000" pitchFamily="50" charset="-128"/>
              <a:ea typeface="Yu Gothic UI" panose="020B0500000000000000" pitchFamily="50" charset="-128"/>
            </a:endParaRPr>
          </a:p>
          <a:p>
            <a:pPr marL="285750" indent="-285750">
              <a:spcBef>
                <a:spcPts val="600"/>
              </a:spcBef>
              <a:buFont typeface="Arial" panose="020B0604020202020204" pitchFamily="34" charset="0"/>
              <a:buChar char="•"/>
            </a:pPr>
            <a:r>
              <a:rPr kumimoji="1" lang="ja-JP" altLang="en-US" sz="1400" dirty="0">
                <a:latin typeface="Yu Gothic UI" panose="020B0500000000000000" pitchFamily="50" charset="-128"/>
                <a:ea typeface="Yu Gothic UI" panose="020B0500000000000000" pitchFamily="50" charset="-128"/>
              </a:rPr>
              <a:t>使用する船会社：</a:t>
            </a:r>
            <a:r>
              <a:rPr kumimoji="1" lang="ja-JP" altLang="en-US" sz="1400" u="sng" dirty="0">
                <a:highlight>
                  <a:srgbClr val="FFFF99"/>
                </a:highlight>
                <a:latin typeface="Yu Gothic UI" panose="020B0500000000000000" pitchFamily="50" charset="-128"/>
                <a:ea typeface="Yu Gothic UI" panose="020B0500000000000000" pitchFamily="50" charset="-128"/>
              </a:rPr>
              <a:t>（ご記入ください。複数社を用いている場合は、多い順に）</a:t>
            </a:r>
            <a:endParaRPr kumimoji="1" lang="ja-JP" altLang="en-US" sz="1400" dirty="0">
              <a:highlight>
                <a:srgbClr val="FFFF99"/>
              </a:highlight>
              <a:latin typeface="Yu Gothic UI" panose="020B0500000000000000" pitchFamily="50" charset="-128"/>
              <a:ea typeface="Yu Gothic UI" panose="020B0500000000000000" pitchFamily="50" charset="-128"/>
            </a:endParaRPr>
          </a:p>
        </p:txBody>
      </p:sp>
      <p:grpSp>
        <p:nvGrpSpPr>
          <p:cNvPr id="18" name="グループ化 17">
            <a:extLst>
              <a:ext uri="{FF2B5EF4-FFF2-40B4-BE49-F238E27FC236}">
                <a16:creationId xmlns:a16="http://schemas.microsoft.com/office/drawing/2014/main" id="{3BEE99EC-6B7F-731D-0A40-01156D8E9630}"/>
              </a:ext>
            </a:extLst>
          </p:cNvPr>
          <p:cNvGrpSpPr/>
          <p:nvPr/>
        </p:nvGrpSpPr>
        <p:grpSpPr>
          <a:xfrm>
            <a:off x="7547862" y="4194586"/>
            <a:ext cx="2160000" cy="1779356"/>
            <a:chOff x="8225906" y="3794548"/>
            <a:chExt cx="2160000" cy="1779356"/>
          </a:xfrm>
        </p:grpSpPr>
        <p:sp>
          <p:nvSpPr>
            <p:cNvPr id="19" name="正方形/長方形 18">
              <a:extLst>
                <a:ext uri="{FF2B5EF4-FFF2-40B4-BE49-F238E27FC236}">
                  <a16:creationId xmlns:a16="http://schemas.microsoft.com/office/drawing/2014/main" id="{0AE6CB8A-25CA-D1E2-9345-83586AAE4A8D}"/>
                </a:ext>
              </a:extLst>
            </p:cNvPr>
            <p:cNvSpPr/>
            <p:nvPr/>
          </p:nvSpPr>
          <p:spPr>
            <a:xfrm>
              <a:off x="8225906" y="3794548"/>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東京港</a:t>
              </a:r>
            </a:p>
          </p:txBody>
        </p:sp>
        <p:sp>
          <p:nvSpPr>
            <p:cNvPr id="20" name="テキスト ボックス 19">
              <a:extLst>
                <a:ext uri="{FF2B5EF4-FFF2-40B4-BE49-F238E27FC236}">
                  <a16:creationId xmlns:a16="http://schemas.microsoft.com/office/drawing/2014/main" id="{2AEA4FCB-F8EE-3B46-4A4B-474E28C1B7C1}"/>
                </a:ext>
              </a:extLst>
            </p:cNvPr>
            <p:cNvSpPr txBox="1"/>
            <p:nvPr/>
          </p:nvSpPr>
          <p:spPr>
            <a:xfrm>
              <a:off x="8225906" y="4296631"/>
              <a:ext cx="2160000" cy="1277273"/>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ゲート搬入：本船出発（</a:t>
              </a:r>
              <a:r>
                <a:rPr kumimoji="1" lang="en-US" altLang="ja-JP" sz="1200" dirty="0">
                  <a:latin typeface="Yu Gothic UI" panose="020B0500000000000000" pitchFamily="50" charset="-128"/>
                  <a:ea typeface="Yu Gothic UI" panose="020B0500000000000000" pitchFamily="50" charset="-128"/>
                </a:rPr>
                <a:t>ETD</a:t>
              </a:r>
              <a:r>
                <a:rPr kumimoji="1" lang="ja-JP" altLang="en-US" sz="1200" dirty="0">
                  <a:latin typeface="Yu Gothic UI" panose="020B0500000000000000" pitchFamily="50" charset="-128"/>
                  <a:ea typeface="Yu Gothic UI" panose="020B0500000000000000" pitchFamily="50" charset="-128"/>
                </a:rPr>
                <a:t>）の</a:t>
              </a:r>
              <a:r>
                <a:rPr kumimoji="1" lang="ja-JP" altLang="en-US" sz="1200" u="sng" dirty="0">
                  <a:highlight>
                    <a:srgbClr val="FFFF99"/>
                  </a:highlight>
                  <a:latin typeface="Yu Gothic UI" panose="020B0500000000000000" pitchFamily="50" charset="-128"/>
                  <a:ea typeface="Yu Gothic UI" panose="020B0500000000000000" pitchFamily="50" charset="-128"/>
                </a:rPr>
                <a:t>◯</a:t>
              </a:r>
              <a:r>
                <a:rPr kumimoji="1" lang="ja-JP" altLang="en-US" sz="1200" dirty="0">
                  <a:latin typeface="Yu Gothic UI" panose="020B0500000000000000" pitchFamily="50" charset="-128"/>
                  <a:ea typeface="Yu Gothic UI" panose="020B0500000000000000" pitchFamily="50" charset="-128"/>
                </a:rPr>
                <a:t>日前</a:t>
              </a:r>
              <a:endParaRPr kumimoji="1" lang="en-US" altLang="ja-JP" sz="1200" dirty="0">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ゲート搬入の時間帯</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dirty="0">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（ご回答ください）</a:t>
              </a:r>
              <a:endParaRPr kumimoji="1" lang="en-US" altLang="ja-JP" sz="12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東京港ストックヤードの利用有無：</a:t>
              </a:r>
              <a:r>
                <a:rPr kumimoji="1" lang="ja-JP" altLang="en-US" sz="1200" u="sng" dirty="0">
                  <a:highlight>
                    <a:srgbClr val="FFFF99"/>
                  </a:highlight>
                  <a:latin typeface="Yu Gothic UI" panose="020B0500000000000000" pitchFamily="50" charset="-128"/>
                  <a:ea typeface="Yu Gothic UI" panose="020B0500000000000000" pitchFamily="50" charset="-128"/>
                </a:rPr>
                <a:t>利用あり </a:t>
              </a:r>
              <a:r>
                <a:rPr kumimoji="1" lang="en-US" altLang="ja-JP" sz="1200" u="sng" dirty="0">
                  <a:highlight>
                    <a:srgbClr val="FFFF99"/>
                  </a:highlight>
                  <a:latin typeface="Yu Gothic UI" panose="020B0500000000000000" pitchFamily="50" charset="-128"/>
                  <a:ea typeface="Yu Gothic UI" panose="020B0500000000000000" pitchFamily="50" charset="-128"/>
                </a:rPr>
                <a:t>/ </a:t>
              </a:r>
              <a:r>
                <a:rPr kumimoji="1" lang="ja-JP" altLang="en-US" sz="1200" u="sng" dirty="0">
                  <a:highlight>
                    <a:srgbClr val="FFFF99"/>
                  </a:highlight>
                  <a:latin typeface="Yu Gothic UI" panose="020B0500000000000000" pitchFamily="50" charset="-128"/>
                  <a:ea typeface="Yu Gothic UI" panose="020B0500000000000000" pitchFamily="50" charset="-128"/>
                </a:rPr>
                <a:t>利用なし</a:t>
              </a:r>
              <a:endParaRPr kumimoji="1" lang="en-US" altLang="ja-JP" sz="1200" dirty="0">
                <a:highlight>
                  <a:srgbClr val="FFFF99"/>
                </a:highlight>
                <a:latin typeface="Yu Gothic UI" panose="020B0500000000000000" pitchFamily="50" charset="-128"/>
                <a:ea typeface="Yu Gothic UI" panose="020B0500000000000000" pitchFamily="50" charset="-128"/>
              </a:endParaRPr>
            </a:p>
          </p:txBody>
        </p:sp>
      </p:grpSp>
      <p:grpSp>
        <p:nvGrpSpPr>
          <p:cNvPr id="21" name="グループ化 20">
            <a:extLst>
              <a:ext uri="{FF2B5EF4-FFF2-40B4-BE49-F238E27FC236}">
                <a16:creationId xmlns:a16="http://schemas.microsoft.com/office/drawing/2014/main" id="{D1E352BF-68CF-FC3B-3AFC-2050EC59A4EC}"/>
              </a:ext>
            </a:extLst>
          </p:cNvPr>
          <p:cNvGrpSpPr/>
          <p:nvPr/>
        </p:nvGrpSpPr>
        <p:grpSpPr>
          <a:xfrm>
            <a:off x="5097954" y="4194586"/>
            <a:ext cx="2160000" cy="1383053"/>
            <a:chOff x="5354638" y="3783047"/>
            <a:chExt cx="2160000" cy="1383053"/>
          </a:xfrm>
        </p:grpSpPr>
        <p:sp>
          <p:nvSpPr>
            <p:cNvPr id="22" name="正方形/長方形 21">
              <a:extLst>
                <a:ext uri="{FF2B5EF4-FFF2-40B4-BE49-F238E27FC236}">
                  <a16:creationId xmlns:a16="http://schemas.microsoft.com/office/drawing/2014/main" id="{B4FA821D-CCEA-5057-47A2-5DC39ACF56E7}"/>
                </a:ext>
              </a:extLst>
            </p:cNvPr>
            <p:cNvSpPr/>
            <p:nvPr/>
          </p:nvSpPr>
          <p:spPr>
            <a:xfrm>
              <a:off x="5354638" y="3783047"/>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バンニング場所　</a:t>
              </a:r>
              <a:r>
                <a:rPr kumimoji="1" lang="en-US" altLang="ja-JP" sz="1200" b="1" dirty="0">
                  <a:latin typeface="Yu Gothic UI" panose="020B0500000000000000" pitchFamily="50" charset="-128"/>
                  <a:ea typeface="Yu Gothic UI" panose="020B0500000000000000" pitchFamily="50" charset="-128"/>
                </a:rPr>
                <a:t>※</a:t>
              </a:r>
              <a:r>
                <a:rPr lang="ja-JP" altLang="en-US" sz="1200" b="1" dirty="0">
                  <a:latin typeface="Yu Gothic UI" panose="020B0500000000000000" pitchFamily="50" charset="-128"/>
                  <a:ea typeface="Yu Gothic UI" panose="020B0500000000000000" pitchFamily="50" charset="-128"/>
                </a:rPr>
                <a:t>荷送人の</a:t>
              </a:r>
              <a:r>
                <a:rPr lang="en-US" altLang="ja-JP" sz="1200" b="1" dirty="0">
                  <a:latin typeface="Yu Gothic UI" panose="020B0500000000000000" pitchFamily="50" charset="-128"/>
                  <a:ea typeface="Yu Gothic UI" panose="020B0500000000000000" pitchFamily="50" charset="-128"/>
                </a:rPr>
                <a:t/>
              </a:r>
              <a:br>
                <a:rPr lang="en-US" altLang="ja-JP" sz="1200" b="1" dirty="0">
                  <a:latin typeface="Yu Gothic UI" panose="020B0500000000000000" pitchFamily="50" charset="-128"/>
                  <a:ea typeface="Yu Gothic UI" panose="020B0500000000000000" pitchFamily="50" charset="-128"/>
                </a:rPr>
              </a:br>
              <a:r>
                <a:rPr lang="ja-JP" altLang="en-US" sz="1200" b="1" dirty="0">
                  <a:latin typeface="Yu Gothic UI" panose="020B0500000000000000" pitchFamily="50" charset="-128"/>
                  <a:ea typeface="Yu Gothic UI" panose="020B0500000000000000" pitchFamily="50" charset="-128"/>
                </a:rPr>
                <a:t>拠点と一致しない場合</a:t>
              </a:r>
              <a:endParaRPr kumimoji="1" lang="ja-JP" altLang="en-US" sz="1200" b="1" dirty="0">
                <a:latin typeface="Yu Gothic UI" panose="020B0500000000000000" pitchFamily="50" charset="-128"/>
                <a:ea typeface="Yu Gothic UI" panose="020B0500000000000000" pitchFamily="50" charset="-128"/>
              </a:endParaRPr>
            </a:p>
          </p:txBody>
        </p:sp>
        <p:sp>
          <p:nvSpPr>
            <p:cNvPr id="23" name="テキスト ボックス 22">
              <a:extLst>
                <a:ext uri="{FF2B5EF4-FFF2-40B4-BE49-F238E27FC236}">
                  <a16:creationId xmlns:a16="http://schemas.microsoft.com/office/drawing/2014/main" id="{C4963555-B47E-845B-2D0E-956D4A9F7744}"/>
                </a:ext>
              </a:extLst>
            </p:cNvPr>
            <p:cNvSpPr txBox="1"/>
            <p:nvPr/>
          </p:nvSpPr>
          <p:spPr>
            <a:xfrm>
              <a:off x="5354638" y="4296631"/>
              <a:ext cx="2160000" cy="869469"/>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施設名（あれば）</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dirty="0">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 （例）◯◯倉庫</a:t>
              </a:r>
              <a:endParaRPr kumimoji="1" lang="en-US" altLang="ja-JP" sz="1200" dirty="0">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住所</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dirty="0">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200" u="sng" dirty="0">
                <a:highlight>
                  <a:srgbClr val="FFFF99"/>
                </a:highlight>
                <a:latin typeface="Yu Gothic UI" panose="020B0500000000000000" pitchFamily="50" charset="-128"/>
                <a:ea typeface="Yu Gothic UI" panose="020B0500000000000000" pitchFamily="50" charset="-128"/>
              </a:endParaRPr>
            </a:p>
          </p:txBody>
        </p:sp>
      </p:grpSp>
      <p:grpSp>
        <p:nvGrpSpPr>
          <p:cNvPr id="24" name="グループ化 23">
            <a:extLst>
              <a:ext uri="{FF2B5EF4-FFF2-40B4-BE49-F238E27FC236}">
                <a16:creationId xmlns:a16="http://schemas.microsoft.com/office/drawing/2014/main" id="{48B6DA12-45B9-675F-439B-6650B6C4725B}"/>
              </a:ext>
            </a:extLst>
          </p:cNvPr>
          <p:cNvGrpSpPr/>
          <p:nvPr/>
        </p:nvGrpSpPr>
        <p:grpSpPr>
          <a:xfrm>
            <a:off x="2648046" y="4194586"/>
            <a:ext cx="2160000" cy="1198387"/>
            <a:chOff x="2403276" y="3783047"/>
            <a:chExt cx="2160000" cy="1198387"/>
          </a:xfrm>
        </p:grpSpPr>
        <p:sp>
          <p:nvSpPr>
            <p:cNvPr id="25" name="正方形/長方形 24">
              <a:extLst>
                <a:ext uri="{FF2B5EF4-FFF2-40B4-BE49-F238E27FC236}">
                  <a16:creationId xmlns:a16="http://schemas.microsoft.com/office/drawing/2014/main" id="{682AAD25-858F-2770-C443-73BABF7C3FC6}"/>
                </a:ext>
              </a:extLst>
            </p:cNvPr>
            <p:cNvSpPr/>
            <p:nvPr/>
          </p:nvSpPr>
          <p:spPr>
            <a:xfrm>
              <a:off x="2403276" y="3783047"/>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荷送人（工場など）</a:t>
              </a:r>
            </a:p>
          </p:txBody>
        </p:sp>
        <p:sp>
          <p:nvSpPr>
            <p:cNvPr id="26" name="テキスト ボックス 25">
              <a:extLst>
                <a:ext uri="{FF2B5EF4-FFF2-40B4-BE49-F238E27FC236}">
                  <a16:creationId xmlns:a16="http://schemas.microsoft.com/office/drawing/2014/main" id="{D4FC2AA9-BB38-0239-F2BB-90C7723914EC}"/>
                </a:ext>
              </a:extLst>
            </p:cNvPr>
            <p:cNvSpPr txBox="1"/>
            <p:nvPr/>
          </p:nvSpPr>
          <p:spPr>
            <a:xfrm>
              <a:off x="2403276" y="4296631"/>
              <a:ext cx="2160000" cy="684803"/>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施設名：</a:t>
              </a:r>
              <a:r>
                <a:rPr kumimoji="1" lang="ja-JP" altLang="en-US" sz="1200" u="sng" dirty="0">
                  <a:highlight>
                    <a:srgbClr val="FFFF99"/>
                  </a:highlight>
                  <a:latin typeface="Yu Gothic UI" panose="020B0500000000000000" pitchFamily="50" charset="-128"/>
                  <a:ea typeface="Yu Gothic UI" panose="020B0500000000000000" pitchFamily="50" charset="-128"/>
                  <a:sym typeface="Wingdings" panose="05000000000000000000" pitchFamily="2" charset="2"/>
                </a:rPr>
                <a:t>（例</a:t>
              </a:r>
              <a:r>
                <a:rPr kumimoji="1" lang="ja-JP" altLang="en-US" sz="1200" u="sng" dirty="0">
                  <a:highlight>
                    <a:srgbClr val="FFFF99"/>
                  </a:highlight>
                  <a:latin typeface="Yu Gothic UI" panose="020B0500000000000000" pitchFamily="50" charset="-128"/>
                  <a:ea typeface="Yu Gothic UI" panose="020B0500000000000000" pitchFamily="50" charset="-128"/>
                </a:rPr>
                <a:t>）◯◯工場</a:t>
              </a:r>
              <a:endParaRPr kumimoji="1" lang="en-US" altLang="ja-JP" sz="12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住所</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dirty="0">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200" u="sng" dirty="0">
                <a:highlight>
                  <a:srgbClr val="FFFF99"/>
                </a:highlight>
                <a:latin typeface="Yu Gothic UI" panose="020B0500000000000000" pitchFamily="50" charset="-128"/>
                <a:ea typeface="Yu Gothic UI" panose="020B0500000000000000" pitchFamily="50" charset="-128"/>
              </a:endParaRPr>
            </a:p>
          </p:txBody>
        </p:sp>
      </p:grpSp>
      <p:cxnSp>
        <p:nvCxnSpPr>
          <p:cNvPr id="27" name="直線矢印コネクタ 26">
            <a:extLst>
              <a:ext uri="{FF2B5EF4-FFF2-40B4-BE49-F238E27FC236}">
                <a16:creationId xmlns:a16="http://schemas.microsoft.com/office/drawing/2014/main" id="{F7C48285-3EE2-12BE-51BB-DAC275CD4791}"/>
              </a:ext>
            </a:extLst>
          </p:cNvPr>
          <p:cNvCxnSpPr>
            <a:cxnSpLocks/>
            <a:stCxn id="25" idx="3"/>
            <a:endCxn id="22" idx="1"/>
          </p:cNvCxnSpPr>
          <p:nvPr/>
        </p:nvCxnSpPr>
        <p:spPr>
          <a:xfrm>
            <a:off x="4808046" y="439012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0AA83D54-2504-FEFF-CC12-AEC7E4750EA7}"/>
              </a:ext>
            </a:extLst>
          </p:cNvPr>
          <p:cNvGrpSpPr/>
          <p:nvPr/>
        </p:nvGrpSpPr>
        <p:grpSpPr>
          <a:xfrm>
            <a:off x="198138" y="4194586"/>
            <a:ext cx="2160000" cy="1567719"/>
            <a:chOff x="2403276" y="3783047"/>
            <a:chExt cx="2160000" cy="1567719"/>
          </a:xfrm>
        </p:grpSpPr>
        <p:sp>
          <p:nvSpPr>
            <p:cNvPr id="29" name="正方形/長方形 28">
              <a:extLst>
                <a:ext uri="{FF2B5EF4-FFF2-40B4-BE49-F238E27FC236}">
                  <a16:creationId xmlns:a16="http://schemas.microsoft.com/office/drawing/2014/main" id="{2F463EB2-0898-461D-DC41-F2190CFAFAE2}"/>
                </a:ext>
              </a:extLst>
            </p:cNvPr>
            <p:cNvSpPr/>
            <p:nvPr/>
          </p:nvSpPr>
          <p:spPr>
            <a:xfrm>
              <a:off x="2403276" y="3783047"/>
              <a:ext cx="2160000" cy="391075"/>
            </a:xfrm>
            <a:prstGeom prst="rect">
              <a:avLst/>
            </a:prstGeom>
            <a:solidFill>
              <a:schemeClr val="bg1">
                <a:lumMod val="95000"/>
              </a:schemeClr>
            </a:solid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a:latin typeface="Yu Gothic UI" panose="020B0500000000000000" pitchFamily="50" charset="-128"/>
                  <a:ea typeface="Yu Gothic UI" panose="020B0500000000000000" pitchFamily="50" charset="-128"/>
                </a:rPr>
                <a:t>コンテナピック場所</a:t>
              </a:r>
            </a:p>
          </p:txBody>
        </p:sp>
        <p:sp>
          <p:nvSpPr>
            <p:cNvPr id="30" name="テキスト ボックス 29">
              <a:extLst>
                <a:ext uri="{FF2B5EF4-FFF2-40B4-BE49-F238E27FC236}">
                  <a16:creationId xmlns:a16="http://schemas.microsoft.com/office/drawing/2014/main" id="{ECFED6A9-1B71-1D7D-1E67-684E44A6ACBF}"/>
                </a:ext>
              </a:extLst>
            </p:cNvPr>
            <p:cNvSpPr txBox="1"/>
            <p:nvPr/>
          </p:nvSpPr>
          <p:spPr>
            <a:xfrm>
              <a:off x="2403276" y="4296631"/>
              <a:ext cx="2160000" cy="1054135"/>
            </a:xfrm>
            <a:prstGeom prst="rect">
              <a:avLst/>
            </a:prstGeom>
            <a:noFill/>
          </p:spPr>
          <p:txBody>
            <a:bodyPr wrap="square" rtlCol="0">
              <a:spAutoFit/>
            </a:bodyPr>
            <a:lstStyle/>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施設名：</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u="sng" dirty="0">
                  <a:highlight>
                    <a:srgbClr val="FFFF99"/>
                  </a:highlight>
                  <a:latin typeface="Yu Gothic UI" panose="020B0500000000000000" pitchFamily="50" charset="-128"/>
                  <a:ea typeface="Yu Gothic UI" panose="020B0500000000000000" pitchFamily="50" charset="-128"/>
                  <a:sym typeface="Wingdings" panose="05000000000000000000" pitchFamily="2" charset="2"/>
                </a:rPr>
                <a:t>（例</a:t>
              </a:r>
              <a:r>
                <a:rPr kumimoji="1" lang="ja-JP" altLang="en-US" sz="1200" u="sng" dirty="0">
                  <a:highlight>
                    <a:srgbClr val="FFFF99"/>
                  </a:highlight>
                  <a:latin typeface="Yu Gothic UI" panose="020B0500000000000000" pitchFamily="50" charset="-128"/>
                  <a:ea typeface="Yu Gothic UI" panose="020B0500000000000000" pitchFamily="50" charset="-128"/>
                </a:rPr>
                <a:t>）◯◯</a:t>
              </a:r>
              <a:r>
                <a:rPr kumimoji="1" lang="en-US" altLang="ja-JP" sz="1200" u="sng" dirty="0">
                  <a:highlight>
                    <a:srgbClr val="FFFF99"/>
                  </a:highlight>
                  <a:latin typeface="Yu Gothic UI" panose="020B0500000000000000" pitchFamily="50" charset="-128"/>
                  <a:ea typeface="Yu Gothic UI" panose="020B0500000000000000" pitchFamily="50" charset="-128"/>
                </a:rPr>
                <a:t>ICD</a:t>
              </a:r>
              <a:br>
                <a:rPr kumimoji="1" lang="en-US" altLang="ja-JP" sz="1200" u="sng" dirty="0">
                  <a:highlight>
                    <a:srgbClr val="FFFF99"/>
                  </a:highlight>
                  <a:latin typeface="Yu Gothic UI" panose="020B0500000000000000" pitchFamily="50" charset="-128"/>
                  <a:ea typeface="Yu Gothic UI" panose="020B0500000000000000" pitchFamily="50" charset="-128"/>
                </a:rPr>
              </a:br>
              <a:r>
                <a:rPr kumimoji="1" lang="ja-JP" altLang="en-US" sz="1200" u="sng" dirty="0">
                  <a:highlight>
                    <a:srgbClr val="FFFF99"/>
                  </a:highlight>
                  <a:latin typeface="Yu Gothic UI" panose="020B0500000000000000" pitchFamily="50" charset="-128"/>
                  <a:ea typeface="Yu Gothic UI" panose="020B0500000000000000" pitchFamily="50" charset="-128"/>
                </a:rPr>
                <a:t> </a:t>
              </a:r>
              <a:r>
                <a:rPr kumimoji="1" lang="en-US" altLang="ja-JP" sz="1200" u="sng" dirty="0">
                  <a:highlight>
                    <a:srgbClr val="FFFF99"/>
                  </a:highlight>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 ◯◯港のコンテナデポ</a:t>
              </a:r>
              <a:endParaRPr kumimoji="1" lang="en-US" altLang="ja-JP" sz="1200" u="sng" dirty="0">
                <a:highlight>
                  <a:srgbClr val="FFFF99"/>
                </a:highlight>
                <a:latin typeface="Yu Gothic UI" panose="020B0500000000000000" pitchFamily="50" charset="-128"/>
                <a:ea typeface="Yu Gothic UI" panose="020B0500000000000000" pitchFamily="50" charset="-128"/>
              </a:endParaRPr>
            </a:p>
            <a:p>
              <a:pPr marL="174625" indent="-174625">
                <a:spcBef>
                  <a:spcPts val="300"/>
                </a:spcBef>
                <a:buFont typeface="Arial" panose="020B0604020202020204" pitchFamily="34" charset="0"/>
                <a:buChar char="•"/>
              </a:pPr>
              <a:r>
                <a:rPr kumimoji="1" lang="ja-JP" altLang="en-US" sz="1200" dirty="0">
                  <a:latin typeface="Yu Gothic UI" panose="020B0500000000000000" pitchFamily="50" charset="-128"/>
                  <a:ea typeface="Yu Gothic UI" panose="020B0500000000000000" pitchFamily="50" charset="-128"/>
                </a:rPr>
                <a:t>住所</a:t>
              </a:r>
              <a:r>
                <a:rPr kumimoji="1" lang="en-US" altLang="ja-JP" sz="1200" dirty="0">
                  <a:latin typeface="Yu Gothic UI" panose="020B0500000000000000" pitchFamily="50" charset="-128"/>
                  <a:ea typeface="Yu Gothic UI" panose="020B0500000000000000" pitchFamily="50" charset="-128"/>
                </a:rPr>
                <a:t/>
              </a:r>
              <a:br>
                <a:rPr kumimoji="1" lang="en-US" altLang="ja-JP" sz="1200" dirty="0">
                  <a:latin typeface="Yu Gothic UI" panose="020B0500000000000000" pitchFamily="50" charset="-128"/>
                  <a:ea typeface="Yu Gothic UI" panose="020B0500000000000000" pitchFamily="50" charset="-128"/>
                </a:rPr>
              </a:br>
              <a:r>
                <a:rPr kumimoji="1" lang="ja-JP" altLang="en-US" sz="1200" dirty="0">
                  <a:latin typeface="Yu Gothic UI" panose="020B0500000000000000" pitchFamily="50" charset="-128"/>
                  <a:ea typeface="Yu Gothic UI" panose="020B0500000000000000" pitchFamily="50" charset="-128"/>
                </a:rPr>
                <a:t>：</a:t>
              </a:r>
              <a:r>
                <a:rPr kumimoji="1" lang="ja-JP" altLang="en-US" sz="1200" u="sng" dirty="0">
                  <a:highlight>
                    <a:srgbClr val="FFFF99"/>
                  </a:highlight>
                  <a:latin typeface="Yu Gothic UI" panose="020B0500000000000000" pitchFamily="50" charset="-128"/>
                  <a:ea typeface="Yu Gothic UI" panose="020B0500000000000000" pitchFamily="50" charset="-128"/>
                </a:rPr>
                <a:t>◯◯（ご記入ください）</a:t>
              </a:r>
              <a:endParaRPr kumimoji="1" lang="en-US" altLang="ja-JP" sz="1200" dirty="0">
                <a:latin typeface="Yu Gothic UI" panose="020B0500000000000000" pitchFamily="50" charset="-128"/>
                <a:ea typeface="Yu Gothic UI" panose="020B0500000000000000" pitchFamily="50" charset="-128"/>
              </a:endParaRPr>
            </a:p>
          </p:txBody>
        </p:sp>
      </p:grpSp>
      <p:cxnSp>
        <p:nvCxnSpPr>
          <p:cNvPr id="31" name="直線矢印コネクタ 30">
            <a:extLst>
              <a:ext uri="{FF2B5EF4-FFF2-40B4-BE49-F238E27FC236}">
                <a16:creationId xmlns:a16="http://schemas.microsoft.com/office/drawing/2014/main" id="{25F68373-DE0E-839A-8041-7730441CE51A}"/>
              </a:ext>
            </a:extLst>
          </p:cNvPr>
          <p:cNvCxnSpPr>
            <a:cxnSpLocks/>
            <a:stCxn id="29" idx="3"/>
            <a:endCxn id="25" idx="1"/>
          </p:cNvCxnSpPr>
          <p:nvPr/>
        </p:nvCxnSpPr>
        <p:spPr>
          <a:xfrm>
            <a:off x="2358138" y="4390124"/>
            <a:ext cx="289908" cy="0"/>
          </a:xfrm>
          <a:prstGeom prst="straightConnector1">
            <a:avLst/>
          </a:prstGeom>
          <a:ln>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
            <a:extLst>
              <a:ext uri="{FF2B5EF4-FFF2-40B4-BE49-F238E27FC236}">
                <a16:creationId xmlns:a16="http://schemas.microsoft.com/office/drawing/2014/main" id="{27B37567-E676-59FC-124B-A264DA2E45A5}"/>
              </a:ext>
            </a:extLst>
          </p:cNvPr>
          <p:cNvGrpSpPr/>
          <p:nvPr/>
        </p:nvGrpSpPr>
        <p:grpSpPr>
          <a:xfrm>
            <a:off x="198137" y="3789040"/>
            <a:ext cx="9509726" cy="307777"/>
            <a:chOff x="1136650" y="5481228"/>
            <a:chExt cx="7632700" cy="307777"/>
          </a:xfrm>
        </p:grpSpPr>
        <p:sp>
          <p:nvSpPr>
            <p:cNvPr id="33" name="テキスト ボックス 24">
              <a:extLst>
                <a:ext uri="{FF2B5EF4-FFF2-40B4-BE49-F238E27FC236}">
                  <a16:creationId xmlns:a16="http://schemas.microsoft.com/office/drawing/2014/main" id="{1DBBA25D-DAF5-C6B8-72B3-3DB730792C73}"/>
                </a:ext>
              </a:extLst>
            </p:cNvPr>
            <p:cNvSpPr txBox="1">
              <a:spLocks noChangeArrowheads="1"/>
            </p:cNvSpPr>
            <p:nvPr/>
          </p:nvSpPr>
          <p:spPr bwMode="auto">
            <a:xfrm>
              <a:off x="1136650" y="5481228"/>
              <a:ext cx="7632700" cy="307777"/>
            </a:xfrm>
            <a:prstGeom prst="rect">
              <a:avLst/>
            </a:prstGeom>
            <a:noFill/>
            <a:ln w="9525">
              <a:noFill/>
              <a:miter lim="800000"/>
              <a:headEnd/>
              <a:tailEnd/>
            </a:ln>
          </p:spPr>
          <p:txBody>
            <a:bodyPr wrap="none" lIns="0" rIns="0">
              <a:noAutofit/>
            </a:bodyPr>
            <a:lstStyle>
              <a:defPPr>
                <a:defRPr lang="ja-JP"/>
              </a:defPPr>
              <a:lvl1pPr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pitchFamily="34" charset="0"/>
                  <a:ea typeface="ＭＳ Ｐゴシック" pitchFamily="50" charset="-128"/>
                  <a:cs typeface="+mn-cs"/>
                </a:defRPr>
              </a:lvl9pPr>
            </a:lstStyle>
            <a:p>
              <a:pPr algn="l"/>
              <a:r>
                <a:rPr lang="ja-JP" altLang="en-US" sz="1400" dirty="0">
                  <a:latin typeface="Yu Gothic UI" panose="020B0500000000000000" pitchFamily="50" charset="-128"/>
                  <a:ea typeface="Yu Gothic UI" panose="020B0500000000000000" pitchFamily="50" charset="-128"/>
                </a:rPr>
                <a:t>輸送フロー　</a:t>
              </a:r>
              <a:r>
                <a:rPr lang="en-US" altLang="ja-JP" sz="1400" dirty="0">
                  <a:latin typeface="Yu Gothic UI" panose="020B0500000000000000" pitchFamily="50" charset="-128"/>
                  <a:ea typeface="Yu Gothic UI" panose="020B0500000000000000" pitchFamily="50" charset="-128"/>
                </a:rPr>
                <a:t>※</a:t>
              </a:r>
              <a:r>
                <a:rPr lang="ja-JP" altLang="en-US" sz="1400" dirty="0">
                  <a:latin typeface="Yu Gothic UI" panose="020B0500000000000000" pitchFamily="50" charset="-128"/>
                  <a:ea typeface="Yu Gothic UI" panose="020B0500000000000000" pitchFamily="50" charset="-128"/>
                </a:rPr>
                <a:t>必要に応じて追加・削除などをお願いします</a:t>
              </a:r>
            </a:p>
          </p:txBody>
        </p:sp>
        <p:cxnSp>
          <p:nvCxnSpPr>
            <p:cNvPr id="34" name="直線コネクタ 33">
              <a:extLst>
                <a:ext uri="{FF2B5EF4-FFF2-40B4-BE49-F238E27FC236}">
                  <a16:creationId xmlns:a16="http://schemas.microsoft.com/office/drawing/2014/main" id="{5AAEE91E-A69E-6984-2750-E6E97C656D23}"/>
                </a:ext>
              </a:extLst>
            </p:cNvPr>
            <p:cNvCxnSpPr/>
            <p:nvPr/>
          </p:nvCxnSpPr>
          <p:spPr>
            <a:xfrm>
              <a:off x="1136650" y="5779678"/>
              <a:ext cx="76327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6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8287241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7"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a:xfrm>
            <a:off x="201975" y="259239"/>
            <a:ext cx="9504000" cy="671292"/>
          </a:xfrm>
        </p:spPr>
        <p:txBody>
          <a:bodyPr/>
          <a:lstStyle/>
          <a:p>
            <a:r>
              <a:rPr lang="ja-JP" altLang="en-US" dirty="0"/>
              <a:t>現在の輸送における課題</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様式４（３枚以内）</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1125540"/>
            <a:ext cx="9498309" cy="671292"/>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様式４で記載した現在の輸送フローに関して、課題として認識している点を記載してください。必要に応じて下記の表を利用してください。</a:t>
            </a:r>
            <a:endParaRPr kumimoji="1" lang="en-US" altLang="ja-JP" sz="1400" dirty="0">
              <a:solidFill>
                <a:schemeClr val="accent1"/>
              </a:solidFill>
            </a:endParaRPr>
          </a:p>
          <a:p>
            <a:pPr>
              <a:spcBef>
                <a:spcPts val="300"/>
              </a:spcBef>
            </a:pPr>
            <a:r>
              <a:rPr lang="ja-JP" altLang="en-US" sz="1400" dirty="0">
                <a:solidFill>
                  <a:schemeClr val="accent1"/>
                </a:solidFill>
              </a:rPr>
              <a:t>コンソーシアムによる応募の場合、荷主と陸運事業者など、属性ごとに課題を認識してください。</a:t>
            </a:r>
            <a:endParaRPr kumimoji="1" lang="en-US" altLang="ja-JP" sz="1400" dirty="0">
              <a:solidFill>
                <a:schemeClr val="accent1"/>
              </a:solidFill>
            </a:endParaRPr>
          </a:p>
        </p:txBody>
      </p:sp>
      <p:graphicFrame>
        <p:nvGraphicFramePr>
          <p:cNvPr id="5" name="表 6">
            <a:extLst>
              <a:ext uri="{FF2B5EF4-FFF2-40B4-BE49-F238E27FC236}">
                <a16:creationId xmlns:a16="http://schemas.microsoft.com/office/drawing/2014/main" id="{8109D770-305F-3959-0C84-7189A55A9529}"/>
              </a:ext>
            </a:extLst>
          </p:cNvPr>
          <p:cNvGraphicFramePr>
            <a:graphicFrameLocks noGrp="1"/>
          </p:cNvGraphicFramePr>
          <p:nvPr>
            <p:extLst>
              <p:ext uri="{D42A27DB-BD31-4B8C-83A1-F6EECF244321}">
                <p14:modId xmlns:p14="http://schemas.microsoft.com/office/powerpoint/2010/main" val="4224203787"/>
              </p:ext>
            </p:extLst>
          </p:nvPr>
        </p:nvGraphicFramePr>
        <p:xfrm>
          <a:off x="200025" y="1844824"/>
          <a:ext cx="9505950" cy="1940560"/>
        </p:xfrm>
        <a:graphic>
          <a:graphicData uri="http://schemas.openxmlformats.org/drawingml/2006/table">
            <a:tbl>
              <a:tblPr firstRow="1" bandRow="1">
                <a:tableStyleId>{5C22544A-7EE6-4342-B048-85BDC9FD1C3A}</a:tableStyleId>
              </a:tblPr>
              <a:tblGrid>
                <a:gridCol w="1512615">
                  <a:extLst>
                    <a:ext uri="{9D8B030D-6E8A-4147-A177-3AD203B41FA5}">
                      <a16:colId xmlns:a16="http://schemas.microsoft.com/office/drawing/2014/main" val="598721422"/>
                    </a:ext>
                  </a:extLst>
                </a:gridCol>
                <a:gridCol w="7993335">
                  <a:extLst>
                    <a:ext uri="{9D8B030D-6E8A-4147-A177-3AD203B41FA5}">
                      <a16:colId xmlns:a16="http://schemas.microsoft.com/office/drawing/2014/main" val="717336382"/>
                    </a:ext>
                  </a:extLst>
                </a:gridCol>
              </a:tblGrid>
              <a:tr h="370840">
                <a:tc>
                  <a:txBody>
                    <a:bodyPr/>
                    <a:lstStyle/>
                    <a:p>
                      <a:r>
                        <a:rPr kumimoji="1" lang="ja-JP" altLang="en-US" sz="1200" dirty="0">
                          <a:solidFill>
                            <a:schemeClr val="tx1"/>
                          </a:solidFill>
                        </a:rPr>
                        <a:t>テーマ</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2">
                        <a:lumMod val="20000"/>
                        <a:lumOff val="80000"/>
                      </a:schemeClr>
                    </a:solidFill>
                  </a:tcPr>
                </a:tc>
                <a:tc>
                  <a:txBody>
                    <a:bodyPr/>
                    <a:lstStyle/>
                    <a:p>
                      <a:r>
                        <a:rPr kumimoji="1" lang="ja-JP" altLang="en-US" sz="1200" dirty="0">
                          <a:solidFill>
                            <a:schemeClr val="tx1"/>
                          </a:solidFill>
                        </a:rPr>
                        <a:t>課題</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773628778"/>
                  </a:ext>
                </a:extLst>
              </a:tr>
              <a:tr h="370840">
                <a:tc>
                  <a:txBody>
                    <a:bodyPr/>
                    <a:lstStyle/>
                    <a:p>
                      <a:r>
                        <a:rPr kumimoji="1" lang="ja-JP" altLang="en-US" sz="1200" dirty="0"/>
                        <a:t>輸送コスト</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endParaRPr kumimoji="1" lang="ja-JP" altLang="en-US" sz="1200" dirty="0">
                        <a:solidFill>
                          <a:schemeClr val="accent1"/>
                        </a:solidFill>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4200901"/>
                  </a:ext>
                </a:extLst>
              </a:tr>
              <a:tr h="370840">
                <a:tc>
                  <a:txBody>
                    <a:bodyPr/>
                    <a:lstStyle/>
                    <a:p>
                      <a:r>
                        <a:rPr kumimoji="1" lang="ja-JP" altLang="en-US" sz="1200" dirty="0"/>
                        <a:t>リードタイム</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ja-JP" altLang="en-US" sz="1200" dirty="0">
                          <a:solidFill>
                            <a:schemeClr val="accent1"/>
                          </a:solidFill>
                        </a:rPr>
                        <a:t>（記入例）東京港コンテナゲート前の混雑により、計画通りの輸送が難しい</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887492"/>
                  </a:ext>
                </a:extLst>
              </a:tr>
              <a:tr h="370840">
                <a:tc>
                  <a:txBody>
                    <a:bodyPr/>
                    <a:lstStyle/>
                    <a:p>
                      <a:r>
                        <a:rPr kumimoji="1" lang="ja-JP" altLang="en-US" sz="1200" dirty="0"/>
                        <a:t>環境負荷</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endParaRPr kumimoji="1" lang="ja-JP" altLang="en-US" sz="1200" dirty="0">
                        <a:solidFill>
                          <a:schemeClr val="accent1"/>
                        </a:solidFill>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05415369"/>
                  </a:ext>
                </a:extLst>
              </a:tr>
              <a:tr h="370840">
                <a:tc>
                  <a:txBody>
                    <a:bodyPr/>
                    <a:lstStyle/>
                    <a:p>
                      <a:r>
                        <a:rPr kumimoji="1" lang="ja-JP" altLang="en-US" sz="1200" dirty="0"/>
                        <a:t>その他</a:t>
                      </a:r>
                      <a:r>
                        <a:rPr kumimoji="1" lang="en-US" altLang="ja-JP" sz="1200" dirty="0"/>
                        <a:t/>
                      </a:r>
                      <a:br>
                        <a:rPr kumimoji="1" lang="en-US" altLang="ja-JP" sz="1200" dirty="0"/>
                      </a:br>
                      <a:r>
                        <a:rPr kumimoji="1" lang="ja-JP" altLang="en-US" sz="1200" dirty="0"/>
                        <a:t>（輸送効率など）</a:t>
                      </a:r>
                      <a:endParaRPr kumimoji="1" lang="en-US" altLang="ja-JP" sz="1200" dirty="0"/>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buFont typeface="Wingdings" panose="05000000000000000000" pitchFamily="2" charset="2"/>
                        <a:buChar char="ü"/>
                      </a:pPr>
                      <a:r>
                        <a:rPr kumimoji="1" lang="ja-JP" altLang="en-US" sz="1200" dirty="0">
                          <a:solidFill>
                            <a:schemeClr val="accent1"/>
                          </a:solidFill>
                        </a:rPr>
                        <a:t>仮に「物流</a:t>
                      </a:r>
                      <a:r>
                        <a:rPr kumimoji="1" lang="en-US" altLang="ja-JP" sz="1200" dirty="0">
                          <a:solidFill>
                            <a:schemeClr val="accent1"/>
                          </a:solidFill>
                        </a:rPr>
                        <a:t>2024</a:t>
                      </a:r>
                      <a:r>
                        <a:rPr kumimoji="1" lang="ja-JP" altLang="en-US" sz="1200" dirty="0">
                          <a:solidFill>
                            <a:schemeClr val="accent1"/>
                          </a:solidFill>
                        </a:rPr>
                        <a:t>年問題」に関連する課題がありましたら、こちらにご記入ください</a:t>
                      </a: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30617143"/>
                  </a:ext>
                </a:extLst>
              </a:tr>
            </a:tbl>
          </a:graphicData>
        </a:graphic>
      </p:graphicFrame>
    </p:spTree>
    <p:extLst>
      <p:ext uri="{BB962C8B-B14F-4D97-AF65-F5344CB8AC3E}">
        <p14:creationId xmlns:p14="http://schemas.microsoft.com/office/powerpoint/2010/main" val="231207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8688012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1"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a:xfrm>
            <a:off x="201975" y="259239"/>
            <a:ext cx="9504000" cy="671292"/>
          </a:xfrm>
        </p:spPr>
        <p:txBody>
          <a:bodyPr/>
          <a:lstStyle/>
          <a:p>
            <a:r>
              <a:rPr lang="ja-JP" altLang="en-US" dirty="0"/>
              <a:t>シフト後輸送</a:t>
            </a:r>
            <a:r>
              <a:rPr lang="ja-JP" altLang="en-US"/>
              <a:t>の概要</a:t>
            </a:r>
            <a:endParaRPr lang="ja-JP" altLang="en-US" sz="1600" i="1" dirty="0">
              <a:solidFill>
                <a:schemeClr val="accent5">
                  <a:lumMod val="50000"/>
                </a:schemeClr>
              </a:solidFill>
              <a:highlight>
                <a:srgbClr val="FFFF00"/>
              </a:highlight>
            </a:endParaRP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a:t>
            </a:r>
            <a:r>
              <a:rPr lang="ja-JP" altLang="en-US"/>
              <a:t>６（枚数</a:t>
            </a:r>
            <a:r>
              <a:rPr lang="ja-JP" altLang="en-US" dirty="0"/>
              <a:t>自由）</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1125539"/>
            <a:ext cx="9498309" cy="5183781"/>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kumimoji="1" lang="ja-JP" altLang="en-US" sz="1400" dirty="0">
                <a:solidFill>
                  <a:schemeClr val="accent1"/>
                </a:solidFill>
              </a:rPr>
              <a:t>下記の項目を記載してください。なお、審査基準のうち「（１）提案内容」との対応関係がわかるように記載してください</a:t>
            </a:r>
            <a:endParaRPr kumimoji="1" lang="en-US" altLang="ja-JP" sz="1400" dirty="0">
              <a:solidFill>
                <a:schemeClr val="accent1"/>
              </a:solidFill>
            </a:endParaRPr>
          </a:p>
          <a:p>
            <a:pPr>
              <a:spcBef>
                <a:spcPts val="300"/>
              </a:spcBef>
            </a:pPr>
            <a:r>
              <a:rPr lang="ja-JP" altLang="en-US" sz="1400" dirty="0">
                <a:solidFill>
                  <a:schemeClr val="accent1"/>
                </a:solidFill>
              </a:rPr>
              <a:t>また、必要に応じて図表を用いてください。ただし、図表の作成にあたっては、アイコンの著作権などを侵害しないように留意してください</a:t>
            </a:r>
            <a:endParaRPr kumimoji="1" lang="en-US" altLang="ja-JP" sz="1400" dirty="0">
              <a:solidFill>
                <a:schemeClr val="accent1"/>
              </a:solidFill>
            </a:endParaRPr>
          </a:p>
          <a:p>
            <a:pPr>
              <a:spcBef>
                <a:spcPts val="300"/>
              </a:spcBef>
            </a:pPr>
            <a:endParaRPr kumimoji="1" lang="en-US" altLang="ja-JP" sz="1400" dirty="0">
              <a:solidFill>
                <a:schemeClr val="accent1"/>
              </a:solidFill>
            </a:endParaRPr>
          </a:p>
          <a:p>
            <a:pPr>
              <a:spcBef>
                <a:spcPts val="300"/>
              </a:spcBef>
            </a:pPr>
            <a:r>
              <a:rPr kumimoji="1" lang="ja-JP" altLang="en-US" sz="1400" dirty="0">
                <a:solidFill>
                  <a:schemeClr val="accent1"/>
                </a:solidFill>
              </a:rPr>
              <a:t>＜以下は必ず記入してください＞</a:t>
            </a:r>
            <a:endParaRPr kumimoji="1" lang="en-US" altLang="ja-JP" sz="1400" dirty="0">
              <a:solidFill>
                <a:schemeClr val="accent1"/>
              </a:solidFill>
            </a:endParaRPr>
          </a:p>
          <a:p>
            <a:pPr marL="285750" indent="-285750">
              <a:spcBef>
                <a:spcPts val="300"/>
              </a:spcBef>
              <a:buFont typeface="Wingdings" panose="05000000000000000000" pitchFamily="2" charset="2"/>
              <a:buChar char="ü"/>
            </a:pPr>
            <a:r>
              <a:rPr kumimoji="1" lang="ja-JP" altLang="en-US" sz="1400" dirty="0">
                <a:solidFill>
                  <a:schemeClr val="accent1"/>
                </a:solidFill>
              </a:rPr>
              <a:t>「シフト後輸送」の概要（輸送ルートなど。現在の輸送概況との違いがわかるように記載してください）</a:t>
            </a:r>
          </a:p>
          <a:p>
            <a:pPr marL="285750" indent="-285750">
              <a:spcBef>
                <a:spcPts val="300"/>
              </a:spcBef>
              <a:buFont typeface="Wingdings" panose="05000000000000000000" pitchFamily="2" charset="2"/>
              <a:buChar char="ü"/>
            </a:pPr>
            <a:r>
              <a:rPr kumimoji="1" lang="ja-JP" altLang="en-US" sz="1400" dirty="0">
                <a:solidFill>
                  <a:schemeClr val="accent1"/>
                </a:solidFill>
              </a:rPr>
              <a:t>シフト後輸送により期待されるメリット（現在の輸送と比較した際のメリットを記載してください）</a:t>
            </a:r>
          </a:p>
          <a:p>
            <a:pPr>
              <a:spcBef>
                <a:spcPts val="300"/>
              </a:spcBef>
            </a:pPr>
            <a:endParaRPr kumimoji="1" lang="en-US" altLang="ja-JP" sz="1400" dirty="0">
              <a:solidFill>
                <a:schemeClr val="accent1"/>
              </a:solidFill>
            </a:endParaRPr>
          </a:p>
          <a:p>
            <a:pPr>
              <a:spcBef>
                <a:spcPts val="300"/>
              </a:spcBef>
            </a:pPr>
            <a:r>
              <a:rPr kumimoji="1" lang="ja-JP" altLang="en-US" sz="1400" dirty="0">
                <a:solidFill>
                  <a:schemeClr val="accent1"/>
                </a:solidFill>
              </a:rPr>
              <a:t>＜以下は任意の記載項目としますが、記載されている場合は評価対象とします＞</a:t>
            </a:r>
          </a:p>
          <a:p>
            <a:pPr marL="285750" indent="-285750">
              <a:spcBef>
                <a:spcPts val="300"/>
              </a:spcBef>
              <a:buFont typeface="Wingdings" panose="05000000000000000000" pitchFamily="2" charset="2"/>
              <a:buChar char="ü"/>
            </a:pPr>
            <a:r>
              <a:rPr kumimoji="1" lang="ja-JP" altLang="en-US" sz="1400" dirty="0">
                <a:solidFill>
                  <a:schemeClr val="accent1"/>
                </a:solidFill>
              </a:rPr>
              <a:t>将来的・長期的な目標</a:t>
            </a:r>
          </a:p>
          <a:p>
            <a:pPr marL="285750" indent="-285750">
              <a:spcBef>
                <a:spcPts val="300"/>
              </a:spcBef>
              <a:buFont typeface="Wingdings" panose="05000000000000000000" pitchFamily="2" charset="2"/>
              <a:buChar char="ü"/>
            </a:pPr>
            <a:r>
              <a:rPr kumimoji="1" lang="ja-JP" altLang="en-US" sz="1400" dirty="0">
                <a:solidFill>
                  <a:schemeClr val="accent1"/>
                </a:solidFill>
              </a:rPr>
              <a:t>将来的・長期的な目標を踏まえ、今回のシフト後輸送で実現したいこと</a:t>
            </a:r>
            <a:r>
              <a:rPr kumimoji="1" lang="en-US" altLang="ja-JP" sz="1400">
                <a:solidFill>
                  <a:schemeClr val="accent1"/>
                </a:solidFill>
              </a:rPr>
              <a:t/>
            </a:r>
            <a:br>
              <a:rPr kumimoji="1" lang="en-US" altLang="ja-JP" sz="1400">
                <a:solidFill>
                  <a:schemeClr val="accent1"/>
                </a:solidFill>
              </a:rPr>
            </a:br>
            <a:r>
              <a:rPr kumimoji="1" lang="en-US" altLang="ja-JP" sz="1400" smtClean="0">
                <a:solidFill>
                  <a:schemeClr val="accent1"/>
                </a:solidFill>
              </a:rPr>
              <a:t>※</a:t>
            </a:r>
            <a:r>
              <a:rPr kumimoji="1" lang="ja-JP" altLang="en-US" sz="1400" smtClean="0">
                <a:solidFill>
                  <a:schemeClr val="accent1"/>
                </a:solidFill>
              </a:rPr>
              <a:t>今回</a:t>
            </a:r>
            <a:r>
              <a:rPr kumimoji="1" lang="ja-JP" altLang="en-US" sz="1400" dirty="0">
                <a:solidFill>
                  <a:schemeClr val="accent1"/>
                </a:solidFill>
              </a:rPr>
              <a:t>のシフト後輸送で実現したいことと、現在の課題（様式４）および長期的な目標・実現したいこと（様式６）との関連が</a:t>
            </a:r>
            <a:r>
              <a:rPr kumimoji="1" lang="en-US" altLang="ja-JP" sz="1400" dirty="0">
                <a:solidFill>
                  <a:schemeClr val="accent1"/>
                </a:solidFill>
              </a:rPr>
              <a:t/>
            </a:r>
            <a:br>
              <a:rPr kumimoji="1" lang="en-US" altLang="ja-JP" sz="1400" dirty="0">
                <a:solidFill>
                  <a:schemeClr val="accent1"/>
                </a:solidFill>
              </a:rPr>
            </a:br>
            <a:r>
              <a:rPr kumimoji="1" lang="ja-JP" altLang="en-US" sz="1400" dirty="0">
                <a:solidFill>
                  <a:schemeClr val="accent1"/>
                </a:solidFill>
              </a:rPr>
              <a:t>　わかるように記載してください</a:t>
            </a:r>
          </a:p>
          <a:p>
            <a:pPr marL="285750" indent="-285750">
              <a:spcBef>
                <a:spcPts val="300"/>
              </a:spcBef>
              <a:buFont typeface="Wingdings" panose="05000000000000000000" pitchFamily="2" charset="2"/>
              <a:buChar char="ü"/>
            </a:pPr>
            <a:r>
              <a:rPr kumimoji="1" lang="ja-JP" altLang="en-US" sz="1400" dirty="0">
                <a:solidFill>
                  <a:schemeClr val="accent1"/>
                </a:solidFill>
              </a:rPr>
              <a:t>シフト後輸送の実施時に想定されるデメリットと対処方針　例：リードタイムが伸びる場合の対応方針</a:t>
            </a:r>
          </a:p>
        </p:txBody>
      </p:sp>
    </p:spTree>
    <p:extLst>
      <p:ext uri="{BB962C8B-B14F-4D97-AF65-F5344CB8AC3E}">
        <p14:creationId xmlns:p14="http://schemas.microsoft.com/office/powerpoint/2010/main" val="53532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25980071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5"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モデル事業の実施スケジュール</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様式７（１枚）</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1125540"/>
            <a:ext cx="9498309" cy="575268"/>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lang="ja-JP" altLang="en-US" sz="1400" dirty="0">
                <a:solidFill>
                  <a:schemeClr val="accent1"/>
                </a:solidFill>
              </a:rPr>
              <a:t>本モデル事業の実施スケジュールを作成してください。週単位のスケジュールの提案が望ましいです。</a:t>
            </a:r>
            <a:endParaRPr lang="en-US" altLang="ja-JP" sz="1400" dirty="0">
              <a:solidFill>
                <a:schemeClr val="accent1"/>
              </a:solidFill>
            </a:endParaRPr>
          </a:p>
          <a:p>
            <a:pPr>
              <a:spcBef>
                <a:spcPts val="300"/>
              </a:spcBef>
            </a:pPr>
            <a:r>
              <a:rPr lang="ja-JP" altLang="en-US" sz="1400" dirty="0">
                <a:solidFill>
                  <a:schemeClr val="accent1"/>
                </a:solidFill>
              </a:rPr>
              <a:t>なお、結果公表（予定）と、東京都による本モデル事業の総括</a:t>
            </a:r>
            <a:r>
              <a:rPr lang="en-US" altLang="ja-JP" sz="1400" dirty="0">
                <a:solidFill>
                  <a:schemeClr val="accent1"/>
                </a:solidFill>
              </a:rPr>
              <a:t>/</a:t>
            </a:r>
            <a:r>
              <a:rPr lang="ja-JP" altLang="en-US" sz="1400" dirty="0">
                <a:solidFill>
                  <a:schemeClr val="accent1"/>
                </a:solidFill>
              </a:rPr>
              <a:t>結果</a:t>
            </a:r>
            <a:r>
              <a:rPr lang="en-US" altLang="ja-JP" sz="1400" dirty="0">
                <a:solidFill>
                  <a:schemeClr val="accent1"/>
                </a:solidFill>
              </a:rPr>
              <a:t>PR</a:t>
            </a:r>
            <a:r>
              <a:rPr lang="ja-JP" altLang="en-US" sz="1400" dirty="0">
                <a:solidFill>
                  <a:schemeClr val="accent1"/>
                </a:solidFill>
              </a:rPr>
              <a:t>の時期は下図で示したとおりです。</a:t>
            </a:r>
            <a:endParaRPr kumimoji="1" lang="en-US" altLang="ja-JP" sz="1400" dirty="0">
              <a:solidFill>
                <a:schemeClr val="accent1"/>
              </a:solidFill>
            </a:endParaRPr>
          </a:p>
        </p:txBody>
      </p:sp>
      <p:pic>
        <p:nvPicPr>
          <p:cNvPr id="147" name="図 146">
            <a:extLst>
              <a:ext uri="{FF2B5EF4-FFF2-40B4-BE49-F238E27FC236}">
                <a16:creationId xmlns:a16="http://schemas.microsoft.com/office/drawing/2014/main" id="{A4844766-020D-0E4E-FA1B-C3E498C9B9C2}"/>
              </a:ext>
            </a:extLst>
          </p:cNvPr>
          <p:cNvPicPr>
            <a:picLocks noChangeAspect="1"/>
          </p:cNvPicPr>
          <p:nvPr/>
        </p:nvPicPr>
        <p:blipFill>
          <a:blip r:embed="rId6"/>
          <a:stretch>
            <a:fillRect/>
          </a:stretch>
        </p:blipFill>
        <p:spPr>
          <a:xfrm>
            <a:off x="184404" y="1683390"/>
            <a:ext cx="9537192" cy="4981956"/>
          </a:xfrm>
          <a:prstGeom prst="rect">
            <a:avLst/>
          </a:prstGeom>
        </p:spPr>
      </p:pic>
    </p:spTree>
    <p:extLst>
      <p:ext uri="{BB962C8B-B14F-4D97-AF65-F5344CB8AC3E}">
        <p14:creationId xmlns:p14="http://schemas.microsoft.com/office/powerpoint/2010/main" val="226896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14925224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9"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必要経費</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様式８（枚数自由）</a:t>
            </a:r>
          </a:p>
        </p:txBody>
      </p:sp>
      <p:sp>
        <p:nvSpPr>
          <p:cNvPr id="13" name="正方形/長方形 12">
            <a:extLst>
              <a:ext uri="{FF2B5EF4-FFF2-40B4-BE49-F238E27FC236}">
                <a16:creationId xmlns:a16="http://schemas.microsoft.com/office/drawing/2014/main" id="{C163D4F9-41D1-C885-ABAC-22E89B515432}"/>
              </a:ext>
            </a:extLst>
          </p:cNvPr>
          <p:cNvSpPr/>
          <p:nvPr/>
        </p:nvSpPr>
        <p:spPr>
          <a:xfrm>
            <a:off x="200025" y="1125539"/>
            <a:ext cx="9498309" cy="1799405"/>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spcBef>
                <a:spcPts val="300"/>
              </a:spcBef>
            </a:pPr>
            <a:r>
              <a:rPr lang="ja-JP" altLang="en-US" sz="1200" dirty="0">
                <a:solidFill>
                  <a:schemeClr val="accent1"/>
                </a:solidFill>
              </a:rPr>
              <a:t>実証実験に必要な費用のうち、事務局による負担を求める費用の概算見積を提出してください。事務局から採択事業者に対する外注費として支出します。</a:t>
            </a:r>
          </a:p>
          <a:p>
            <a:pPr>
              <a:spcBef>
                <a:spcPts val="300"/>
              </a:spcBef>
            </a:pPr>
            <a:r>
              <a:rPr lang="ja-JP" altLang="en-US" sz="1200" dirty="0">
                <a:solidFill>
                  <a:schemeClr val="accent1"/>
                </a:solidFill>
              </a:rPr>
              <a:t>外注費に含まれる範囲や上限額等は公募要領を確認してください。具体的な委託金額については、事務局との協議のうえ、実証実験の内容等を踏まえ、支出の必要性等を考慮して決定することとします。なお、現時点での想定の記載で差し支えありませんが、契約時には金額内訳の確定が必要です。</a:t>
            </a:r>
          </a:p>
          <a:p>
            <a:pPr>
              <a:spcBef>
                <a:spcPts val="300"/>
              </a:spcBef>
            </a:pPr>
            <a:r>
              <a:rPr lang="ja-JP" altLang="en-US" sz="1200" dirty="0">
                <a:solidFill>
                  <a:schemeClr val="accent1"/>
                </a:solidFill>
              </a:rPr>
              <a:t>負担できるのはあくまでも実証実験を実施し、その効果や課題の検証を行うために必要な経費であり、輸送貨物の商品価格やアプリ等の新規開発費、実証実験の</a:t>
            </a:r>
            <a:r>
              <a:rPr lang="en-US" altLang="ja-JP" sz="1200" dirty="0">
                <a:solidFill>
                  <a:schemeClr val="accent1"/>
                </a:solidFill>
              </a:rPr>
              <a:t>PR</a:t>
            </a:r>
            <a:r>
              <a:rPr lang="ja-JP" altLang="en-US" sz="1200" dirty="0">
                <a:solidFill>
                  <a:schemeClr val="accent1"/>
                </a:solidFill>
              </a:rPr>
              <a:t>のためのイベント開催費などは認められません。</a:t>
            </a:r>
          </a:p>
          <a:p>
            <a:pPr>
              <a:spcBef>
                <a:spcPts val="300"/>
              </a:spcBef>
            </a:pPr>
            <a:r>
              <a:rPr lang="ja-JP" altLang="en-US" sz="1200" dirty="0">
                <a:solidFill>
                  <a:schemeClr val="accent1"/>
                </a:solidFill>
              </a:rPr>
              <a:t>本事業による外注費に加え、地域の行政・事業者により、実証実験の費用をまかなうことも可能です。実験予算の全体像が分かるようにお示しください。</a:t>
            </a:r>
            <a:endParaRPr lang="en-US" altLang="ja-JP" sz="1200" dirty="0">
              <a:solidFill>
                <a:schemeClr val="accent1"/>
              </a:solidFill>
            </a:endParaRPr>
          </a:p>
          <a:p>
            <a:pPr>
              <a:spcBef>
                <a:spcPts val="300"/>
              </a:spcBef>
            </a:pPr>
            <a:r>
              <a:rPr lang="ja-JP" altLang="en-US" sz="1200" dirty="0">
                <a:solidFill>
                  <a:schemeClr val="accent1"/>
                </a:solidFill>
              </a:rPr>
              <a:t>なお、下記の見積もり表は、適宜様式を変更いただいて構いません。</a:t>
            </a:r>
          </a:p>
        </p:txBody>
      </p:sp>
      <p:graphicFrame>
        <p:nvGraphicFramePr>
          <p:cNvPr id="8" name="表 7">
            <a:extLst>
              <a:ext uri="{FF2B5EF4-FFF2-40B4-BE49-F238E27FC236}">
                <a16:creationId xmlns:a16="http://schemas.microsoft.com/office/drawing/2014/main" id="{35DF96CE-1077-BEAD-C10C-6531F84246A5}"/>
              </a:ext>
            </a:extLst>
          </p:cNvPr>
          <p:cNvGraphicFramePr>
            <a:graphicFrameLocks noGrp="1"/>
          </p:cNvGraphicFramePr>
          <p:nvPr>
            <p:extLst>
              <p:ext uri="{D42A27DB-BD31-4B8C-83A1-F6EECF244321}">
                <p14:modId xmlns:p14="http://schemas.microsoft.com/office/powerpoint/2010/main" val="34378315"/>
              </p:ext>
            </p:extLst>
          </p:nvPr>
        </p:nvGraphicFramePr>
        <p:xfrm>
          <a:off x="200025" y="2962962"/>
          <a:ext cx="9498309" cy="3529330"/>
        </p:xfrm>
        <a:graphic>
          <a:graphicData uri="http://schemas.openxmlformats.org/drawingml/2006/table">
            <a:tbl>
              <a:tblPr firstRow="1" firstCol="1" bandRow="1"/>
              <a:tblGrid>
                <a:gridCol w="2921020">
                  <a:extLst>
                    <a:ext uri="{9D8B030D-6E8A-4147-A177-3AD203B41FA5}">
                      <a16:colId xmlns:a16="http://schemas.microsoft.com/office/drawing/2014/main" val="3415650383"/>
                    </a:ext>
                  </a:extLst>
                </a:gridCol>
                <a:gridCol w="535811">
                  <a:extLst>
                    <a:ext uri="{9D8B030D-6E8A-4147-A177-3AD203B41FA5}">
                      <a16:colId xmlns:a16="http://schemas.microsoft.com/office/drawing/2014/main" val="2015333321"/>
                    </a:ext>
                  </a:extLst>
                </a:gridCol>
                <a:gridCol w="1944216">
                  <a:extLst>
                    <a:ext uri="{9D8B030D-6E8A-4147-A177-3AD203B41FA5}">
                      <a16:colId xmlns:a16="http://schemas.microsoft.com/office/drawing/2014/main" val="2333822197"/>
                    </a:ext>
                  </a:extLst>
                </a:gridCol>
                <a:gridCol w="2088232">
                  <a:extLst>
                    <a:ext uri="{9D8B030D-6E8A-4147-A177-3AD203B41FA5}">
                      <a16:colId xmlns:a16="http://schemas.microsoft.com/office/drawing/2014/main" val="746460940"/>
                    </a:ext>
                  </a:extLst>
                </a:gridCol>
                <a:gridCol w="2009030">
                  <a:extLst>
                    <a:ext uri="{9D8B030D-6E8A-4147-A177-3AD203B41FA5}">
                      <a16:colId xmlns:a16="http://schemas.microsoft.com/office/drawing/2014/main" val="1292943639"/>
                    </a:ext>
                  </a:extLst>
                </a:gridCol>
              </a:tblGrid>
              <a:tr h="252095">
                <a:tc rowSpan="2" gridSpan="2">
                  <a:txBody>
                    <a:bodyPr/>
                    <a:lstStyle/>
                    <a:p>
                      <a:pPr algn="ctr">
                        <a:lnSpc>
                          <a:spcPts val="1600"/>
                        </a:lnSpc>
                      </a:pPr>
                      <a:r>
                        <a:rPr lang="ja-JP" sz="1050" kern="100" spc="50" dirty="0">
                          <a:effectLst/>
                          <a:latin typeface="+mn-ea"/>
                          <a:ea typeface="+mn-ea"/>
                          <a:cs typeface="Times New Roman" panose="02020603050405020304" pitchFamily="18" charset="0"/>
                        </a:rPr>
                        <a:t>項目</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600"/>
                        </a:lnSpc>
                      </a:pPr>
                      <a:r>
                        <a:rPr lang="ja-JP" sz="1050" kern="100" spc="50">
                          <a:effectLst/>
                          <a:latin typeface="+mn-ea"/>
                          <a:ea typeface="+mn-ea"/>
                          <a:cs typeface="Times New Roman" panose="02020603050405020304" pitchFamily="18" charset="0"/>
                        </a:rPr>
                        <a:t>費用（単位：円　税別）</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endParaRPr lang="ja-JP" sz="1050">
                        <a:effectLst/>
                        <a:latin typeface="+mn-ea"/>
                        <a:ea typeface="+mn-ea"/>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94431997"/>
                  </a:ext>
                </a:extLst>
              </a:tr>
              <a:tr h="252095">
                <a:tc gridSpan="2" vMerge="1">
                  <a:txBody>
                    <a:bodyPr/>
                    <a:lstStyle/>
                    <a:p>
                      <a:endParaRPr kumimoji="1" lang="ja-JP" altLang="en-US"/>
                    </a:p>
                  </a:txBody>
                  <a:tcPr/>
                </a:tc>
                <a:tc hMerge="1" vMerge="1">
                  <a:txBody>
                    <a:bodyPr/>
                    <a:lstStyle/>
                    <a:p>
                      <a:endParaRPr kumimoji="1" lang="ja-JP" altLang="en-US"/>
                    </a:p>
                  </a:txBody>
                  <a:tcPr/>
                </a:tc>
                <a:tc>
                  <a:txBody>
                    <a:bodyPr/>
                    <a:lstStyle/>
                    <a:p>
                      <a:endParaRPr lang="ja-JP" sz="1050">
                        <a:effectLst/>
                        <a:latin typeface="+mn-ea"/>
                        <a:ea typeface="+mn-ea"/>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ctr">
                        <a:lnSpc>
                          <a:spcPts val="1600"/>
                        </a:lnSpc>
                      </a:pPr>
                      <a:r>
                        <a:rPr lang="ja-JP" sz="1050" kern="100" spc="50">
                          <a:effectLst/>
                          <a:latin typeface="+mn-ea"/>
                          <a:ea typeface="+mn-ea"/>
                          <a:cs typeface="Times New Roman" panose="02020603050405020304" pitchFamily="18" charset="0"/>
                        </a:rPr>
                        <a:t>内、本事業請求分</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ctr">
                        <a:lnSpc>
                          <a:spcPts val="1600"/>
                        </a:lnSpc>
                      </a:pPr>
                      <a:r>
                        <a:rPr lang="ja-JP" sz="1050" kern="100" spc="50">
                          <a:effectLst/>
                          <a:latin typeface="+mn-ea"/>
                          <a:ea typeface="+mn-ea"/>
                          <a:cs typeface="Times New Roman" panose="02020603050405020304" pitchFamily="18" charset="0"/>
                        </a:rPr>
                        <a:t>備考</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286593018"/>
                  </a:ext>
                </a:extLst>
              </a:tr>
              <a:tr h="252095">
                <a:tc gridSpan="2">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844693268"/>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774353874"/>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278722794"/>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805876573"/>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296937075"/>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419509344"/>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83511995"/>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004669669"/>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239306862"/>
                  </a:ext>
                </a:extLst>
              </a:tr>
              <a:tr h="252095">
                <a:tc gridSpan="2">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hMerge="1">
                  <a:txBody>
                    <a:bodyPr/>
                    <a:lstStyle/>
                    <a:p>
                      <a:endParaRPr kumimoji="1" lang="ja-JP" altLang="en-US"/>
                    </a:p>
                  </a:txBody>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2082273075"/>
                  </a:ext>
                </a:extLst>
              </a:tr>
              <a:tr h="252095">
                <a:tc rowSpan="2">
                  <a:txBody>
                    <a:bodyPr/>
                    <a:lstStyle/>
                    <a:p>
                      <a:pPr algn="just">
                        <a:lnSpc>
                          <a:spcPts val="1600"/>
                        </a:lnSpc>
                      </a:pPr>
                      <a:r>
                        <a:rPr lang="ja-JP" sz="1050" kern="100" spc="50">
                          <a:effectLst/>
                          <a:latin typeface="+mn-ea"/>
                          <a:ea typeface="+mn-ea"/>
                          <a:cs typeface="Times New Roman" panose="02020603050405020304" pitchFamily="18" charset="0"/>
                        </a:rPr>
                        <a:t>合計</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marL="9525" algn="just">
                        <a:lnSpc>
                          <a:spcPts val="1600"/>
                        </a:lnSpc>
                      </a:pPr>
                      <a:r>
                        <a:rPr lang="ja-JP" sz="1050" kern="100" spc="50">
                          <a:effectLst/>
                          <a:latin typeface="+mn-ea"/>
                          <a:ea typeface="+mn-ea"/>
                          <a:cs typeface="Times New Roman" panose="02020603050405020304" pitchFamily="18" charset="0"/>
                        </a:rPr>
                        <a:t>税別</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443781037"/>
                  </a:ext>
                </a:extLst>
              </a:tr>
              <a:tr h="252095">
                <a:tc vMerge="1">
                  <a:txBody>
                    <a:bodyPr/>
                    <a:lstStyle/>
                    <a:p>
                      <a:endParaRPr kumimoji="1" lang="ja-JP" altLang="en-US"/>
                    </a:p>
                  </a:txBody>
                  <a:tcPr/>
                </a:tc>
                <a:tc>
                  <a:txBody>
                    <a:bodyPr/>
                    <a:lstStyle/>
                    <a:p>
                      <a:pPr marL="9525" algn="just">
                        <a:lnSpc>
                          <a:spcPts val="1600"/>
                        </a:lnSpc>
                      </a:pPr>
                      <a:r>
                        <a:rPr lang="ja-JP" sz="1050" kern="100" spc="50">
                          <a:effectLst/>
                          <a:latin typeface="+mn-ea"/>
                          <a:ea typeface="+mn-ea"/>
                          <a:cs typeface="Times New Roman" panose="02020603050405020304" pitchFamily="18" charset="0"/>
                        </a:rPr>
                        <a:t>税込</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algn="just">
                        <a:lnSpc>
                          <a:spcPts val="1600"/>
                        </a:lnSpc>
                      </a:pPr>
                      <a:r>
                        <a:rPr lang="en-US" sz="1050" kern="100" spc="5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127234831"/>
                  </a:ext>
                </a:extLst>
              </a:tr>
            </a:tbl>
          </a:graphicData>
        </a:graphic>
      </p:graphicFrame>
    </p:spTree>
    <p:extLst>
      <p:ext uri="{BB962C8B-B14F-4D97-AF65-F5344CB8AC3E}">
        <p14:creationId xmlns:p14="http://schemas.microsoft.com/office/powerpoint/2010/main" val="385171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426168D-CF2C-E40F-0B33-CB69712177A0}"/>
              </a:ext>
            </a:extLst>
          </p:cNvPr>
          <p:cNvGraphicFramePr>
            <a:graphicFrameLocks noChangeAspect="1"/>
          </p:cNvGraphicFramePr>
          <p:nvPr>
            <p:custDataLst>
              <p:tags r:id="rId2"/>
            </p:custDataLst>
            <p:extLst>
              <p:ext uri="{D42A27DB-BD31-4B8C-83A1-F6EECF244321}">
                <p14:modId xmlns:p14="http://schemas.microsoft.com/office/powerpoint/2010/main" val="5943151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3" name="think-cell スライド" r:id="rId4" imgW="554" imgH="551" progId="TCLayout.ActiveDocument.1">
                  <p:embed/>
                </p:oleObj>
              </mc:Choice>
              <mc:Fallback>
                <p:oleObj name="think-cell スライド" r:id="rId4" imgW="554" imgH="551" progId="TCLayout.ActiveDocument.1">
                  <p:embed/>
                  <p:pic>
                    <p:nvPicPr>
                      <p:cNvPr id="6" name="think-cell data - do not delete" hidden="1">
                        <a:extLst>
                          <a:ext uri="{FF2B5EF4-FFF2-40B4-BE49-F238E27FC236}">
                            <a16:creationId xmlns:a16="http://schemas.microsoft.com/office/drawing/2014/main" id="{5426168D-CF2C-E40F-0B33-CB69712177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コンテンツ プレースホルダー 1">
            <a:extLst>
              <a:ext uri="{FF2B5EF4-FFF2-40B4-BE49-F238E27FC236}">
                <a16:creationId xmlns:a16="http://schemas.microsoft.com/office/drawing/2014/main" id="{62680587-A8CB-47D0-B27F-85EAB5FCBD27}"/>
              </a:ext>
            </a:extLst>
          </p:cNvPr>
          <p:cNvSpPr>
            <a:spLocks noGrp="1"/>
          </p:cNvSpPr>
          <p:nvPr>
            <p:ph type="body" sz="quarter" idx="10"/>
          </p:nvPr>
        </p:nvSpPr>
        <p:spPr/>
        <p:txBody>
          <a:bodyPr/>
          <a:lstStyle/>
          <a:p>
            <a:r>
              <a:rPr lang="ja-JP" altLang="en-US" dirty="0"/>
              <a:t>その他</a:t>
            </a:r>
          </a:p>
        </p:txBody>
      </p:sp>
      <p:sp>
        <p:nvSpPr>
          <p:cNvPr id="4" name="タイトル 3">
            <a:extLst>
              <a:ext uri="{FF2B5EF4-FFF2-40B4-BE49-F238E27FC236}">
                <a16:creationId xmlns:a16="http://schemas.microsoft.com/office/drawing/2014/main" id="{5FDE4D97-2131-BE44-B73E-049A5A04B91B}"/>
              </a:ext>
            </a:extLst>
          </p:cNvPr>
          <p:cNvSpPr>
            <a:spLocks noGrp="1"/>
          </p:cNvSpPr>
          <p:nvPr>
            <p:ph type="title"/>
          </p:nvPr>
        </p:nvSpPr>
        <p:spPr>
          <a:xfrm>
            <a:off x="201975" y="248559"/>
            <a:ext cx="9504000" cy="299052"/>
          </a:xfrm>
        </p:spPr>
        <p:txBody>
          <a:bodyPr vert="horz"/>
          <a:lstStyle/>
          <a:p>
            <a:pPr algn="r"/>
            <a:r>
              <a:rPr lang="ja-JP" altLang="en-US" dirty="0"/>
              <a:t>様式９（枚数自由）</a:t>
            </a:r>
          </a:p>
        </p:txBody>
      </p:sp>
      <p:sp>
        <p:nvSpPr>
          <p:cNvPr id="3" name="正方形/長方形 2">
            <a:extLst>
              <a:ext uri="{FF2B5EF4-FFF2-40B4-BE49-F238E27FC236}">
                <a16:creationId xmlns:a16="http://schemas.microsoft.com/office/drawing/2014/main" id="{FC76FDBA-3B6F-4E80-EEC7-2E9ECDE217D5}"/>
              </a:ext>
            </a:extLst>
          </p:cNvPr>
          <p:cNvSpPr/>
          <p:nvPr/>
        </p:nvSpPr>
        <p:spPr>
          <a:xfrm>
            <a:off x="200025" y="1125539"/>
            <a:ext cx="9498309" cy="5183781"/>
          </a:xfrm>
          <a:prstGeom prst="rect">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342900" indent="-342900">
              <a:spcBef>
                <a:spcPts val="300"/>
              </a:spcBef>
              <a:buFont typeface="+mj-lt"/>
              <a:buAutoNum type="arabicPeriod"/>
            </a:pPr>
            <a:r>
              <a:rPr lang="ja-JP" altLang="en-US" sz="1400" dirty="0">
                <a:solidFill>
                  <a:schemeClr val="accent1"/>
                </a:solidFill>
              </a:rPr>
              <a:t>本モデル事業について、東京都港湾局以外の行政による支援を受けて実施する予定である場合は、</a:t>
            </a:r>
            <a:r>
              <a:rPr lang="en-US" altLang="ja-JP" sz="1400" dirty="0">
                <a:solidFill>
                  <a:schemeClr val="accent1"/>
                </a:solidFill>
              </a:rPr>
              <a:t/>
            </a:r>
            <a:br>
              <a:rPr lang="en-US" altLang="ja-JP" sz="1400" dirty="0">
                <a:solidFill>
                  <a:schemeClr val="accent1"/>
                </a:solidFill>
              </a:rPr>
            </a:br>
            <a:r>
              <a:rPr lang="ja-JP" altLang="en-US" sz="1400" dirty="0">
                <a:solidFill>
                  <a:schemeClr val="accent1"/>
                </a:solidFill>
              </a:rPr>
              <a:t>応募先の事業名・応募主体・受領金額を明記してください</a:t>
            </a:r>
            <a:endParaRPr kumimoji="1" lang="en-US" altLang="ja-JP" sz="1400" dirty="0">
              <a:solidFill>
                <a:schemeClr val="accent5"/>
              </a:solidFill>
            </a:endParaRPr>
          </a:p>
        </p:txBody>
      </p:sp>
    </p:spTree>
    <p:extLst>
      <p:ext uri="{BB962C8B-B14F-4D97-AF65-F5344CB8AC3E}">
        <p14:creationId xmlns:p14="http://schemas.microsoft.com/office/powerpoint/2010/main" val="26096314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352&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RI Template 2019 Standard">
  <a:themeElements>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fontScheme name="Yu Gothic UI">
      <a:majorFont>
        <a:latin typeface="Yu Gothic UI"/>
        <a:ea typeface="Yu Gothic UI"/>
        <a:cs typeface=""/>
      </a:majorFont>
      <a:minorFont>
        <a:latin typeface="Yu Gothic U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rtlCol="0">
        <a:spAutoFit/>
      </a:bodyPr>
      <a:lstStyle>
        <a:defPPr algn="l">
          <a:lnSpc>
            <a:spcPct val="120000"/>
          </a:lnSpc>
          <a:defRPr kumimoji="1" sz="1000" smtClean="0"/>
        </a:defPPr>
      </a:lstStyle>
    </a:txDef>
  </a:objectDefaults>
  <a:extraClrSchemeLst>
    <a:extraClrScheme>
      <a:clrScheme name="NRI color">
        <a:dk1>
          <a:srgbClr val="000000"/>
        </a:dk1>
        <a:lt1>
          <a:srgbClr val="FFFFFF"/>
        </a:lt1>
        <a:dk2>
          <a:srgbClr val="CCCCCC"/>
        </a:dk2>
        <a:lt2>
          <a:srgbClr val="7F7F7F"/>
        </a:lt2>
        <a:accent1>
          <a:srgbClr val="000F78"/>
        </a:accent1>
        <a:accent2>
          <a:srgbClr val="3C64AA"/>
        </a:accent2>
        <a:accent3>
          <a:srgbClr val="64AADC"/>
        </a:accent3>
        <a:accent4>
          <a:srgbClr val="F59637"/>
        </a:accent4>
        <a:accent5>
          <a:srgbClr val="D73232"/>
        </a:accent5>
        <a:accent6>
          <a:srgbClr val="0F55C3"/>
        </a:accent6>
        <a:hlink>
          <a:srgbClr val="0092C5"/>
        </a:hlink>
        <a:folHlink>
          <a:srgbClr val="954F72"/>
        </a:folHlink>
      </a:clrScheme>
    </a:extraClrScheme>
  </a:extraClrSchemeLst>
  <a:custClrLst>
    <a:custClr name="navy">
      <a:srgbClr val="000F78"/>
    </a:custClr>
    <a:custClr name="blue1">
      <a:srgbClr val="96BEF5"/>
    </a:custClr>
    <a:custClr name="blue2">
      <a:srgbClr val="0F55C3"/>
    </a:custClr>
    <a:custClr name="blue3">
      <a:srgbClr val="64AADC"/>
    </a:custClr>
    <a:custClr name="blue4">
      <a:srgbClr val="3C64AA"/>
    </a:custClr>
    <a:custClr name="blue5">
      <a:srgbClr val="64A5B4"/>
    </a:custClr>
    <a:custClr name="blue gray">
      <a:srgbClr val="E4ECED"/>
    </a:custClr>
    <a:custClr name="white">
      <a:srgbClr val="FFFFFF"/>
    </a:custClr>
    <a:custClr name="white">
      <a:srgbClr val="FFFFFF"/>
    </a:custClr>
    <a:custClr name="white">
      <a:srgbClr val="FFFFFF"/>
    </a:custClr>
    <a:custClr name="red">
      <a:srgbClr val="D73232"/>
    </a:custClr>
    <a:custClr name="magenta">
      <a:srgbClr val="BE377D"/>
    </a:custClr>
    <a:custClr name="orange">
      <a:srgbClr val="F59637"/>
    </a:custClr>
    <a:custClr name="yellow">
      <a:srgbClr val="FFDC00"/>
    </a:custClr>
    <a:custClr name="green">
      <a:srgbClr val="BED200"/>
    </a:custClr>
    <a:custClr name="purple">
      <a:srgbClr val="5F3C91"/>
    </a:custClr>
  </a:custClrLst>
  <a:extLst>
    <a:ext uri="{05A4C25C-085E-4340-85A3-A5531E510DB2}">
      <thm15:themeFamily xmlns:thm15="http://schemas.microsoft.com/office/thememl/2012/main" name="プレゼンテーション1" id="{62D0BDF7-7158-4E75-B35E-301029D60260}" vid="{6F226E4D-1231-4BE2-836F-F2CA466B61A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2665EC22ECD144CB1A59A251EF6FF85" ma:contentTypeVersion="12" ma:contentTypeDescription="新しいドキュメントを作成します。" ma:contentTypeScope="" ma:versionID="c75de878ab91e54880d524ee0b7f082b">
  <xsd:schema xmlns:xsd="http://www.w3.org/2001/XMLSchema" xmlns:xs="http://www.w3.org/2001/XMLSchema" xmlns:p="http://schemas.microsoft.com/office/2006/metadata/properties" xmlns:ns2="696c51ba-1fdc-4f74-99f2-6805466a70ee" targetNamespace="http://schemas.microsoft.com/office/2006/metadata/properties" ma:root="true" ma:fieldsID="99fa865eefaf2cdead20ade1795de034" ns2:_="">
    <xsd:import namespace="696c51ba-1fdc-4f74-99f2-6805466a70e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51ba-1fdc-4f74-99f2-6805466a7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d02736fb-79c5-4fb3-8669-5f6863d4d591"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6c51ba-1fdc-4f74-99f2-6805466a70e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67A4479-BA85-4521-A060-89709571B6E9}"/>
</file>

<file path=customXml/itemProps2.xml><?xml version="1.0" encoding="utf-8"?>
<ds:datastoreItem xmlns:ds="http://schemas.openxmlformats.org/officeDocument/2006/customXml" ds:itemID="{0727DAF8-DB08-4B9F-930D-BF4FFCF79E07}"/>
</file>

<file path=customXml/itemProps3.xml><?xml version="1.0" encoding="utf-8"?>
<ds:datastoreItem xmlns:ds="http://schemas.openxmlformats.org/officeDocument/2006/customXml" ds:itemID="{351F3B3B-7F9C-479F-AEB0-2CD87A7BB307}"/>
</file>

<file path=docProps/app.xml><?xml version="1.0" encoding="utf-8"?>
<Properties xmlns="http://schemas.openxmlformats.org/officeDocument/2006/extended-properties" xmlns:vt="http://schemas.openxmlformats.org/officeDocument/2006/docPropsVTypes">
  <Template>nri_temp_nologo</Template>
  <TotalTime>710</TotalTime>
  <Words>1483</Words>
  <Application>Microsoft Office PowerPoint</Application>
  <PresentationFormat>A4 210 x 297 mm</PresentationFormat>
  <Paragraphs>166</Paragraphs>
  <Slides>9</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7" baseType="lpstr">
      <vt:lpstr>Yu Gothic UI</vt:lpstr>
      <vt:lpstr>システムフォント</vt:lpstr>
      <vt:lpstr>游ゴシック</vt:lpstr>
      <vt:lpstr>Arial</vt:lpstr>
      <vt:lpstr>Times New Roman</vt:lpstr>
      <vt:lpstr>Wingdings</vt:lpstr>
      <vt:lpstr>NRI Template 2019 Standard</vt:lpstr>
      <vt:lpstr>think-cell スライド</vt:lpstr>
      <vt:lpstr>様式１</vt:lpstr>
      <vt:lpstr>様式２（１枚）</vt:lpstr>
      <vt:lpstr>様式３（枚数自由）</vt:lpstr>
      <vt:lpstr>様式４（枚数自由）</vt:lpstr>
      <vt:lpstr>様式４（３枚以内）</vt:lpstr>
      <vt:lpstr>様式６（枚数自由）</vt:lpstr>
      <vt:lpstr>様式７（１枚）</vt:lpstr>
      <vt:lpstr>様式８（枚数自由）</vt:lpstr>
      <vt:lpstr>様式９（枚数自由）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章タイトル/スライドタイトル　Yu Gothic UI 14pt＋Bold</dc:title>
  <dc:creator>NRI</dc:creator>
  <cp:lastModifiedBy>舛本　千紗</cp:lastModifiedBy>
  <cp:revision>143</cp:revision>
  <dcterms:created xsi:type="dcterms:W3CDTF">2024-06-10T23:31:21Z</dcterms:created>
  <dcterms:modified xsi:type="dcterms:W3CDTF">2024-07-23T00:28:06Z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0x010100C2665EC22ECD144CB1A59A251EF6FF85</vt:lpwstr>
  </property>
</Properties>
</file>